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8185EC-B76F-4F9B-A535-4DB28EFBF7F3}"/>
              </a:ext>
            </a:extLst>
          </p:cNvPr>
          <p:cNvGrpSpPr/>
          <p:nvPr/>
        </p:nvGrpSpPr>
        <p:grpSpPr>
          <a:xfrm>
            <a:off x="2965410" y="1109774"/>
            <a:ext cx="6136133" cy="3981352"/>
            <a:chOff x="35511" y="1695927"/>
            <a:chExt cx="6136133" cy="398135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1650115-CF41-4C72-B245-EC2388DEF14A}"/>
                </a:ext>
              </a:extLst>
            </p:cNvPr>
            <p:cNvGrpSpPr/>
            <p:nvPr/>
          </p:nvGrpSpPr>
          <p:grpSpPr>
            <a:xfrm>
              <a:off x="35511" y="1695927"/>
              <a:ext cx="6136133" cy="3981352"/>
              <a:chOff x="35511" y="1695927"/>
              <a:chExt cx="6136133" cy="3981352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520F8FF-1374-4C67-84BC-59892CF7F47D}"/>
                  </a:ext>
                </a:extLst>
              </p:cNvPr>
              <p:cNvGrpSpPr/>
              <p:nvPr/>
            </p:nvGrpSpPr>
            <p:grpSpPr>
              <a:xfrm>
                <a:off x="2165842" y="1790003"/>
                <a:ext cx="2760401" cy="1968756"/>
                <a:chOff x="2178985" y="2093392"/>
                <a:chExt cx="2760401" cy="1968756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E64CFD7-5517-44DD-8964-D64348F05549}"/>
                    </a:ext>
                  </a:extLst>
                </p:cNvPr>
                <p:cNvSpPr/>
                <p:nvPr/>
              </p:nvSpPr>
              <p:spPr>
                <a:xfrm>
                  <a:off x="3045898" y="2622597"/>
                  <a:ext cx="562156" cy="3635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Power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Amp 1</a:t>
                  </a: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0B2A3698-391A-4E6E-AD2E-029FF9DBF168}"/>
                    </a:ext>
                  </a:extLst>
                </p:cNvPr>
                <p:cNvSpPr/>
                <p:nvPr/>
              </p:nvSpPr>
              <p:spPr>
                <a:xfrm>
                  <a:off x="2305526" y="2620592"/>
                  <a:ext cx="635985" cy="1021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Digital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Isolator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&amp;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buffer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F6D70666-A1D1-498F-A304-18B432F0495D}"/>
                    </a:ext>
                  </a:extLst>
                </p:cNvPr>
                <p:cNvCxnSpPr>
                  <a:cxnSpLocks/>
                  <a:endCxn id="60" idx="0"/>
                </p:cNvCxnSpPr>
                <p:nvPr/>
              </p:nvCxnSpPr>
              <p:spPr>
                <a:xfrm>
                  <a:off x="3326976" y="3002920"/>
                  <a:ext cx="0" cy="2858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CF5676CB-F797-4127-A787-7CE2C6A5EC5B}"/>
                    </a:ext>
                  </a:extLst>
                </p:cNvPr>
                <p:cNvSpPr/>
                <p:nvPr/>
              </p:nvSpPr>
              <p:spPr>
                <a:xfrm>
                  <a:off x="3728720" y="2775684"/>
                  <a:ext cx="1168565" cy="6188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Series &amp; Parallel 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Power 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combiner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Array</a:t>
                  </a: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4E20315E-7C64-45FA-89BF-E49257A7BC8F}"/>
                    </a:ext>
                  </a:extLst>
                </p:cNvPr>
                <p:cNvSpPr/>
                <p:nvPr/>
              </p:nvSpPr>
              <p:spPr>
                <a:xfrm>
                  <a:off x="2323197" y="2193423"/>
                  <a:ext cx="1284857" cy="3635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DC POWER</a:t>
                  </a: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16F41F5E-8BB5-44F5-BA95-6A6EABF06A4E}"/>
                    </a:ext>
                  </a:extLst>
                </p:cNvPr>
                <p:cNvSpPr/>
                <p:nvPr/>
              </p:nvSpPr>
              <p:spPr>
                <a:xfrm>
                  <a:off x="3045898" y="3288757"/>
                  <a:ext cx="562156" cy="3635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Power</a:t>
                  </a:r>
                </a:p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Amp N</a:t>
                  </a:r>
                </a:p>
              </p:txBody>
            </p:sp>
            <p:sp>
              <p:nvSpPr>
                <p:cNvPr id="61" name="矩形: 圆角 60">
                  <a:extLst>
                    <a:ext uri="{FF2B5EF4-FFF2-40B4-BE49-F238E27FC236}">
                      <a16:creationId xmlns:a16="http://schemas.microsoft.com/office/drawing/2014/main" id="{AAA476F4-B2B0-4905-B3A4-738629E9B7B7}"/>
                    </a:ext>
                  </a:extLst>
                </p:cNvPr>
                <p:cNvSpPr/>
                <p:nvPr/>
              </p:nvSpPr>
              <p:spPr>
                <a:xfrm>
                  <a:off x="2178985" y="2093392"/>
                  <a:ext cx="2760401" cy="1735558"/>
                </a:xfrm>
                <a:prstGeom prst="roundRect">
                  <a:avLst>
                    <a:gd name="adj" fmla="val 8290"/>
                  </a:avLst>
                </a:prstGeom>
                <a:noFill/>
                <a:ln w="9525">
                  <a:solidFill>
                    <a:srgbClr val="00B05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99CE7425-1525-44E8-B9DE-F488E787018D}"/>
                    </a:ext>
                  </a:extLst>
                </p:cNvPr>
                <p:cNvSpPr/>
                <p:nvPr/>
              </p:nvSpPr>
              <p:spPr>
                <a:xfrm>
                  <a:off x="2967955" y="3815927"/>
                  <a:ext cx="81144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solidFill>
                        <a:srgbClr val="C00000"/>
                      </a:solidFill>
                    </a:rPr>
                    <a:t>Transmitter</a:t>
                  </a:r>
                  <a:endParaRPr lang="en-US" sz="1000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64FA56F-B079-4B58-B551-01E77B092484}"/>
                  </a:ext>
                </a:extLst>
              </p:cNvPr>
              <p:cNvGrpSpPr/>
              <p:nvPr/>
            </p:nvGrpSpPr>
            <p:grpSpPr>
              <a:xfrm>
                <a:off x="1606974" y="3882316"/>
                <a:ext cx="2261010" cy="1013343"/>
                <a:chOff x="2000747" y="4287645"/>
                <a:chExt cx="2261010" cy="1013343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137119-247F-4A59-A9C7-8F0483BC7523}"/>
                    </a:ext>
                  </a:extLst>
                </p:cNvPr>
                <p:cNvSpPr/>
                <p:nvPr/>
              </p:nvSpPr>
              <p:spPr>
                <a:xfrm>
                  <a:off x="3253692" y="4432632"/>
                  <a:ext cx="868551" cy="5079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Signal processing circuit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DA3811A-198F-41B4-AF91-F25358401079}"/>
                    </a:ext>
                  </a:extLst>
                </p:cNvPr>
                <p:cNvSpPr/>
                <p:nvPr/>
              </p:nvSpPr>
              <p:spPr>
                <a:xfrm>
                  <a:off x="2208106" y="4432632"/>
                  <a:ext cx="868551" cy="5079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ADC</a:t>
                  </a:r>
                </a:p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200MHz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AA7F7ED-890A-452F-8DFE-F9AE3657A4AF}"/>
                    </a:ext>
                  </a:extLst>
                </p:cNvPr>
                <p:cNvSpPr/>
                <p:nvPr/>
              </p:nvSpPr>
              <p:spPr>
                <a:xfrm>
                  <a:off x="2000747" y="4287645"/>
                  <a:ext cx="2261010" cy="769101"/>
                </a:xfrm>
                <a:prstGeom prst="roundRect">
                  <a:avLst>
                    <a:gd name="adj" fmla="val 8290"/>
                  </a:avLst>
                </a:prstGeom>
                <a:noFill/>
                <a:ln w="9525">
                  <a:solidFill>
                    <a:srgbClr val="00B05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2C6E661-0ABA-4312-A462-F2C5427189B9}"/>
                    </a:ext>
                  </a:extLst>
                </p:cNvPr>
                <p:cNvSpPr/>
                <p:nvPr/>
              </p:nvSpPr>
              <p:spPr>
                <a:xfrm>
                  <a:off x="2847369" y="5054767"/>
                  <a:ext cx="639919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solidFill>
                        <a:srgbClr val="C00000"/>
                      </a:solidFill>
                    </a:rPr>
                    <a:t>Receiver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D0268C5-96DD-4D28-B887-763670124F7C}"/>
                  </a:ext>
                </a:extLst>
              </p:cNvPr>
              <p:cNvGrpSpPr/>
              <p:nvPr/>
            </p:nvGrpSpPr>
            <p:grpSpPr>
              <a:xfrm>
                <a:off x="107853" y="1887680"/>
                <a:ext cx="915771" cy="2098628"/>
                <a:chOff x="414184" y="3578169"/>
                <a:chExt cx="915771" cy="2098628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A55DD7C5-13C1-4C8C-97FE-5310A56B9DD9}"/>
                    </a:ext>
                  </a:extLst>
                </p:cNvPr>
                <p:cNvSpPr/>
                <p:nvPr/>
              </p:nvSpPr>
              <p:spPr>
                <a:xfrm>
                  <a:off x="520754" y="3695180"/>
                  <a:ext cx="724269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Ethernet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66A0724B-9BEB-4621-AB31-8F6F3FC7334C}"/>
                    </a:ext>
                  </a:extLst>
                </p:cNvPr>
                <p:cNvSpPr/>
                <p:nvPr/>
              </p:nvSpPr>
              <p:spPr>
                <a:xfrm>
                  <a:off x="520754" y="4130190"/>
                  <a:ext cx="724269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LCD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52A0D13-94A9-412F-9650-848306FA042D}"/>
                    </a:ext>
                  </a:extLst>
                </p:cNvPr>
                <p:cNvSpPr/>
                <p:nvPr/>
              </p:nvSpPr>
              <p:spPr>
                <a:xfrm>
                  <a:off x="520754" y="4565200"/>
                  <a:ext cx="724269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USB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5675787-7FCF-4888-A278-4EAE61821B28}"/>
                    </a:ext>
                  </a:extLst>
                </p:cNvPr>
                <p:cNvSpPr/>
                <p:nvPr/>
              </p:nvSpPr>
              <p:spPr>
                <a:xfrm>
                  <a:off x="520754" y="5000211"/>
                  <a:ext cx="724269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SD card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12DCBAD0-C476-46A7-B9DA-07430C1B3B7E}"/>
                    </a:ext>
                  </a:extLst>
                </p:cNvPr>
                <p:cNvSpPr/>
                <p:nvPr/>
              </p:nvSpPr>
              <p:spPr>
                <a:xfrm>
                  <a:off x="414184" y="3578169"/>
                  <a:ext cx="915771" cy="1856587"/>
                </a:xfrm>
                <a:prstGeom prst="roundRect">
                  <a:avLst>
                    <a:gd name="adj" fmla="val 8290"/>
                  </a:avLst>
                </a:prstGeom>
                <a:noFill/>
                <a:ln w="9525">
                  <a:solidFill>
                    <a:srgbClr val="00B05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F206950-94F7-4C23-A515-5B9A461F32C5}"/>
                    </a:ext>
                  </a:extLst>
                </p:cNvPr>
                <p:cNvSpPr/>
                <p:nvPr/>
              </p:nvSpPr>
              <p:spPr>
                <a:xfrm>
                  <a:off x="552509" y="5430576"/>
                  <a:ext cx="660758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solidFill>
                        <a:srgbClr val="C00000"/>
                      </a:solidFill>
                    </a:rPr>
                    <a:t>Interface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24A4A819-0385-4046-81B5-562A51074CBC}"/>
                  </a:ext>
                </a:extLst>
              </p:cNvPr>
              <p:cNvGrpSpPr/>
              <p:nvPr/>
            </p:nvGrpSpPr>
            <p:grpSpPr>
              <a:xfrm>
                <a:off x="1176537" y="1854932"/>
                <a:ext cx="824015" cy="1512528"/>
                <a:chOff x="1087250" y="1953498"/>
                <a:chExt cx="824015" cy="1512528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195082C-B2F6-471B-8759-750C9B1BAF9A}"/>
                    </a:ext>
                  </a:extLst>
                </p:cNvPr>
                <p:cNvSpPr/>
                <p:nvPr/>
              </p:nvSpPr>
              <p:spPr>
                <a:xfrm>
                  <a:off x="1222980" y="2763781"/>
                  <a:ext cx="551414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FPGA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8A7AD73-7A88-4F9F-9354-A4A09B2AE840}"/>
                    </a:ext>
                  </a:extLst>
                </p:cNvPr>
                <p:cNvSpPr/>
                <p:nvPr/>
              </p:nvSpPr>
              <p:spPr>
                <a:xfrm>
                  <a:off x="1222980" y="2093392"/>
                  <a:ext cx="551415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ARM</a:t>
                  </a:r>
                </a:p>
              </p:txBody>
            </p:sp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ACDADD08-9DA6-4CDA-8802-8C3AB0D6DD74}"/>
                    </a:ext>
                  </a:extLst>
                </p:cNvPr>
                <p:cNvSpPr/>
                <p:nvPr/>
              </p:nvSpPr>
              <p:spPr>
                <a:xfrm>
                  <a:off x="1087250" y="1953498"/>
                  <a:ext cx="824015" cy="1248292"/>
                </a:xfrm>
                <a:prstGeom prst="roundRect">
                  <a:avLst>
                    <a:gd name="adj" fmla="val 8290"/>
                  </a:avLst>
                </a:prstGeom>
                <a:noFill/>
                <a:ln w="9525">
                  <a:solidFill>
                    <a:srgbClr val="00B05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3F52104-801E-4AF3-AD1A-C7A33060E69C}"/>
                    </a:ext>
                  </a:extLst>
                </p:cNvPr>
                <p:cNvSpPr/>
                <p:nvPr/>
              </p:nvSpPr>
              <p:spPr>
                <a:xfrm>
                  <a:off x="1137851" y="3219805"/>
                  <a:ext cx="721672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000" b="1" dirty="0">
                      <a:solidFill>
                        <a:srgbClr val="C00000"/>
                      </a:solidFill>
                    </a:rPr>
                    <a:t>Controlle</a:t>
                  </a:r>
                  <a:r>
                    <a:rPr lang="en-US" sz="1000" dirty="0">
                      <a:solidFill>
                        <a:srgbClr val="C00000"/>
                      </a:solidFill>
                    </a:rPr>
                    <a:t>r</a:t>
                  </a: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A30AAA4-7155-4035-9A4A-4FDB095E7A1B}"/>
                  </a:ext>
                </a:extLst>
              </p:cNvPr>
              <p:cNvGrpSpPr/>
              <p:nvPr/>
            </p:nvGrpSpPr>
            <p:grpSpPr>
              <a:xfrm>
                <a:off x="5009109" y="1833025"/>
                <a:ext cx="1084460" cy="1899370"/>
                <a:chOff x="5146901" y="1886009"/>
                <a:chExt cx="1084460" cy="1899370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B6893D6-BA50-4813-9C4B-BC59CD60EC3C}"/>
                    </a:ext>
                  </a:extLst>
                </p:cNvPr>
                <p:cNvSpPr/>
                <p:nvPr/>
              </p:nvSpPr>
              <p:spPr>
                <a:xfrm>
                  <a:off x="5275275" y="2082652"/>
                  <a:ext cx="868551" cy="489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</a:rPr>
                    <a:t>LC network</a:t>
                  </a: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D13F49C-0CF8-48DF-A114-C9D5F7ACEDAA}"/>
                    </a:ext>
                  </a:extLst>
                </p:cNvPr>
                <p:cNvSpPr/>
                <p:nvPr/>
              </p:nvSpPr>
              <p:spPr>
                <a:xfrm>
                  <a:off x="5146901" y="1886009"/>
                  <a:ext cx="1084460" cy="1692536"/>
                </a:xfrm>
                <a:prstGeom prst="roundRect">
                  <a:avLst>
                    <a:gd name="adj" fmla="val 8290"/>
                  </a:avLst>
                </a:prstGeom>
                <a:noFill/>
                <a:ln w="9525">
                  <a:solidFill>
                    <a:srgbClr val="00B05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E7F1144-1812-4FC9-A700-25BB7FA490F2}"/>
                    </a:ext>
                  </a:extLst>
                </p:cNvPr>
                <p:cNvSpPr/>
                <p:nvPr/>
              </p:nvSpPr>
              <p:spPr>
                <a:xfrm>
                  <a:off x="5254855" y="3539158"/>
                  <a:ext cx="91563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rgbClr val="C00000"/>
                      </a:solidFill>
                    </a:rPr>
                    <a:t>Imp matching</a:t>
                  </a:r>
                  <a:endParaRPr lang="en-US" sz="1000" dirty="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35F353E4-3A22-4E78-B79E-102D578096A9}"/>
                  </a:ext>
                </a:extLst>
              </p:cNvPr>
              <p:cNvGrpSpPr/>
              <p:nvPr/>
            </p:nvGrpSpPr>
            <p:grpSpPr>
              <a:xfrm>
                <a:off x="4406417" y="5058108"/>
                <a:ext cx="1765227" cy="619171"/>
                <a:chOff x="4555223" y="4607089"/>
                <a:chExt cx="1765227" cy="619171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2B40B23-B930-4F60-9078-18BC39F687C1}"/>
                    </a:ext>
                  </a:extLst>
                </p:cNvPr>
                <p:cNvSpPr/>
                <p:nvPr/>
              </p:nvSpPr>
              <p:spPr>
                <a:xfrm>
                  <a:off x="4670779" y="4607089"/>
                  <a:ext cx="1409050" cy="3635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D6791BF-0869-4975-B662-6ECCEC22DEB5}"/>
                    </a:ext>
                  </a:extLst>
                </p:cNvPr>
                <p:cNvSpPr/>
                <p:nvPr/>
              </p:nvSpPr>
              <p:spPr>
                <a:xfrm>
                  <a:off x="4555223" y="4980039"/>
                  <a:ext cx="176522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rgbClr val="C00000"/>
                      </a:solidFill>
                    </a:rPr>
                    <a:t>Non-magnet conductive plate</a:t>
                  </a:r>
                  <a:endParaRPr lang="en-US" sz="1000" dirty="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B25C7C34-E638-441D-96D2-AB928D4172A3}"/>
                  </a:ext>
                </a:extLst>
              </p:cNvPr>
              <p:cNvGrpSpPr/>
              <p:nvPr/>
            </p:nvGrpSpPr>
            <p:grpSpPr>
              <a:xfrm>
                <a:off x="4681763" y="4009153"/>
                <a:ext cx="1214536" cy="723589"/>
                <a:chOff x="4802543" y="3862300"/>
                <a:chExt cx="1214536" cy="723589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DA706AD-CEB3-4590-A14A-3663C83B7CF6}"/>
                    </a:ext>
                  </a:extLst>
                </p:cNvPr>
                <p:cNvSpPr/>
                <p:nvPr/>
              </p:nvSpPr>
              <p:spPr>
                <a:xfrm>
                  <a:off x="4868624" y="3954809"/>
                  <a:ext cx="1084459" cy="3245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Lorentz force Transducer T/R</a:t>
                  </a:r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92A24C94-4038-4EB3-9C7C-94AAAF32A25E}"/>
                    </a:ext>
                  </a:extLst>
                </p:cNvPr>
                <p:cNvSpPr/>
                <p:nvPr/>
              </p:nvSpPr>
              <p:spPr>
                <a:xfrm>
                  <a:off x="4802543" y="3862300"/>
                  <a:ext cx="1214536" cy="507970"/>
                </a:xfrm>
                <a:prstGeom prst="roundRect">
                  <a:avLst>
                    <a:gd name="adj" fmla="val 8290"/>
                  </a:avLst>
                </a:prstGeom>
                <a:noFill/>
                <a:ln w="9525">
                  <a:solidFill>
                    <a:srgbClr val="00B05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6489330-DC98-4BDD-8F84-0535A9DE2BEA}"/>
                    </a:ext>
                  </a:extLst>
                </p:cNvPr>
                <p:cNvSpPr/>
                <p:nvPr/>
              </p:nvSpPr>
              <p:spPr>
                <a:xfrm>
                  <a:off x="5047028" y="4339668"/>
                  <a:ext cx="776175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rgbClr val="C00000"/>
                      </a:solidFill>
                    </a:rPr>
                    <a:t>Transducer</a:t>
                  </a:r>
                  <a:endParaRPr lang="en-US" sz="1000" dirty="0"/>
                </a:p>
              </p:txBody>
            </p:sp>
          </p:grp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61BEF225-FE24-42CD-AC48-CE100BEACED9}"/>
                  </a:ext>
                </a:extLst>
              </p:cNvPr>
              <p:cNvSpPr/>
              <p:nvPr/>
            </p:nvSpPr>
            <p:spPr>
              <a:xfrm>
                <a:off x="35511" y="1695927"/>
                <a:ext cx="6136125" cy="3216029"/>
              </a:xfrm>
              <a:prstGeom prst="roundRect">
                <a:avLst>
                  <a:gd name="adj" fmla="val 8122"/>
                </a:avLst>
              </a:prstGeom>
              <a:noFill/>
              <a:ln w="9525">
                <a:solidFill>
                  <a:srgbClr val="9999FF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95F50175-CE94-4637-9B58-3B406FE07002}"/>
                  </a:ext>
                </a:extLst>
              </p:cNvPr>
              <p:cNvCxnSpPr>
                <a:cxnSpLocks/>
                <a:stCxn id="41" idx="3"/>
                <a:endCxn id="56" idx="1"/>
              </p:cNvCxnSpPr>
              <p:nvPr/>
            </p:nvCxnSpPr>
            <p:spPr>
              <a:xfrm>
                <a:off x="1863681" y="2827509"/>
                <a:ext cx="428702" cy="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90D3F3C9-4836-4F96-B80A-5BE3940F6B84}"/>
                  </a:ext>
                </a:extLst>
              </p:cNvPr>
              <p:cNvGrpSpPr/>
              <p:nvPr/>
            </p:nvGrpSpPr>
            <p:grpSpPr>
              <a:xfrm>
                <a:off x="989400" y="2155422"/>
                <a:ext cx="324334" cy="98185"/>
                <a:chOff x="989400" y="2155422"/>
                <a:chExt cx="324334" cy="98185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82367415-825F-4CB4-AC5B-B480DD24C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9400" y="2155422"/>
                  <a:ext cx="32279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A1B30FC2-72EB-46CF-8C1C-3A4FAB51A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9339" y="2253607"/>
                  <a:ext cx="27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D55089B-E182-4752-A2E4-097271157DE1}"/>
                  </a:ext>
                </a:extLst>
              </p:cNvPr>
              <p:cNvGrpSpPr/>
              <p:nvPr/>
            </p:nvGrpSpPr>
            <p:grpSpPr>
              <a:xfrm rot="16200000">
                <a:off x="1425807" y="2446522"/>
                <a:ext cx="324334" cy="98185"/>
                <a:chOff x="989400" y="2155422"/>
                <a:chExt cx="324334" cy="98185"/>
              </a:xfrm>
            </p:grpSpPr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9AED38B9-83F9-4031-8982-CF642D18A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9400" y="2155422"/>
                  <a:ext cx="32279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4646580A-738F-4627-ABDC-DB4EC20FF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9339" y="2253607"/>
                  <a:ext cx="27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25B74D2E-D771-4BEE-B21D-8498D58ADAAA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>
              <a:xfrm flipV="1">
                <a:off x="4896080" y="2274332"/>
                <a:ext cx="241403" cy="1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FBBCCEAE-E52B-436B-905D-FCBF3B8C9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9531" y="3167154"/>
                <a:ext cx="0" cy="891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663E9E54-F7AD-4388-8522-30DADB3377C0}"/>
                  </a:ext>
                </a:extLst>
              </p:cNvPr>
              <p:cNvCxnSpPr>
                <a:cxnSpLocks/>
                <a:stCxn id="34" idx="1"/>
                <a:endCxn id="53" idx="3"/>
              </p:cNvCxnSpPr>
              <p:nvPr/>
            </p:nvCxnSpPr>
            <p:spPr>
              <a:xfrm flipH="1">
                <a:off x="3867984" y="4263138"/>
                <a:ext cx="813779" cy="37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4C1B6917-2BE1-4E84-A4DC-B41DE0BBD9CC}"/>
                  </a:ext>
                </a:extLst>
              </p:cNvPr>
              <p:cNvGrpSpPr/>
              <p:nvPr/>
            </p:nvGrpSpPr>
            <p:grpSpPr>
              <a:xfrm rot="16200000">
                <a:off x="5110919" y="4785596"/>
                <a:ext cx="324334" cy="98185"/>
                <a:chOff x="989400" y="2155422"/>
                <a:chExt cx="324334" cy="98185"/>
              </a:xfrm>
            </p:grpSpPr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CC4BB5F4-B88A-4C5B-975B-CCAA8E5D1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9400" y="2155422"/>
                  <a:ext cx="32279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5E468874-3495-4858-A937-65E540B47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9339" y="2253607"/>
                  <a:ext cx="27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连接符: 肘形 20">
                <a:extLst>
                  <a:ext uri="{FF2B5EF4-FFF2-40B4-BE49-F238E27FC236}">
                    <a16:creationId xmlns:a16="http://schemas.microsoft.com/office/drawing/2014/main" id="{0A20816E-5852-4ED9-AA74-930FA75753CD}"/>
                  </a:ext>
                </a:extLst>
              </p:cNvPr>
              <p:cNvCxnSpPr>
                <a:cxnSpLocks/>
                <a:stCxn id="52" idx="0"/>
                <a:endCxn id="41" idx="2"/>
              </p:cNvCxnSpPr>
              <p:nvPr/>
            </p:nvCxnSpPr>
            <p:spPr>
              <a:xfrm rot="16200000" flipV="1">
                <a:off x="1399542" y="3178235"/>
                <a:ext cx="1037500" cy="660635"/>
              </a:xfrm>
              <a:prstGeom prst="bentConnector3">
                <a:avLst>
                  <a:gd name="adj1" fmla="val 4134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C72FEBFD-82D4-45D5-88D2-AB4835C4548C}"/>
                  </a:ext>
                </a:extLst>
              </p:cNvPr>
              <p:cNvCxnSpPr>
                <a:cxnSpLocks/>
                <a:stCxn id="51" idx="1"/>
                <a:endCxn id="52" idx="3"/>
              </p:cNvCxnSpPr>
              <p:nvPr/>
            </p:nvCxnSpPr>
            <p:spPr>
              <a:xfrm flipH="1">
                <a:off x="2682884" y="4281288"/>
                <a:ext cx="1770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B46A565-1D11-43F2-BED1-3094198B0115}"/>
                  </a:ext>
                </a:extLst>
              </p:cNvPr>
              <p:cNvSpPr/>
              <p:nvPr/>
            </p:nvSpPr>
            <p:spPr>
              <a:xfrm>
                <a:off x="229121" y="4141468"/>
                <a:ext cx="943342" cy="5079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Li-on battery</a:t>
                </a: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</a:rPr>
                  <a:t>Power module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1D8527BE-FAB3-4196-8553-B4DA9A478EA7}"/>
                  </a:ext>
                </a:extLst>
              </p:cNvPr>
              <p:cNvSpPr/>
              <p:nvPr/>
            </p:nvSpPr>
            <p:spPr>
              <a:xfrm>
                <a:off x="104069" y="4058304"/>
                <a:ext cx="1193403" cy="644274"/>
              </a:xfrm>
              <a:prstGeom prst="roundRect">
                <a:avLst>
                  <a:gd name="adj" fmla="val 8290"/>
                </a:avLst>
              </a:prstGeom>
              <a:noFill/>
              <a:ln w="9525"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A1B39E3-557C-4841-BCF0-D77A15CC6BD5}"/>
                  </a:ext>
                </a:extLst>
              </p:cNvPr>
              <p:cNvSpPr/>
              <p:nvPr/>
            </p:nvSpPr>
            <p:spPr>
              <a:xfrm>
                <a:off x="409373" y="4653197"/>
                <a:ext cx="52770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srgbClr val="C00000"/>
                    </a:solidFill>
                  </a:rPr>
                  <a:t>Power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23E2EBC-F5A1-4D3E-B03B-EAEB8DA18441}"/>
                  </a:ext>
                </a:extLst>
              </p:cNvPr>
              <p:cNvSpPr/>
              <p:nvPr/>
            </p:nvSpPr>
            <p:spPr>
              <a:xfrm>
                <a:off x="2090276" y="4901882"/>
                <a:ext cx="1543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EMAT SYSTEM</a:t>
                </a:r>
              </a:p>
            </p:txBody>
          </p:sp>
        </p:grpSp>
        <p:cxnSp>
          <p:nvCxnSpPr>
            <p:cNvPr id="4" name="连接符: 肘形 3">
              <a:extLst>
                <a:ext uri="{FF2B5EF4-FFF2-40B4-BE49-F238E27FC236}">
                  <a16:creationId xmlns:a16="http://schemas.microsoft.com/office/drawing/2014/main" id="{0333BBBD-5114-4B8B-AF45-DDA5E8815A6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86274" y="1832603"/>
              <a:ext cx="2298336" cy="2054764"/>
            </a:xfrm>
            <a:prstGeom prst="bentConnector3">
              <a:avLst>
                <a:gd name="adj1" fmla="val 2044"/>
              </a:avLst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A1450F-FC85-4DE8-BE7B-95341292292D}"/>
                </a:ext>
              </a:extLst>
            </p:cNvPr>
            <p:cNvSpPr/>
            <p:nvPr/>
          </p:nvSpPr>
          <p:spPr>
            <a:xfrm>
              <a:off x="5117063" y="2680140"/>
              <a:ext cx="868551" cy="489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Transformer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58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6AC949-38E6-43A4-B0FB-2B5C3C5DEBC3}"/>
              </a:ext>
            </a:extLst>
          </p:cNvPr>
          <p:cNvSpPr/>
          <p:nvPr/>
        </p:nvSpPr>
        <p:spPr>
          <a:xfrm>
            <a:off x="724095" y="430795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FPGA design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E600B47-5C09-41FF-BB27-E2779B79BA97}"/>
              </a:ext>
            </a:extLst>
          </p:cNvPr>
          <p:cNvGrpSpPr/>
          <p:nvPr/>
        </p:nvGrpSpPr>
        <p:grpSpPr>
          <a:xfrm>
            <a:off x="785364" y="1977292"/>
            <a:ext cx="1895313" cy="1655929"/>
            <a:chOff x="785364" y="1977292"/>
            <a:chExt cx="1895313" cy="16559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3FA8682-A5C2-4BF8-809A-22C50DD97FB8}"/>
                </a:ext>
              </a:extLst>
            </p:cNvPr>
            <p:cNvSpPr/>
            <p:nvPr/>
          </p:nvSpPr>
          <p:spPr>
            <a:xfrm>
              <a:off x="785364" y="1977292"/>
              <a:ext cx="1895313" cy="1655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7BCCB45-DB35-42F3-BACD-E5D4B4F15D98}"/>
                </a:ext>
              </a:extLst>
            </p:cNvPr>
            <p:cNvSpPr txBox="1"/>
            <p:nvPr/>
          </p:nvSpPr>
          <p:spPr>
            <a:xfrm>
              <a:off x="1367113" y="2047629"/>
              <a:ext cx="6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Set up</a:t>
              </a:r>
              <a:endParaRPr lang="en-US" sz="14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979EFF8-4377-4311-BD48-88DAE22AF02B}"/>
                </a:ext>
              </a:extLst>
            </p:cNvPr>
            <p:cNvSpPr txBox="1"/>
            <p:nvPr/>
          </p:nvSpPr>
          <p:spPr>
            <a:xfrm>
              <a:off x="1367113" y="3325444"/>
              <a:ext cx="6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mode</a:t>
              </a:r>
              <a:endParaRPr 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B287462-F863-48AA-B66E-CA150938F9CA}"/>
                </a:ext>
              </a:extLst>
            </p:cNvPr>
            <p:cNvSpPr txBox="1"/>
            <p:nvPr/>
          </p:nvSpPr>
          <p:spPr>
            <a:xfrm>
              <a:off x="1367112" y="2687487"/>
              <a:ext cx="69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trig</a:t>
              </a:r>
              <a:endParaRPr 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753B51-6792-406A-BDC6-4DC2C2A09134}"/>
                </a:ext>
              </a:extLst>
            </p:cNvPr>
            <p:cNvSpPr txBox="1"/>
            <p:nvPr/>
          </p:nvSpPr>
          <p:spPr>
            <a:xfrm>
              <a:off x="785365" y="2687486"/>
              <a:ext cx="581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DEC</a:t>
              </a:r>
              <a:endParaRPr 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304BBED-1D28-4023-BC45-ECBA05EC8BE0}"/>
                </a:ext>
              </a:extLst>
            </p:cNvPr>
            <p:cNvSpPr txBox="1"/>
            <p:nvPr/>
          </p:nvSpPr>
          <p:spPr>
            <a:xfrm>
              <a:off x="2128032" y="2688436"/>
              <a:ext cx="497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INC</a:t>
              </a:r>
              <a:endParaRPr lang="en-US" sz="14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AB86A48-DD93-4633-BCEB-3BDD30E6F61F}"/>
              </a:ext>
            </a:extLst>
          </p:cNvPr>
          <p:cNvSpPr txBox="1"/>
          <p:nvPr/>
        </p:nvSpPr>
        <p:spPr>
          <a:xfrm>
            <a:off x="3840683" y="2047629"/>
            <a:ext cx="1676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Set up</a:t>
            </a:r>
          </a:p>
          <a:p>
            <a:r>
              <a:rPr lang="en-US" sz="1400" dirty="0"/>
              <a:t>Freq</a:t>
            </a:r>
          </a:p>
          <a:p>
            <a:r>
              <a:rPr lang="en-US" sz="1400" dirty="0"/>
              <a:t>Num</a:t>
            </a:r>
          </a:p>
          <a:p>
            <a:r>
              <a:rPr lang="en-US" sz="1400" dirty="0"/>
              <a:t>Duty cycle</a:t>
            </a:r>
          </a:p>
        </p:txBody>
      </p:sp>
    </p:spTree>
    <p:extLst>
      <p:ext uri="{BB962C8B-B14F-4D97-AF65-F5344CB8AC3E}">
        <p14:creationId xmlns:p14="http://schemas.microsoft.com/office/powerpoint/2010/main" val="362397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035AEB-9BC1-4F92-95AC-8393369E7E87}"/>
              </a:ext>
            </a:extLst>
          </p:cNvPr>
          <p:cNvSpPr/>
          <p:nvPr/>
        </p:nvSpPr>
        <p:spPr>
          <a:xfrm>
            <a:off x="536527" y="305749"/>
            <a:ext cx="642509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Power management</a:t>
            </a:r>
          </a:p>
          <a:p>
            <a:endParaRPr lang="en-US" dirty="0"/>
          </a:p>
          <a:p>
            <a:r>
              <a:rPr lang="en-US" dirty="0"/>
              <a:t>Compensation</a:t>
            </a:r>
          </a:p>
          <a:p>
            <a:endParaRPr lang="en-US" dirty="0"/>
          </a:p>
          <a:p>
            <a:r>
              <a:rPr lang="en-US" dirty="0"/>
              <a:t>90 degree phase change </a:t>
            </a:r>
            <a:r>
              <a:rPr lang="en-US" dirty="0">
                <a:sym typeface="Wingdings" panose="05000000000000000000" pitchFamily="2" charset="2"/>
              </a:rPr>
              <a:t> proportional to the negative derivative</a:t>
            </a:r>
          </a:p>
          <a:p>
            <a:r>
              <a:rPr lang="en-US" dirty="0">
                <a:sym typeface="Wingdings" panose="05000000000000000000" pitchFamily="2" charset="2"/>
              </a:rPr>
              <a:t>Current and voltage of the inductor.</a:t>
            </a:r>
          </a:p>
          <a:p>
            <a:r>
              <a:rPr lang="en-US" dirty="0">
                <a:sym typeface="Wingdings" panose="05000000000000000000" pitchFamily="2" charset="2"/>
              </a:rPr>
              <a:t>U = L*di/dt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Debug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CDF1ABA-51A3-4762-96D5-94627BE3A027}"/>
              </a:ext>
            </a:extLst>
          </p:cNvPr>
          <p:cNvSpPr/>
          <p:nvPr/>
        </p:nvSpPr>
        <p:spPr>
          <a:xfrm>
            <a:off x="455640" y="352642"/>
            <a:ext cx="1880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Transducer design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49727F-840D-4C57-9622-CED3023B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94" y="1314685"/>
            <a:ext cx="3052593" cy="18087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33E05-01A3-4804-8EBA-315D77E8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644" y="615196"/>
            <a:ext cx="3012722" cy="293900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89D4C4-CC78-4AB8-9664-4C58EA57C4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12" y="3825520"/>
            <a:ext cx="4078384" cy="27887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643C10-1299-4874-A3E7-6103BA0D0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077" y="3716104"/>
            <a:ext cx="2689029" cy="2575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69916C2-8DD2-4CA0-828E-7FEFA6EFF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873504" y="3649248"/>
            <a:ext cx="2975862" cy="29524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FABC486-11B8-43D2-995E-DD5A34752B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96" y="1255301"/>
            <a:ext cx="3936598" cy="20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2E2298-39E2-454E-908A-4068524678C6}"/>
              </a:ext>
            </a:extLst>
          </p:cNvPr>
          <p:cNvSpPr txBox="1"/>
          <p:nvPr/>
        </p:nvSpPr>
        <p:spPr>
          <a:xfrm>
            <a:off x="578339" y="422031"/>
            <a:ext cx="90736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Transformer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Transmission line transformer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Balun</a:t>
            </a:r>
            <a:r>
              <a:rPr lang="en-US" altLang="zh-CN" dirty="0"/>
              <a:t> transformer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Magnetic coupled transformer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RF-transformer</a:t>
            </a:r>
            <a:r>
              <a:rPr lang="en-US" altLang="zh-CN" dirty="0"/>
              <a:t> (the primary magnetic flux keep invariant)</a:t>
            </a:r>
          </a:p>
          <a:p>
            <a:r>
              <a:rPr lang="en-US" altLang="zh-CN" dirty="0"/>
              <a:t>Max power transfer: Related to saturated magnetic flux density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Power transformer</a:t>
            </a:r>
          </a:p>
          <a:p>
            <a:r>
              <a:rPr lang="en-US" dirty="0"/>
              <a:t>Max power transfer: (VA)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Coupled inductor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553D4-1C13-426C-B5E9-AE14E56DB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00" y="486834"/>
            <a:ext cx="3857399" cy="2604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8E97F2-CBDA-44FC-94F7-A1B44BA1F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98" y="3727780"/>
            <a:ext cx="3355617" cy="25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A64B6D-ECA3-4953-B6F5-FCBC7EC8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3" y="844062"/>
            <a:ext cx="4883495" cy="29300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39FECA-5103-4CDF-A0C0-B4266410A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74" y="844062"/>
            <a:ext cx="4883497" cy="29300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9416C19-6712-4C1D-BDBA-FAA64304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843" y="4184916"/>
            <a:ext cx="6652314" cy="22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6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FBD830-CAF0-4F1C-A248-0CF5264204C3}"/>
              </a:ext>
            </a:extLst>
          </p:cNvPr>
          <p:cNvSpPr/>
          <p:nvPr/>
        </p:nvSpPr>
        <p:spPr>
          <a:xfrm>
            <a:off x="750753" y="422979"/>
            <a:ext cx="9745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Balun</a:t>
            </a:r>
            <a:r>
              <a:rPr lang="en-US" dirty="0"/>
              <a:t> transformer + broadband LC impedance matching</a:t>
            </a:r>
          </a:p>
          <a:p>
            <a:endParaRPr lang="en-US" dirty="0"/>
          </a:p>
          <a:p>
            <a:r>
              <a:rPr lang="en-US" dirty="0"/>
              <a:t>magnetic coupled transformer(power combiner):</a:t>
            </a:r>
          </a:p>
          <a:p>
            <a:r>
              <a:rPr lang="en-US" dirty="0"/>
              <a:t>narrowband impedance matching + RF-magnetic coupled transformer (imp matching)</a:t>
            </a:r>
          </a:p>
          <a:p>
            <a:r>
              <a:rPr lang="en-US" dirty="0"/>
              <a:t>LC filter</a:t>
            </a:r>
          </a:p>
        </p:txBody>
      </p:sp>
    </p:spTree>
    <p:extLst>
      <p:ext uri="{BB962C8B-B14F-4D97-AF65-F5344CB8AC3E}">
        <p14:creationId xmlns:p14="http://schemas.microsoft.com/office/powerpoint/2010/main" val="286900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169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PUHANG</dc:creator>
  <cp:lastModifiedBy>pu hang</cp:lastModifiedBy>
  <cp:revision>42</cp:revision>
  <dcterms:created xsi:type="dcterms:W3CDTF">2022-06-30T18:55:23Z</dcterms:created>
  <dcterms:modified xsi:type="dcterms:W3CDTF">2022-07-02T02:48:30Z</dcterms:modified>
</cp:coreProperties>
</file>