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6" r:id="rId4"/>
    <p:sldId id="262" r:id="rId5"/>
    <p:sldId id="260" r:id="rId6"/>
    <p:sldId id="261" r:id="rId7"/>
    <p:sldId id="257" r:id="rId8"/>
    <p:sldId id="258" r:id="rId9"/>
    <p:sldId id="259" r:id="rId10"/>
    <p:sldId id="263" r:id="rId11"/>
    <p:sldId id="265" r:id="rId12"/>
    <p:sldId id="267" r:id="rId13"/>
    <p:sldId id="272" r:id="rId14"/>
    <p:sldId id="270" r:id="rId15"/>
    <p:sldId id="271" r:id="rId16"/>
    <p:sldId id="278" r:id="rId17"/>
    <p:sldId id="273" r:id="rId18"/>
    <p:sldId id="274" r:id="rId19"/>
    <p:sldId id="269" r:id="rId20"/>
    <p:sldId id="277" r:id="rId21"/>
    <p:sldId id="276" r:id="rId22"/>
    <p:sldId id="275" r:id="rId23"/>
    <p:sldId id="279" r:id="rId24"/>
    <p:sldId id="280" r:id="rId25"/>
    <p:sldId id="264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95008675" TargetMode="External"/><Relationship Id="rId2" Type="http://schemas.openxmlformats.org/officeDocument/2006/relationships/hyperlink" Target="https://www.cnblogs.com/guanghe/p/12523806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1C2841-0928-4A7F-ABC5-1A78AC3E4931}"/>
              </a:ext>
            </a:extLst>
          </p:cNvPr>
          <p:cNvSpPr/>
          <p:nvPr/>
        </p:nvSpPr>
        <p:spPr>
          <a:xfrm>
            <a:off x="271911" y="314320"/>
            <a:ext cx="1068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Magnet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7B5FD0-D981-43A0-8AB4-68AB6DEB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8140"/>
              </p:ext>
            </p:extLst>
          </p:nvPr>
        </p:nvGraphicFramePr>
        <p:xfrm>
          <a:off x="670290" y="63633"/>
          <a:ext cx="7242372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12616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3811349">
                  <a:extLst>
                    <a:ext uri="{9D8B030D-6E8A-4147-A177-3AD203B41FA5}">
                      <a16:colId xmlns:a16="http://schemas.microsoft.com/office/drawing/2014/main" val="236163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设备与驱动模型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主要数据结构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连接到总线上的对象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驱动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device_driver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负责探测并关联设备的代码实体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为其他设备提供接入点的设备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  <a:r>
                        <a:rPr lang="zh-CN" altLang="en-US" dirty="0"/>
                        <a:t>总线驱动模型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02430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088C9B-EFF0-47D1-8AC2-B50D54A3D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7392"/>
              </p:ext>
            </p:extLst>
          </p:nvPr>
        </p:nvGraphicFramePr>
        <p:xfrm>
          <a:off x="670290" y="1982532"/>
          <a:ext cx="7242372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12616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3811349">
                  <a:extLst>
                    <a:ext uri="{9D8B030D-6E8A-4147-A177-3AD203B41FA5}">
                      <a16:colId xmlns:a16="http://schemas.microsoft.com/office/drawing/2014/main" val="236163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主要数据结构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主设备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从设备号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cdev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将字符设备注册到系统中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块设备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device_driver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设备类型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853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DF719A-2DF8-4D2A-A8E8-BCDAA498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82839"/>
              </p:ext>
            </p:extLst>
          </p:nvPr>
        </p:nvGraphicFramePr>
        <p:xfrm>
          <a:off x="670290" y="3901431"/>
          <a:ext cx="7242372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12616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3811349">
                  <a:extLst>
                    <a:ext uri="{9D8B030D-6E8A-4147-A177-3AD203B41FA5}">
                      <a16:colId xmlns:a16="http://schemas.microsoft.com/office/drawing/2014/main" val="236163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创建方法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主要数据结构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主设备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从设备号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手动创建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mknod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主设备号</a:t>
                      </a:r>
                      <a:r>
                        <a:rPr lang="zh-CN" altLang="en-US" dirty="0"/>
                        <a:t>决定使用的设备驱动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b="1" dirty="0"/>
                        <a:t>从设备号</a:t>
                      </a:r>
                      <a:r>
                        <a:rPr lang="zh-CN" altLang="en-US" dirty="0"/>
                        <a:t>由具体的设备驱动设置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设备文件系统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device_driver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网络设备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设备节点的创建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8537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834B69E-DE9B-40BC-9554-0D7AD96548B3}"/>
              </a:ext>
            </a:extLst>
          </p:cNvPr>
          <p:cNvSpPr/>
          <p:nvPr/>
        </p:nvSpPr>
        <p:spPr>
          <a:xfrm>
            <a:off x="780121" y="5820330"/>
            <a:ext cx="5604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class_create</a:t>
            </a:r>
            <a:r>
              <a:rPr lang="en-US" altLang="zh-CN" dirty="0"/>
              <a:t>(); </a:t>
            </a:r>
            <a:r>
              <a:rPr lang="en-US" altLang="zh-CN" dirty="0" err="1"/>
              <a:t>device_create</a:t>
            </a:r>
            <a:r>
              <a:rPr lang="en-US" altLang="zh-CN" dirty="0"/>
              <a:t>()&lt;---include&lt;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device.h</a:t>
            </a:r>
            <a:r>
              <a:rPr lang="en-US" altLang="zh-CN" dirty="0"/>
              <a:t>&gt;</a:t>
            </a:r>
          </a:p>
          <a:p>
            <a:r>
              <a:rPr lang="en-US" dirty="0"/>
              <a:t>Sys/class</a:t>
            </a:r>
          </a:p>
          <a:p>
            <a:r>
              <a:rPr lang="zh-CN" altLang="en-US" dirty="0"/>
              <a:t>目录将设备驱动按类别分组，每个类别下有类别名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88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B3418A-022D-4404-AE3B-C8D1B32F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0498"/>
              </p:ext>
            </p:extLst>
          </p:nvPr>
        </p:nvGraphicFramePr>
        <p:xfrm>
          <a:off x="5119077" y="151913"/>
          <a:ext cx="6260123" cy="21183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8565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3367566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1263992">
                  <a:extLst>
                    <a:ext uri="{9D8B030D-6E8A-4147-A177-3AD203B41FA5}">
                      <a16:colId xmlns:a16="http://schemas.microsoft.com/office/drawing/2014/main" val="356117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设备节点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（设备文件）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mknod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设备标识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dev_t</a:t>
                      </a:r>
                      <a:r>
                        <a:rPr lang="en-US" dirty="0"/>
                        <a:t>=MKDEV(</a:t>
                      </a:r>
                      <a:r>
                        <a:rPr lang="en-US" dirty="0" err="1"/>
                        <a:t>major,minor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MAJOR,MINOR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设备节点、标识、号（主次）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853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42719E-FC8E-47B4-84B3-652937586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46251"/>
              </p:ext>
            </p:extLst>
          </p:nvPr>
        </p:nvGraphicFramePr>
        <p:xfrm>
          <a:off x="4627952" y="4587726"/>
          <a:ext cx="7242372" cy="21183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512578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1950181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2779613">
                  <a:extLst>
                    <a:ext uri="{9D8B030D-6E8A-4147-A177-3AD203B41FA5}">
                      <a16:colId xmlns:a16="http://schemas.microsoft.com/office/drawing/2014/main" val="236163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创建方法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主要数据结构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register_chrdev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static/dynamic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obslete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注册设备函数完成对一组设备号的分配</a:t>
                      </a:r>
                      <a:endParaRPr lang="en-US" altLang="zh-CN" sz="1400" dirty="0"/>
                    </a:p>
                    <a:p>
                      <a:pPr algn="l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静态注册函数</a:t>
                      </a:r>
                      <a:r>
                        <a:rPr lang="zh-CN" altLang="en-US" sz="1400" dirty="0"/>
                        <a:t>，需要通过</a:t>
                      </a:r>
                      <a:r>
                        <a:rPr lang="en-US" altLang="zh-CN" sz="1400" dirty="0"/>
                        <a:t>MKDEV</a:t>
                      </a:r>
                      <a:r>
                        <a:rPr lang="zh-CN" altLang="en-US" sz="1400" dirty="0"/>
                        <a:t>宏先获取设备标识。</a:t>
                      </a:r>
                      <a:endParaRPr lang="en-US" altLang="zh-CN" sz="1400" dirty="0"/>
                    </a:p>
                    <a:p>
                      <a:pPr algn="l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动态注册函数</a:t>
                      </a:r>
                      <a:r>
                        <a:rPr lang="zh-CN" altLang="en-US" sz="1400" dirty="0"/>
                        <a:t>可自动完成设备标识的获取和分配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register_chrdev_region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34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alloc_chrdev_region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注册设备函数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853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BC134-8DFD-4C23-BFFE-78ACD402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23816"/>
              </p:ext>
            </p:extLst>
          </p:nvPr>
        </p:nvGraphicFramePr>
        <p:xfrm>
          <a:off x="5119077" y="2371982"/>
          <a:ext cx="6260123" cy="211403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8565">
                  <a:extLst>
                    <a:ext uri="{9D8B030D-6E8A-4147-A177-3AD203B41FA5}">
                      <a16:colId xmlns:a16="http://schemas.microsoft.com/office/drawing/2014/main" val="1929948418"/>
                    </a:ext>
                  </a:extLst>
                </a:gridCol>
                <a:gridCol w="3367566">
                  <a:extLst>
                    <a:ext uri="{9D8B030D-6E8A-4147-A177-3AD203B41FA5}">
                      <a16:colId xmlns:a16="http://schemas.microsoft.com/office/drawing/2014/main" val="2673704096"/>
                    </a:ext>
                  </a:extLst>
                </a:gridCol>
                <a:gridCol w="1263992">
                  <a:extLst>
                    <a:ext uri="{9D8B030D-6E8A-4147-A177-3AD203B41FA5}">
                      <a16:colId xmlns:a16="http://schemas.microsoft.com/office/drawing/2014/main" val="3561171745"/>
                    </a:ext>
                  </a:extLst>
                </a:gridCol>
              </a:tblGrid>
              <a:tr h="366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cdev_init</a:t>
                      </a:r>
                      <a:r>
                        <a:rPr lang="en-US" altLang="zh-CN" dirty="0"/>
                        <a:t>(&amp;</a:t>
                      </a:r>
                      <a:r>
                        <a:rPr lang="en-US" altLang="zh-CN" dirty="0" err="1"/>
                        <a:t>mydev</a:t>
                      </a:r>
                      <a:r>
                        <a:rPr lang="en-US" altLang="zh-CN" dirty="0"/>
                        <a:t>,&amp;</a:t>
                      </a:r>
                      <a:r>
                        <a:rPr lang="en-US" altLang="zh-CN" dirty="0" err="1"/>
                        <a:t>mydevfops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7418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添加到内核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cdev_add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mydev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mydevfops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 </a:t>
                      </a:r>
                      <a:r>
                        <a:rPr lang="en-US" dirty="0" err="1"/>
                        <a:t>file_operations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05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字符设备</a:t>
                      </a:r>
                      <a:r>
                        <a:rPr lang="en-US" altLang="zh-CN" dirty="0" err="1"/>
                        <a:t>cdev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8537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9401A4C-7EA4-4AB4-88D9-03287DCA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3" y="5500761"/>
            <a:ext cx="3962953" cy="504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2DA310-13F1-4028-8F54-94FEA6F8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36" y="3311364"/>
            <a:ext cx="19528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F72083-CF10-4976-AE83-E8F15C2B7348}"/>
              </a:ext>
            </a:extLst>
          </p:cNvPr>
          <p:cNvSpPr/>
          <p:nvPr/>
        </p:nvSpPr>
        <p:spPr>
          <a:xfrm>
            <a:off x="601784" y="472050"/>
            <a:ext cx="725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258FB8"/>
                </a:solidFill>
                <a:latin typeface="Lato"/>
                <a:hlinkClick r:id="rId2"/>
              </a:rPr>
              <a:t>计算机</a:t>
            </a:r>
            <a:r>
              <a:rPr lang="en-US" b="1" u="sng" dirty="0">
                <a:solidFill>
                  <a:srgbClr val="258FB8"/>
                </a:solidFill>
                <a:latin typeface="Lato"/>
                <a:hlinkClick r:id="rId2"/>
              </a:rPr>
              <a:t>CPU</a:t>
            </a:r>
            <a:r>
              <a:rPr lang="zh-CN" altLang="en-US" b="1" u="sng" dirty="0">
                <a:solidFill>
                  <a:srgbClr val="258FB8"/>
                </a:solidFill>
                <a:latin typeface="Lato"/>
                <a:hlinkClick r:id="rId2"/>
              </a:rPr>
              <a:t>之</a:t>
            </a:r>
            <a:r>
              <a:rPr lang="en-US" b="1" u="sng" dirty="0">
                <a:solidFill>
                  <a:srgbClr val="258FB8"/>
                </a:solidFill>
                <a:latin typeface="Lato"/>
                <a:hlinkClick r:id="rId2"/>
              </a:rPr>
              <a:t>CISC、RISC、x86、IA32、x86-64、IA64、ARM</a:t>
            </a:r>
            <a:endParaRPr lang="en-US" b="1" i="0" dirty="0">
              <a:solidFill>
                <a:srgbClr val="505050"/>
              </a:solidFill>
              <a:effectLst/>
              <a:latin typeface="Lat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4B5C7A-EE65-4B28-A135-6C8339753BB1}"/>
              </a:ext>
            </a:extLst>
          </p:cNvPr>
          <p:cNvSpPr/>
          <p:nvPr/>
        </p:nvSpPr>
        <p:spPr>
          <a:xfrm>
            <a:off x="601784" y="1587473"/>
            <a:ext cx="406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超标量处理器流水线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r>
              <a:rPr lang="zh-CN" altLang="en-US" dirty="0"/>
              <a:t>流水线；超流水线；超标量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2B1852-702D-497B-82E0-CB9C522571CA}"/>
              </a:ext>
            </a:extLst>
          </p:cNvPr>
          <p:cNvSpPr txBox="1"/>
          <p:nvPr/>
        </p:nvSpPr>
        <p:spPr>
          <a:xfrm>
            <a:off x="250091" y="164123"/>
            <a:ext cx="8346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</a:t>
            </a:r>
            <a:r>
              <a:rPr lang="en-US" altLang="zh-CN" dirty="0"/>
              <a:t>VGS</a:t>
            </a:r>
          </a:p>
          <a:p>
            <a:r>
              <a:rPr lang="zh-CN" altLang="en-US" dirty="0"/>
              <a:t>测未连变压器时，对</a:t>
            </a:r>
            <a:r>
              <a:rPr lang="en-US" altLang="zh-CN" dirty="0"/>
              <a:t>1</a:t>
            </a:r>
            <a:r>
              <a:rPr lang="zh-CN" altLang="en-US" dirty="0"/>
              <a:t>欧姆负载的输出电压（变压器寄生参数对输出的影响）</a:t>
            </a:r>
            <a:endParaRPr lang="en-US" altLang="zh-CN" dirty="0"/>
          </a:p>
          <a:p>
            <a:r>
              <a:rPr lang="zh-CN" altLang="en-US" dirty="0"/>
              <a:t>测驱动电源电压，换</a:t>
            </a:r>
            <a:r>
              <a:rPr lang="en-US" altLang="zh-CN" dirty="0"/>
              <a:t>10uF</a:t>
            </a:r>
            <a:r>
              <a:rPr lang="zh-CN" altLang="en-US" dirty="0"/>
              <a:t>电容</a:t>
            </a:r>
            <a:endParaRPr lang="en-US" altLang="zh-CN" dirty="0"/>
          </a:p>
          <a:p>
            <a:r>
              <a:rPr lang="zh-CN" altLang="en-US" dirty="0"/>
              <a:t>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UCC21759-Q1</a:t>
            </a:r>
          </a:p>
          <a:p>
            <a:r>
              <a:rPr lang="en-US" altLang="zh-CN" dirty="0"/>
              <a:t>MCP14A1202</a:t>
            </a:r>
          </a:p>
          <a:p>
            <a:endParaRPr lang="en-US" altLang="zh-CN" dirty="0"/>
          </a:p>
          <a:p>
            <a:r>
              <a:rPr lang="zh-CN" altLang="en-US" dirty="0"/>
              <a:t>集成的推挽式驱动，直接用于驱动变压器，死区时间不可调</a:t>
            </a:r>
            <a:endParaRPr lang="en-US" altLang="zh-CN" dirty="0"/>
          </a:p>
          <a:p>
            <a:r>
              <a:rPr lang="zh-CN" altLang="en-US" dirty="0"/>
              <a:t>分立式的图腾柱式</a:t>
            </a:r>
            <a:r>
              <a:rPr lang="en-US" altLang="zh-CN" dirty="0"/>
              <a:t>MOSFET</a:t>
            </a:r>
            <a:r>
              <a:rPr lang="zh-CN" altLang="en-US" dirty="0"/>
              <a:t>，实现高压，大电流的逆变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NP</a:t>
            </a:r>
            <a:r>
              <a:rPr lang="zh-CN" altLang="en-US" dirty="0"/>
              <a:t>）</a:t>
            </a:r>
            <a:r>
              <a:rPr lang="en-US" altLang="zh-CN" dirty="0"/>
              <a:t>MOS</a:t>
            </a:r>
            <a:r>
              <a:rPr lang="zh-CN" altLang="en-US" dirty="0"/>
              <a:t>对，需要互补的驱动信号，可调死区时间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High power density </a:t>
            </a:r>
          </a:p>
          <a:p>
            <a:endParaRPr lang="en-US" altLang="zh-CN" dirty="0"/>
          </a:p>
          <a:p>
            <a:r>
              <a:rPr lang="zh-CN" altLang="en-US" dirty="0"/>
              <a:t>电流钳位</a:t>
            </a:r>
            <a:endParaRPr lang="en-US" altLang="zh-CN" dirty="0"/>
          </a:p>
          <a:p>
            <a:r>
              <a:rPr lang="en-US" altLang="zh-CN" dirty="0"/>
              <a:t>Some common points between portable EMAT and SMPS</a:t>
            </a:r>
          </a:p>
          <a:p>
            <a:endParaRPr lang="en-US" altLang="zh-CN" dirty="0"/>
          </a:p>
          <a:p>
            <a:r>
              <a:rPr lang="en-US" altLang="zh-CN" dirty="0"/>
              <a:t>Some common points between portable EMAT and WPT</a:t>
            </a:r>
          </a:p>
          <a:p>
            <a:r>
              <a:rPr lang="en-US" altLang="zh-CN" dirty="0"/>
              <a:t>1. Energy is transfer through magnetic field (magnetostriction effect EMAT)</a:t>
            </a:r>
          </a:p>
          <a:p>
            <a:r>
              <a:rPr lang="en-US" altLang="zh-CN" dirty="0"/>
              <a:t>2. The inverters work in switch mode</a:t>
            </a:r>
          </a:p>
          <a:p>
            <a:endParaRPr lang="en-US" altLang="zh-CN" dirty="0"/>
          </a:p>
          <a:p>
            <a:r>
              <a:rPr lang="en-US" altLang="zh-CN" dirty="0"/>
              <a:t>Some common points between portable EMAT and IH</a:t>
            </a:r>
          </a:p>
        </p:txBody>
      </p:sp>
    </p:spTree>
    <p:extLst>
      <p:ext uri="{BB962C8B-B14F-4D97-AF65-F5344CB8AC3E}">
        <p14:creationId xmlns:p14="http://schemas.microsoft.com/office/powerpoint/2010/main" val="316216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27D0A0-4824-44B1-BB9B-F8E27543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83" y="0"/>
            <a:ext cx="288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EB64EB-3AC7-4B19-936F-D09CDA78B4EC}"/>
              </a:ext>
            </a:extLst>
          </p:cNvPr>
          <p:cNvSpPr/>
          <p:nvPr/>
        </p:nvSpPr>
        <p:spPr>
          <a:xfrm>
            <a:off x="366788" y="344826"/>
            <a:ext cx="5940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TTL</a:t>
            </a:r>
            <a:r>
              <a:rPr lang="en-US" altLang="zh-CN" dirty="0"/>
              <a:t>&amp;CMOS voltage level</a:t>
            </a:r>
          </a:p>
          <a:p>
            <a:endParaRPr lang="en-US" dirty="0"/>
          </a:p>
          <a:p>
            <a:r>
              <a:rPr lang="en-US" dirty="0"/>
              <a:t>TTL</a:t>
            </a:r>
          </a:p>
          <a:p>
            <a:r>
              <a:rPr lang="en-US" dirty="0"/>
              <a:t>VOL: &lt;0.4V; VOH:&gt;2.4V</a:t>
            </a:r>
          </a:p>
          <a:p>
            <a:r>
              <a:rPr lang="en-US" dirty="0"/>
              <a:t>VIL:&lt;0.8V; VIH:&gt;2.0V</a:t>
            </a:r>
          </a:p>
          <a:p>
            <a:r>
              <a:rPr lang="en-US" dirty="0"/>
              <a:t>CMOS</a:t>
            </a:r>
          </a:p>
          <a:p>
            <a:r>
              <a:rPr lang="en-US" dirty="0"/>
              <a:t>VOL:&lt;0.1*VCC; VOH:&gt;0.9*VCC</a:t>
            </a:r>
          </a:p>
          <a:p>
            <a:r>
              <a:rPr lang="en-US" dirty="0"/>
              <a:t>VIL:&lt;0.3*VCC; VIH:&gt;0.7*VCC</a:t>
            </a:r>
          </a:p>
          <a:p>
            <a:endParaRPr lang="en-US" dirty="0"/>
          </a:p>
          <a:p>
            <a:r>
              <a:rPr lang="en-US" dirty="0"/>
              <a:t>Noise margin:</a:t>
            </a:r>
          </a:p>
        </p:txBody>
      </p:sp>
    </p:spTree>
    <p:extLst>
      <p:ext uri="{BB962C8B-B14F-4D97-AF65-F5344CB8AC3E}">
        <p14:creationId xmlns:p14="http://schemas.microsoft.com/office/powerpoint/2010/main" val="14964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FFBEFED-B5B3-4B68-8B84-F24EFF4F31A9}"/>
              </a:ext>
            </a:extLst>
          </p:cNvPr>
          <p:cNvSpPr/>
          <p:nvPr/>
        </p:nvSpPr>
        <p:spPr>
          <a:xfrm>
            <a:off x="4786988" y="2921168"/>
            <a:ext cx="26180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38787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E2996F9-7034-4047-811D-3ECDD5CAB762}"/>
              </a:ext>
            </a:extLst>
          </p:cNvPr>
          <p:cNvGrpSpPr/>
          <p:nvPr/>
        </p:nvGrpSpPr>
        <p:grpSpPr>
          <a:xfrm>
            <a:off x="740414" y="137989"/>
            <a:ext cx="10911054" cy="6582021"/>
            <a:chOff x="808147" y="326219"/>
            <a:chExt cx="10911054" cy="6582021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7D9492D6-57E3-4257-8ED8-737C4A8ABDFA}"/>
                </a:ext>
              </a:extLst>
            </p:cNvPr>
            <p:cNvGrpSpPr/>
            <p:nvPr/>
          </p:nvGrpSpPr>
          <p:grpSpPr>
            <a:xfrm>
              <a:off x="860231" y="326219"/>
              <a:ext cx="10858970" cy="6518223"/>
              <a:chOff x="933304" y="237433"/>
              <a:chExt cx="10858970" cy="6518223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520B4B48-07F0-473E-A29C-4FAA8C0A4118}"/>
                  </a:ext>
                </a:extLst>
              </p:cNvPr>
              <p:cNvGrpSpPr/>
              <p:nvPr/>
            </p:nvGrpSpPr>
            <p:grpSpPr>
              <a:xfrm>
                <a:off x="933304" y="237433"/>
                <a:ext cx="10858970" cy="6518223"/>
                <a:chOff x="933304" y="581442"/>
                <a:chExt cx="10858970" cy="6518223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59DE96D0-B032-4810-9AF8-5495D8BF2A0E}"/>
                    </a:ext>
                  </a:extLst>
                </p:cNvPr>
                <p:cNvGrpSpPr/>
                <p:nvPr/>
              </p:nvGrpSpPr>
              <p:grpSpPr>
                <a:xfrm>
                  <a:off x="933304" y="581442"/>
                  <a:ext cx="10492650" cy="5332015"/>
                  <a:chOff x="933304" y="581442"/>
                  <a:chExt cx="10492650" cy="5332015"/>
                </a:xfrm>
              </p:grpSpPr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6F99E777-A5A2-4AE0-A8A3-1AC18F1CD2C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04" y="604944"/>
                    <a:ext cx="10471537" cy="5308513"/>
                    <a:chOff x="933304" y="604944"/>
                    <a:chExt cx="10471537" cy="5308513"/>
                  </a:xfrm>
                </p:grpSpPr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9A3D7BD5-CAE5-4137-AC83-958657D106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3304" y="604944"/>
                      <a:ext cx="10114564" cy="4819240"/>
                      <a:chOff x="1143725" y="453154"/>
                      <a:chExt cx="10114564" cy="4819240"/>
                    </a:xfrm>
                  </p:grpSpPr>
                  <p:grpSp>
                    <p:nvGrpSpPr>
                      <p:cNvPr id="59" name="组合 58">
                        <a:extLst>
                          <a:ext uri="{FF2B5EF4-FFF2-40B4-BE49-F238E27FC236}">
                            <a16:creationId xmlns:a16="http://schemas.microsoft.com/office/drawing/2014/main" id="{030B7208-8504-48B2-B828-1B0317B2E2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43725" y="453154"/>
                        <a:ext cx="10114564" cy="4819240"/>
                        <a:chOff x="5102819" y="633498"/>
                        <a:chExt cx="6664457" cy="2476395"/>
                      </a:xfrm>
                    </p:grpSpPr>
                    <p:grpSp>
                      <p:nvGrpSpPr>
                        <p:cNvPr id="36" name="组合 35">
                          <a:extLst>
                            <a:ext uri="{FF2B5EF4-FFF2-40B4-BE49-F238E27FC236}">
                              <a16:creationId xmlns:a16="http://schemas.microsoft.com/office/drawing/2014/main" id="{A8E96134-203D-4A85-A07D-9CD3F35E16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02819" y="633498"/>
                          <a:ext cx="6664457" cy="2476395"/>
                          <a:chOff x="4273065" y="3985443"/>
                          <a:chExt cx="6664457" cy="2476395"/>
                        </a:xfrm>
                      </p:grpSpPr>
                      <p:cxnSp>
                        <p:nvCxnSpPr>
                          <p:cNvPr id="24" name="直接连接符 23">
                            <a:extLst>
                              <a:ext uri="{FF2B5EF4-FFF2-40B4-BE49-F238E27FC236}">
                                <a16:creationId xmlns:a16="http://schemas.microsoft.com/office/drawing/2014/main" id="{BC2398CB-489E-43AE-8AAC-F57B74C377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728684" y="3985443"/>
                            <a:ext cx="0" cy="2476395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" name="组合 4">
                            <a:extLst>
                              <a:ext uri="{FF2B5EF4-FFF2-40B4-BE49-F238E27FC236}">
                                <a16:creationId xmlns:a16="http://schemas.microsoft.com/office/drawing/2014/main" id="{7A12B1D3-94BA-44A9-B30F-ACDEA798C4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532" y="4701399"/>
                            <a:ext cx="1397779" cy="1117600"/>
                            <a:chOff x="7742439" y="1342470"/>
                            <a:chExt cx="1397779" cy="1117600"/>
                          </a:xfrm>
                        </p:grpSpPr>
                        <p:sp>
                          <p:nvSpPr>
                            <p:cNvPr id="3" name="矩形 2">
                              <a:extLst>
                                <a:ext uri="{FF2B5EF4-FFF2-40B4-BE49-F238E27FC236}">
                                  <a16:creationId xmlns:a16="http://schemas.microsoft.com/office/drawing/2014/main" id="{9F4A7845-99E9-4439-99D2-DE76D3DF92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42439" y="1342470"/>
                              <a:ext cx="1266094" cy="1117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" name="文本框 3">
                              <a:extLst>
                                <a:ext uri="{FF2B5EF4-FFF2-40B4-BE49-F238E27FC236}">
                                  <a16:creationId xmlns:a16="http://schemas.microsoft.com/office/drawing/2014/main" id="{2E68106B-4D34-4D19-BEAF-026146D7B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357217" y="1783619"/>
                              <a:ext cx="783001" cy="1897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H-bridge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" name="组合 5">
                            <a:extLst>
                              <a:ext uri="{FF2B5EF4-FFF2-40B4-BE49-F238E27FC236}">
                                <a16:creationId xmlns:a16="http://schemas.microsoft.com/office/drawing/2014/main" id="{70B91F2D-44B2-4CD8-9426-8BA763DBFE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53404" y="4175369"/>
                            <a:ext cx="4137274" cy="463115"/>
                            <a:chOff x="8077197" y="2540001"/>
                            <a:chExt cx="1266094" cy="463115"/>
                          </a:xfrm>
                        </p:grpSpPr>
                        <p:sp>
                          <p:nvSpPr>
                            <p:cNvPr id="7" name="矩形 6">
                              <a:extLst>
                                <a:ext uri="{FF2B5EF4-FFF2-40B4-BE49-F238E27FC236}">
                                  <a16:creationId xmlns:a16="http://schemas.microsoft.com/office/drawing/2014/main" id="{8F0D8A6F-8962-4B5C-9CAE-F2F227DF86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7198" y="2540001"/>
                              <a:ext cx="1266093" cy="463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8" name="文本框 7">
                              <a:extLst>
                                <a:ext uri="{FF2B5EF4-FFF2-40B4-BE49-F238E27FC236}">
                                  <a16:creationId xmlns:a16="http://schemas.microsoft.com/office/drawing/2014/main" id="{44D44401-3205-4805-8768-0CAC0A87E77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077197" y="2676666"/>
                              <a:ext cx="1266094" cy="1897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VBUS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9" name="组合 8">
                            <a:extLst>
                              <a:ext uri="{FF2B5EF4-FFF2-40B4-BE49-F238E27FC236}">
                                <a16:creationId xmlns:a16="http://schemas.microsoft.com/office/drawing/2014/main" id="{2EED947F-7AAE-4985-8123-D7F631B68B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74588" y="5022601"/>
                            <a:ext cx="1304924" cy="439670"/>
                            <a:chOff x="7751643" y="1416805"/>
                            <a:chExt cx="1304924" cy="439670"/>
                          </a:xfrm>
                        </p:grpSpPr>
                        <p:sp>
                          <p:nvSpPr>
                            <p:cNvPr id="10" name="矩形 9">
                              <a:extLst>
                                <a:ext uri="{FF2B5EF4-FFF2-40B4-BE49-F238E27FC236}">
                                  <a16:creationId xmlns:a16="http://schemas.microsoft.com/office/drawing/2014/main" id="{52BFAC06-8FC2-434D-99D7-A137597B47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51643" y="1416805"/>
                              <a:ext cx="1266094" cy="4396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" name="文本框 10">
                              <a:extLst>
                                <a:ext uri="{FF2B5EF4-FFF2-40B4-BE49-F238E27FC236}">
                                  <a16:creationId xmlns:a16="http://schemas.microsoft.com/office/drawing/2014/main" id="{866C3CFE-498F-4E80-B522-18724486788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790473" y="1538041"/>
                              <a:ext cx="1266094" cy="1897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DRIVER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2" name="组合 11">
                            <a:extLst>
                              <a:ext uri="{FF2B5EF4-FFF2-40B4-BE49-F238E27FC236}">
                                <a16:creationId xmlns:a16="http://schemas.microsoft.com/office/drawing/2014/main" id="{255E69EB-BA04-4E1B-BF06-35541771BB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50644" y="5022601"/>
                            <a:ext cx="1290830" cy="439670"/>
                            <a:chOff x="7760847" y="1429533"/>
                            <a:chExt cx="1290830" cy="439670"/>
                          </a:xfrm>
                        </p:grpSpPr>
                        <p:sp>
                          <p:nvSpPr>
                            <p:cNvPr id="13" name="矩形 12">
                              <a:extLst>
                                <a:ext uri="{FF2B5EF4-FFF2-40B4-BE49-F238E27FC236}">
                                  <a16:creationId xmlns:a16="http://schemas.microsoft.com/office/drawing/2014/main" id="{8E19D7D2-61D0-4EFE-9CC4-3B6885E312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60847" y="1429533"/>
                              <a:ext cx="1266094" cy="4396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14" name="文本框 13">
                              <a:extLst>
                                <a:ext uri="{FF2B5EF4-FFF2-40B4-BE49-F238E27FC236}">
                                  <a16:creationId xmlns:a16="http://schemas.microsoft.com/office/drawing/2014/main" id="{D55FADE2-511D-4E50-A157-0F7694F2BD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785583" y="1542171"/>
                              <a:ext cx="1266094" cy="1897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ISOLATOR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" name="组合 14">
                            <a:extLst>
                              <a:ext uri="{FF2B5EF4-FFF2-40B4-BE49-F238E27FC236}">
                                <a16:creationId xmlns:a16="http://schemas.microsoft.com/office/drawing/2014/main" id="{21E3BE10-5C1C-49E5-9DE6-C0C7026378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60533" y="4170878"/>
                            <a:ext cx="1476989" cy="2174152"/>
                            <a:chOff x="7768492" y="1813169"/>
                            <a:chExt cx="1286413" cy="1117600"/>
                          </a:xfrm>
                        </p:grpSpPr>
                        <p:sp>
                          <p:nvSpPr>
                            <p:cNvPr id="16" name="矩形 15">
                              <a:extLst>
                                <a:ext uri="{FF2B5EF4-FFF2-40B4-BE49-F238E27FC236}">
                                  <a16:creationId xmlns:a16="http://schemas.microsoft.com/office/drawing/2014/main" id="{13FA4739-A2FC-4B3C-B9B5-7EA3692397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68492" y="1813169"/>
                              <a:ext cx="1266094" cy="1117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7" name="文本框 16">
                              <a:extLst>
                                <a:ext uri="{FF2B5EF4-FFF2-40B4-BE49-F238E27FC236}">
                                  <a16:creationId xmlns:a16="http://schemas.microsoft.com/office/drawing/2014/main" id="{738A2C59-3244-4E04-BC68-703BB1117E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788811" y="2165502"/>
                              <a:ext cx="1266094" cy="3902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POWER</a:t>
                              </a:r>
                            </a:p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COMBINER</a:t>
                              </a:r>
                            </a:p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&amp;</a:t>
                              </a:r>
                            </a:p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IMPEDANCE</a:t>
                              </a:r>
                            </a:p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SCALING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9" name="矩形: 圆角 18">
                            <a:extLst>
                              <a:ext uri="{FF2B5EF4-FFF2-40B4-BE49-F238E27FC236}">
                                <a16:creationId xmlns:a16="http://schemas.microsoft.com/office/drawing/2014/main" id="{2808D78C-AC96-404F-8683-4122FF1224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06484" y="4144132"/>
                            <a:ext cx="1542147" cy="2232871"/>
                          </a:xfrm>
                          <a:prstGeom prst="roundRect">
                            <a:avLst>
                              <a:gd name="adj" fmla="val 6381"/>
                            </a:avLst>
                          </a:prstGeom>
                          <a:noFill/>
                          <a:ln>
                            <a:solidFill>
                              <a:schemeClr val="accent4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grpSp>
                        <p:nvGrpSpPr>
                          <p:cNvPr id="20" name="组合 19">
                            <a:extLst>
                              <a:ext uri="{FF2B5EF4-FFF2-40B4-BE49-F238E27FC236}">
                                <a16:creationId xmlns:a16="http://schemas.microsoft.com/office/drawing/2014/main" id="{29050E79-1F33-48B2-A817-D4928CFF78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55142" y="4170878"/>
                            <a:ext cx="832323" cy="2174152"/>
                            <a:chOff x="7744282" y="1813169"/>
                            <a:chExt cx="1290304" cy="1117600"/>
                          </a:xfrm>
                        </p:grpSpPr>
                        <p:sp>
                          <p:nvSpPr>
                            <p:cNvPr id="21" name="矩形 20">
                              <a:extLst>
                                <a:ext uri="{FF2B5EF4-FFF2-40B4-BE49-F238E27FC236}">
                                  <a16:creationId xmlns:a16="http://schemas.microsoft.com/office/drawing/2014/main" id="{6BCCD3F5-F9D5-4E52-8361-E84D3B142E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68492" y="1813169"/>
                              <a:ext cx="1266094" cy="1117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prstDash val="sys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2" name="文本框 21">
                              <a:extLst>
                                <a:ext uri="{FF2B5EF4-FFF2-40B4-BE49-F238E27FC236}">
                                  <a16:creationId xmlns:a16="http://schemas.microsoft.com/office/drawing/2014/main" id="{76BEBDA0-ED87-4903-9AD4-2EC6D986562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744282" y="2308889"/>
                              <a:ext cx="1266094" cy="9755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a:t>PWM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8" name="矩形: 圆角 27">
                            <a:extLst>
                              <a:ext uri="{FF2B5EF4-FFF2-40B4-BE49-F238E27FC236}">
                                <a16:creationId xmlns:a16="http://schemas.microsoft.com/office/drawing/2014/main" id="{82B68EDA-C495-46A9-98E8-223839F97B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73065" y="4144133"/>
                            <a:ext cx="1455619" cy="2232871"/>
                          </a:xfrm>
                          <a:prstGeom prst="roundRect">
                            <a:avLst>
                              <a:gd name="adj" fmla="val 6381"/>
                            </a:avLst>
                          </a:prstGeom>
                          <a:noFill/>
                          <a:ln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" name="矩形: 圆角 28">
                            <a:extLst>
                              <a:ext uri="{FF2B5EF4-FFF2-40B4-BE49-F238E27FC236}">
                                <a16:creationId xmlns:a16="http://schemas.microsoft.com/office/drawing/2014/main" id="{61B12C60-F816-4DBE-93B5-FFED27680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9877" y="4144133"/>
                            <a:ext cx="1137082" cy="2232871"/>
                          </a:xfrm>
                          <a:prstGeom prst="roundRect">
                            <a:avLst>
                              <a:gd name="adj" fmla="val 6381"/>
                            </a:avLst>
                          </a:prstGeom>
                          <a:noFill/>
                          <a:ln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37" name="矩形 36">
                          <a:extLst>
                            <a:ext uri="{FF2B5EF4-FFF2-40B4-BE49-F238E27FC236}">
                              <a16:creationId xmlns:a16="http://schemas.microsoft.com/office/drawing/2014/main" id="{71540DB3-F5C0-4E2B-B6D0-313AA66CE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7013" y="2529970"/>
                          <a:ext cx="4137271" cy="463115"/>
                        </a:xfrm>
                        <a:prstGeom prst="rect">
                          <a:avLst/>
                        </a:prstGeom>
                        <a:noFill/>
                        <a:ln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文本框 37">
                          <a:extLst>
                            <a:ext uri="{FF2B5EF4-FFF2-40B4-BE49-F238E27FC236}">
                              <a16:creationId xmlns:a16="http://schemas.microsoft.com/office/drawing/2014/main" id="{B8577C58-81B5-4522-B8E4-0BCA4000A0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17010" y="2666635"/>
                          <a:ext cx="4137274" cy="1897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en-US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GROUND</a:t>
                          </a:r>
                        </a:p>
                      </p:txBody>
                    </p:sp>
                    <p:grpSp>
                      <p:nvGrpSpPr>
                        <p:cNvPr id="58" name="组合 57">
                          <a:extLst>
                            <a:ext uri="{FF2B5EF4-FFF2-40B4-BE49-F238E27FC236}">
                              <a16:creationId xmlns:a16="http://schemas.microsoft.com/office/drawing/2014/main" id="{DC8ECE6F-1319-41F9-9122-DA4B0D5382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861542" y="942160"/>
                          <a:ext cx="588268" cy="1907047"/>
                          <a:chOff x="9480163" y="976952"/>
                          <a:chExt cx="588268" cy="1907047"/>
                        </a:xfrm>
                      </p:grpSpPr>
                      <p:sp>
                        <p:nvSpPr>
                          <p:cNvPr id="55" name="箭头: 右 54">
                            <a:extLst>
                              <a:ext uri="{FF2B5EF4-FFF2-40B4-BE49-F238E27FC236}">
                                <a16:creationId xmlns:a16="http://schemas.microsoft.com/office/drawing/2014/main" id="{45839C74-0DCC-486E-9B5F-B6121063BD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8693390" y="1827875"/>
                            <a:ext cx="1743754" cy="170207"/>
                          </a:xfrm>
                          <a:prstGeom prst="rightArrow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56" name="箭头: 右 55">
                            <a:extLst>
                              <a:ext uri="{FF2B5EF4-FFF2-40B4-BE49-F238E27FC236}">
                                <a16:creationId xmlns:a16="http://schemas.microsoft.com/office/drawing/2014/main" id="{AC0CA7C1-822C-4EDC-BCB6-443BBCFF34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9690165" y="976952"/>
                            <a:ext cx="378266" cy="153937"/>
                          </a:xfrm>
                          <a:prstGeom prst="rightArrow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箭头: 右 56">
                            <a:extLst>
                              <a:ext uri="{FF2B5EF4-FFF2-40B4-BE49-F238E27FC236}">
                                <a16:creationId xmlns:a16="http://schemas.microsoft.com/office/drawing/2014/main" id="{C6AABC10-F09D-41DD-8B46-D34C530DA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9677133" y="2730061"/>
                            <a:ext cx="349671" cy="153938"/>
                          </a:xfrm>
                          <a:prstGeom prst="rightArrow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48" name="箭头: 上弧形 47">
                        <a:extLst>
                          <a:ext uri="{FF2B5EF4-FFF2-40B4-BE49-F238E27FC236}">
                            <a16:creationId xmlns:a16="http://schemas.microsoft.com/office/drawing/2014/main" id="{940763C2-1761-4AC0-BA1C-EC505D872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62697" y="1557115"/>
                        <a:ext cx="387709" cy="1058419"/>
                      </a:xfrm>
                      <a:prstGeom prst="curvedDownArrow">
                        <a:avLst>
                          <a:gd name="adj1" fmla="val 25000"/>
                          <a:gd name="adj2" fmla="val 48438"/>
                          <a:gd name="adj3" fmla="val 25000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" name="箭头: 右 59">
                        <a:extLst>
                          <a:ext uri="{FF2B5EF4-FFF2-40B4-BE49-F238E27FC236}">
                            <a16:creationId xmlns:a16="http://schemas.microsoft.com/office/drawing/2014/main" id="{6C818E44-1F63-4685-8DE4-7E5C94B11D6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666709" y="1801603"/>
                        <a:ext cx="1443331" cy="24208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62" name="箭头: 上弧形 61">
                      <a:extLst>
                        <a:ext uri="{FF2B5EF4-FFF2-40B4-BE49-F238E27FC236}">
                          <a16:creationId xmlns:a16="http://schemas.microsoft.com/office/drawing/2014/main" id="{8D88B23D-4E37-43B3-B684-237A97A369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402377" y="2792840"/>
                      <a:ext cx="204724" cy="504394"/>
                    </a:xfrm>
                    <a:prstGeom prst="curvedDownArrow">
                      <a:avLst>
                        <a:gd name="adj1" fmla="val 25000"/>
                        <a:gd name="adj2" fmla="val 48438"/>
                        <a:gd name="adj3" fmla="val 25000"/>
                      </a:avLst>
                    </a:prstGeom>
                    <a:noFill/>
                    <a:ln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箭头: 右 63">
                      <a:extLst>
                        <a:ext uri="{FF2B5EF4-FFF2-40B4-BE49-F238E27FC236}">
                          <a16:creationId xmlns:a16="http://schemas.microsoft.com/office/drawing/2014/main" id="{CC7F64C6-FDEB-4DD0-82A6-59115A266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314" y="5686300"/>
                      <a:ext cx="841358" cy="120279"/>
                    </a:xfrm>
                    <a:prstGeom prst="rightArrow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A47E300E-F483-4CF9-BA28-C16BB68C9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877" y="5544125"/>
                      <a:ext cx="413896" cy="369332"/>
                    </a:xfrm>
                    <a:prstGeom prst="rect">
                      <a:avLst/>
                    </a:prstGeom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p:txBody>
                </p:sp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95C147B1-E0C5-4AEA-9EA8-51DA4BBED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6447" y="913765"/>
                      <a:ext cx="1275323" cy="4345325"/>
                    </a:xfrm>
                    <a:prstGeom prst="roundRect">
                      <a:avLst>
                        <a:gd name="adj" fmla="val 6381"/>
                      </a:avLst>
                    </a:prstGeom>
                    <a:noFill/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矩形: 圆角 72">
                      <a:extLst>
                        <a:ext uri="{FF2B5EF4-FFF2-40B4-BE49-F238E27FC236}">
                          <a16:creationId xmlns:a16="http://schemas.microsoft.com/office/drawing/2014/main" id="{05553F80-E079-42F8-8BE7-26A0D745F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7287" y="913764"/>
                      <a:ext cx="1227554" cy="4345325"/>
                    </a:xfrm>
                    <a:prstGeom prst="roundRect">
                      <a:avLst>
                        <a:gd name="adj" fmla="val 6381"/>
                      </a:avLst>
                    </a:prstGeom>
                    <a:no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2D5AFFAD-59E8-4CB5-AC1B-4228FB5AB9D9}"/>
                      </a:ext>
                    </a:extLst>
                  </p:cNvPr>
                  <p:cNvGrpSpPr/>
                  <p:nvPr/>
                </p:nvGrpSpPr>
                <p:grpSpPr>
                  <a:xfrm>
                    <a:off x="9095451" y="2881852"/>
                    <a:ext cx="1698632" cy="362670"/>
                    <a:chOff x="4809067" y="6104466"/>
                    <a:chExt cx="1172432" cy="362670"/>
                  </a:xfrm>
                </p:grpSpPr>
                <p:sp>
                  <p:nvSpPr>
                    <p:cNvPr id="75" name="箭头: 上弧形 74">
                      <a:extLst>
                        <a:ext uri="{FF2B5EF4-FFF2-40B4-BE49-F238E27FC236}">
                          <a16:creationId xmlns:a16="http://schemas.microsoft.com/office/drawing/2014/main" id="{20B1F861-4214-4924-A6CE-54E3359AF7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51503" y="6037140"/>
                      <a:ext cx="337637" cy="522355"/>
                    </a:xfrm>
                    <a:prstGeom prst="curvedDownArrow">
                      <a:avLst>
                        <a:gd name="adj1" fmla="val 25000"/>
                        <a:gd name="adj2" fmla="val 48438"/>
                        <a:gd name="adj3" fmla="val 25000"/>
                      </a:avLst>
                    </a:prstGeom>
                    <a:noFill/>
                    <a:ln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6" name="箭头: 上弧形 75">
                      <a:extLst>
                        <a:ext uri="{FF2B5EF4-FFF2-40B4-BE49-F238E27FC236}">
                          <a16:creationId xmlns:a16="http://schemas.microsoft.com/office/drawing/2014/main" id="{FAF0C56B-5F7B-45D4-B626-ED69B5E78D0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1426" y="6012107"/>
                      <a:ext cx="337637" cy="522355"/>
                    </a:xfrm>
                    <a:prstGeom prst="curvedDownArrow">
                      <a:avLst>
                        <a:gd name="adj1" fmla="val 25000"/>
                        <a:gd name="adj2" fmla="val 48438"/>
                        <a:gd name="adj3" fmla="val 25000"/>
                      </a:avLst>
                    </a:prstGeom>
                    <a:noFill/>
                    <a:ln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78" name="箭头: 右 77">
                    <a:extLst>
                      <a:ext uri="{FF2B5EF4-FFF2-40B4-BE49-F238E27FC236}">
                        <a16:creationId xmlns:a16="http://schemas.microsoft.com/office/drawing/2014/main" id="{D98855CE-BD25-40A4-A49F-2D100F20A8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56288" y="3925673"/>
                    <a:ext cx="1443331" cy="242085"/>
                  </a:xfrm>
                  <a:prstGeom prst="rightArrow">
                    <a:avLst/>
                  </a:prstGeom>
                  <a:noFill/>
                  <a:ln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8246A1D9-A1C5-4355-B833-DFE9F07DF6E7}"/>
                      </a:ext>
                    </a:extLst>
                  </p:cNvPr>
                  <p:cNvSpPr/>
                  <p:nvPr/>
                </p:nvSpPr>
                <p:spPr>
                  <a:xfrm>
                    <a:off x="1861487" y="605114"/>
                    <a:ext cx="607859" cy="369332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3.3V</a:t>
                    </a:r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EB280FBE-6B2F-477B-929D-D67C7A8C904E}"/>
                      </a:ext>
                    </a:extLst>
                  </p:cNvPr>
                  <p:cNvSpPr/>
                  <p:nvPr/>
                </p:nvSpPr>
                <p:spPr>
                  <a:xfrm>
                    <a:off x="4267478" y="596482"/>
                    <a:ext cx="433132" cy="369332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5V</a:t>
                    </a:r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A3BDF28A-319C-49FF-8370-62AAC993758F}"/>
                      </a:ext>
                    </a:extLst>
                  </p:cNvPr>
                  <p:cNvSpPr/>
                  <p:nvPr/>
                </p:nvSpPr>
                <p:spPr>
                  <a:xfrm>
                    <a:off x="6100865" y="593305"/>
                    <a:ext cx="550152" cy="369332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12V</a:t>
                    </a: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CF2ACE0E-E571-43BD-9AC0-CFB753343838}"/>
                      </a:ext>
                    </a:extLst>
                  </p:cNvPr>
                  <p:cNvSpPr/>
                  <p:nvPr/>
                </p:nvSpPr>
                <p:spPr>
                  <a:xfrm>
                    <a:off x="8380241" y="581442"/>
                    <a:ext cx="560923" cy="369332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VCC</a:t>
                    </a: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D3B0F44D-4E3C-4EBA-9019-09BAFF3D9EE8}"/>
                      </a:ext>
                    </a:extLst>
                  </p:cNvPr>
                  <p:cNvSpPr/>
                  <p:nvPr/>
                </p:nvSpPr>
                <p:spPr>
                  <a:xfrm>
                    <a:off x="10209403" y="604945"/>
                    <a:ext cx="1216551" cy="369332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HV=VCC*N</a:t>
                    </a:r>
                  </a:p>
                </p:txBody>
              </p:sp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F70EE46A-B2AE-4E68-994E-CE283A443F7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80600" y="2820843"/>
                    <a:ext cx="2647716" cy="423842"/>
                    <a:chOff x="4944138" y="6104466"/>
                    <a:chExt cx="930479" cy="362044"/>
                  </a:xfrm>
                </p:grpSpPr>
                <p:sp>
                  <p:nvSpPr>
                    <p:cNvPr id="97" name="箭头: 上弧形 96">
                      <a:extLst>
                        <a:ext uri="{FF2B5EF4-FFF2-40B4-BE49-F238E27FC236}">
                          <a16:creationId xmlns:a16="http://schemas.microsoft.com/office/drawing/2014/main" id="{BC5945BC-2D05-44A5-9E7A-FE69BD67710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32255" y="6124149"/>
                      <a:ext cx="337637" cy="347086"/>
                    </a:xfrm>
                    <a:prstGeom prst="curvedDownArrow">
                      <a:avLst>
                        <a:gd name="adj1" fmla="val 25000"/>
                        <a:gd name="adj2" fmla="val 48438"/>
                        <a:gd name="adj3" fmla="val 25000"/>
                      </a:avLst>
                    </a:prstGeom>
                    <a:noFill/>
                    <a:ln>
                      <a:solidFill>
                        <a:srgbClr val="FFC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箭头: 上弧形 97">
                      <a:extLst>
                        <a:ext uri="{FF2B5EF4-FFF2-40B4-BE49-F238E27FC236}">
                          <a16:creationId xmlns:a16="http://schemas.microsoft.com/office/drawing/2014/main" id="{0859141F-A787-40D1-BD16-E69684EF88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68961" y="6079643"/>
                      <a:ext cx="337637" cy="387284"/>
                    </a:xfrm>
                    <a:prstGeom prst="curvedDownArrow">
                      <a:avLst>
                        <a:gd name="adj1" fmla="val 25000"/>
                        <a:gd name="adj2" fmla="val 48438"/>
                        <a:gd name="adj3" fmla="val 25000"/>
                      </a:avLst>
                    </a:prstGeom>
                    <a:noFill/>
                    <a:ln>
                      <a:solidFill>
                        <a:srgbClr val="FFC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9" name="箭头: 上弧形 98">
                    <a:extLst>
                      <a:ext uri="{FF2B5EF4-FFF2-40B4-BE49-F238E27FC236}">
                        <a16:creationId xmlns:a16="http://schemas.microsoft.com/office/drawing/2014/main" id="{100F10D7-5B30-4191-9CF5-32D869D0EC3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01915" y="2783538"/>
                    <a:ext cx="204724" cy="504393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F2843FF-5547-40FE-A749-78EAB3094F42}"/>
                    </a:ext>
                  </a:extLst>
                </p:cNvPr>
                <p:cNvSpPr/>
                <p:nvPr/>
              </p:nvSpPr>
              <p:spPr>
                <a:xfrm>
                  <a:off x="5475433" y="6330224"/>
                  <a:ext cx="6316841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Summary of portable EMAT transmitter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high frequency &amp; high power density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9763459-57FC-42D8-AC27-306D69993FE1}"/>
                    </a:ext>
                  </a:extLst>
                </p:cNvPr>
                <p:cNvSpPr/>
                <p:nvPr/>
              </p:nvSpPr>
              <p:spPr>
                <a:xfrm>
                  <a:off x="6475693" y="4361798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C000"/>
                      </a:solidFill>
                    </a:rPr>
                    <a:t>1</a:t>
                  </a: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859DA8E4-6B2D-42C8-B9D2-99990A368AAC}"/>
                    </a:ext>
                  </a:extLst>
                </p:cNvPr>
                <p:cNvSpPr/>
                <p:nvPr/>
              </p:nvSpPr>
              <p:spPr>
                <a:xfrm>
                  <a:off x="7043235" y="3043926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6439DC44-FF38-46A3-9F86-E824F6989DCC}"/>
                    </a:ext>
                  </a:extLst>
                </p:cNvPr>
                <p:cNvSpPr/>
                <p:nvPr/>
              </p:nvSpPr>
              <p:spPr>
                <a:xfrm>
                  <a:off x="7661736" y="4359347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381598D-97F9-482B-8245-A76AB746E251}"/>
                    </a:ext>
                  </a:extLst>
                </p:cNvPr>
                <p:cNvSpPr/>
                <p:nvPr/>
              </p:nvSpPr>
              <p:spPr>
                <a:xfrm>
                  <a:off x="8661661" y="4346800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sp>
              <p:nvSpPr>
                <p:cNvPr id="110" name="箭头: 上弧形 109">
                  <a:extLst>
                    <a:ext uri="{FF2B5EF4-FFF2-40B4-BE49-F238E27FC236}">
                      <a16:creationId xmlns:a16="http://schemas.microsoft.com/office/drawing/2014/main" id="{7D9298D2-A0D9-4A4B-839F-15E98B8FC8E7}"/>
                    </a:ext>
                  </a:extLst>
                </p:cNvPr>
                <p:cNvSpPr/>
                <p:nvPr/>
              </p:nvSpPr>
              <p:spPr>
                <a:xfrm>
                  <a:off x="8588390" y="1714592"/>
                  <a:ext cx="368849" cy="1058419"/>
                </a:xfrm>
                <a:prstGeom prst="curvedDownArrow">
                  <a:avLst>
                    <a:gd name="adj1" fmla="val 25000"/>
                    <a:gd name="adj2" fmla="val 48438"/>
                    <a:gd name="adj3" fmla="val 25000"/>
                  </a:avLst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箭头: 上弧形 110">
                  <a:extLst>
                    <a:ext uri="{FF2B5EF4-FFF2-40B4-BE49-F238E27FC236}">
                      <a16:creationId xmlns:a16="http://schemas.microsoft.com/office/drawing/2014/main" id="{B440CD9C-5082-41A9-BC0D-3027F68F1B61}"/>
                    </a:ext>
                  </a:extLst>
                </p:cNvPr>
                <p:cNvSpPr/>
                <p:nvPr/>
              </p:nvSpPr>
              <p:spPr>
                <a:xfrm rot="10800000">
                  <a:off x="8556547" y="3300397"/>
                  <a:ext cx="373557" cy="1058419"/>
                </a:xfrm>
                <a:prstGeom prst="curvedDownArrow">
                  <a:avLst>
                    <a:gd name="adj1" fmla="val 25000"/>
                    <a:gd name="adj2" fmla="val 48438"/>
                    <a:gd name="adj3" fmla="val 25000"/>
                  </a:avLst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箭头: 上弧形 111">
                  <a:extLst>
                    <a:ext uri="{FF2B5EF4-FFF2-40B4-BE49-F238E27FC236}">
                      <a16:creationId xmlns:a16="http://schemas.microsoft.com/office/drawing/2014/main" id="{B1EB5CFB-8C7B-4184-8E3C-B620042E6146}"/>
                    </a:ext>
                  </a:extLst>
                </p:cNvPr>
                <p:cNvSpPr/>
                <p:nvPr/>
              </p:nvSpPr>
              <p:spPr>
                <a:xfrm rot="10800000">
                  <a:off x="7617434" y="3290106"/>
                  <a:ext cx="422550" cy="1058419"/>
                </a:xfrm>
                <a:prstGeom prst="curvedDownArrow">
                  <a:avLst>
                    <a:gd name="adj1" fmla="val 25000"/>
                    <a:gd name="adj2" fmla="val 48438"/>
                    <a:gd name="adj3" fmla="val 25000"/>
                  </a:avLst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226F0654-78C7-4C56-A938-5660D6FD518E}"/>
                    </a:ext>
                  </a:extLst>
                </p:cNvPr>
                <p:cNvSpPr/>
                <p:nvPr/>
              </p:nvSpPr>
              <p:spPr>
                <a:xfrm>
                  <a:off x="8119581" y="1022868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41719C"/>
                      </a:solidFill>
                    </a:rPr>
                    <a:t>1</a:t>
                  </a: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552EF10A-632D-44DA-82B6-D763B57237ED}"/>
                    </a:ext>
                  </a:extLst>
                </p:cNvPr>
                <p:cNvSpPr/>
                <p:nvPr/>
              </p:nvSpPr>
              <p:spPr>
                <a:xfrm>
                  <a:off x="10781588" y="2849927"/>
                  <a:ext cx="30168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41719C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53054A6F-CEDC-4EA0-8C64-06FADA32C5AC}"/>
                  </a:ext>
                </a:extLst>
              </p:cNvPr>
              <p:cNvGrpSpPr/>
              <p:nvPr/>
            </p:nvGrpSpPr>
            <p:grpSpPr>
              <a:xfrm>
                <a:off x="1081573" y="5885535"/>
                <a:ext cx="486995" cy="680567"/>
                <a:chOff x="296354" y="5774458"/>
                <a:chExt cx="486995" cy="680567"/>
              </a:xfrm>
            </p:grpSpPr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98D80A30-F0C3-4BBD-A9A8-FFD7DFD243D0}"/>
                    </a:ext>
                  </a:extLst>
                </p:cNvPr>
                <p:cNvGrpSpPr/>
                <p:nvPr/>
              </p:nvGrpSpPr>
              <p:grpSpPr>
                <a:xfrm>
                  <a:off x="296354" y="5774458"/>
                  <a:ext cx="486995" cy="187883"/>
                  <a:chOff x="10560873" y="5972570"/>
                  <a:chExt cx="486995" cy="187883"/>
                </a:xfrm>
              </p:grpSpPr>
              <p:sp>
                <p:nvSpPr>
                  <p:cNvPr id="116" name="箭头: 上弧形 115">
                    <a:extLst>
                      <a:ext uri="{FF2B5EF4-FFF2-40B4-BE49-F238E27FC236}">
                        <a16:creationId xmlns:a16="http://schemas.microsoft.com/office/drawing/2014/main" id="{05E691DF-C1B1-4667-A7A0-F98FEA9CC7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1870" y="5941573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箭头: 上弧形 116">
                    <a:extLst>
                      <a:ext uri="{FF2B5EF4-FFF2-40B4-BE49-F238E27FC236}">
                        <a16:creationId xmlns:a16="http://schemas.microsoft.com/office/drawing/2014/main" id="{ABE98AF9-3175-4BB2-8A5E-EEE1BA1329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5653" y="5958239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FB6F0539-3580-4BE0-B8CA-F91FE68CF851}"/>
                    </a:ext>
                  </a:extLst>
                </p:cNvPr>
                <p:cNvGrpSpPr/>
                <p:nvPr/>
              </p:nvGrpSpPr>
              <p:grpSpPr>
                <a:xfrm>
                  <a:off x="296354" y="6020800"/>
                  <a:ext cx="486995" cy="187883"/>
                  <a:chOff x="10560873" y="5972570"/>
                  <a:chExt cx="486995" cy="187883"/>
                </a:xfrm>
              </p:grpSpPr>
              <p:sp>
                <p:nvSpPr>
                  <p:cNvPr id="120" name="箭头: 上弧形 119">
                    <a:extLst>
                      <a:ext uri="{FF2B5EF4-FFF2-40B4-BE49-F238E27FC236}">
                        <a16:creationId xmlns:a16="http://schemas.microsoft.com/office/drawing/2014/main" id="{2340E714-104E-4CCC-9D79-EDDC6C6935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1870" y="5941573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箭头: 上弧形 120">
                    <a:extLst>
                      <a:ext uri="{FF2B5EF4-FFF2-40B4-BE49-F238E27FC236}">
                        <a16:creationId xmlns:a16="http://schemas.microsoft.com/office/drawing/2014/main" id="{6D1529AD-C3EC-4391-A81D-C45E8C61AF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5653" y="5958239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4DB2CE30-7E87-4A3B-A484-535A12D41E93}"/>
                    </a:ext>
                  </a:extLst>
                </p:cNvPr>
                <p:cNvGrpSpPr/>
                <p:nvPr/>
              </p:nvGrpSpPr>
              <p:grpSpPr>
                <a:xfrm>
                  <a:off x="296354" y="6267142"/>
                  <a:ext cx="486995" cy="187883"/>
                  <a:chOff x="10560873" y="5972570"/>
                  <a:chExt cx="486995" cy="187883"/>
                </a:xfrm>
              </p:grpSpPr>
              <p:sp>
                <p:nvSpPr>
                  <p:cNvPr id="123" name="箭头: 上弧形 122">
                    <a:extLst>
                      <a:ext uri="{FF2B5EF4-FFF2-40B4-BE49-F238E27FC236}">
                        <a16:creationId xmlns:a16="http://schemas.microsoft.com/office/drawing/2014/main" id="{4F6B70F1-C875-4EEE-BC79-A34BC139B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1870" y="5941573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箭头: 上弧形 123">
                    <a:extLst>
                      <a:ext uri="{FF2B5EF4-FFF2-40B4-BE49-F238E27FC236}">
                        <a16:creationId xmlns:a16="http://schemas.microsoft.com/office/drawing/2014/main" id="{F36A880A-D708-4187-8CB7-2FBD45808E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5653" y="5958239"/>
                    <a:ext cx="171217" cy="233212"/>
                  </a:xfrm>
                  <a:prstGeom prst="curvedDownArrow">
                    <a:avLst>
                      <a:gd name="adj1" fmla="val 25000"/>
                      <a:gd name="adj2" fmla="val 48438"/>
                      <a:gd name="adj3" fmla="val 25000"/>
                    </a:avLst>
                  </a:prstGeom>
                  <a:noFill/>
                  <a:ln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8F11F5D-1894-46AE-8E70-5D17C5CEAD7A}"/>
                  </a:ext>
                </a:extLst>
              </p:cNvPr>
              <p:cNvSpPr/>
              <p:nvPr/>
            </p:nvSpPr>
            <p:spPr>
              <a:xfrm>
                <a:off x="2756974" y="5191086"/>
                <a:ext cx="1239504" cy="43239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67FCC3E-309F-4B9D-B474-E5CB70D13C6D}"/>
                  </a:ext>
                </a:extLst>
              </p:cNvPr>
              <p:cNvSpPr/>
              <p:nvPr/>
            </p:nvSpPr>
            <p:spPr>
              <a:xfrm>
                <a:off x="4919081" y="5191086"/>
                <a:ext cx="1239504" cy="4323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98CBABF-66E4-4F51-8ABB-6BCBE75BD99B}"/>
                  </a:ext>
                </a:extLst>
              </p:cNvPr>
              <p:cNvSpPr/>
              <p:nvPr/>
            </p:nvSpPr>
            <p:spPr>
              <a:xfrm>
                <a:off x="6574326" y="5191086"/>
                <a:ext cx="1239504" cy="4323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B6CDEFA-25EE-460E-8FF9-314036BAC7BB}"/>
                  </a:ext>
                </a:extLst>
              </p:cNvPr>
              <p:cNvSpPr/>
              <p:nvPr/>
            </p:nvSpPr>
            <p:spPr>
              <a:xfrm>
                <a:off x="9337127" y="5191086"/>
                <a:ext cx="1239504" cy="43239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555564D-97F8-4184-8049-F7FC4A513C9D}"/>
                  </a:ext>
                </a:extLst>
              </p:cNvPr>
              <p:cNvSpPr/>
              <p:nvPr/>
            </p:nvSpPr>
            <p:spPr>
              <a:xfrm>
                <a:off x="5353749" y="5208829"/>
                <a:ext cx="413896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T2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0C6E6409-170D-4051-A7BD-4A515D304CFC}"/>
                  </a:ext>
                </a:extLst>
              </p:cNvPr>
              <p:cNvSpPr/>
              <p:nvPr/>
            </p:nvSpPr>
            <p:spPr>
              <a:xfrm>
                <a:off x="6987130" y="5208829"/>
                <a:ext cx="41389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T3</a:t>
                </a: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B4263B68-4D3E-4623-A424-A19254B1C89A}"/>
                  </a:ext>
                </a:extLst>
              </p:cNvPr>
              <p:cNvSpPr/>
              <p:nvPr/>
            </p:nvSpPr>
            <p:spPr>
              <a:xfrm>
                <a:off x="9763391" y="5208829"/>
                <a:ext cx="413896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T4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AB6D26F-42CA-41A5-B17E-499A50D92EEA}"/>
                  </a:ext>
                </a:extLst>
              </p:cNvPr>
              <p:cNvSpPr/>
              <p:nvPr/>
            </p:nvSpPr>
            <p:spPr>
              <a:xfrm>
                <a:off x="1081573" y="5186231"/>
                <a:ext cx="1239504" cy="43239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E4113D0E-331A-490C-9DFB-AFF5F3142F1E}"/>
                  </a:ext>
                </a:extLst>
              </p:cNvPr>
              <p:cNvSpPr/>
              <p:nvPr/>
            </p:nvSpPr>
            <p:spPr>
              <a:xfrm>
                <a:off x="1494377" y="5208829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T0</a:t>
                </a:r>
              </a:p>
            </p:txBody>
          </p:sp>
          <p:sp>
            <p:nvSpPr>
              <p:cNvPr id="135" name="箭头: 右 134">
                <a:extLst>
                  <a:ext uri="{FF2B5EF4-FFF2-40B4-BE49-F238E27FC236}">
                    <a16:creationId xmlns:a16="http://schemas.microsoft.com/office/drawing/2014/main" id="{595B17B3-33E5-4A10-AE0D-4053DB72B318}"/>
                  </a:ext>
                </a:extLst>
              </p:cNvPr>
              <p:cNvSpPr/>
              <p:nvPr/>
            </p:nvSpPr>
            <p:spPr>
              <a:xfrm>
                <a:off x="2334537" y="5325289"/>
                <a:ext cx="412804" cy="110906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箭头: 右 135">
                <a:extLst>
                  <a:ext uri="{FF2B5EF4-FFF2-40B4-BE49-F238E27FC236}">
                    <a16:creationId xmlns:a16="http://schemas.microsoft.com/office/drawing/2014/main" id="{B47CCDBD-5F71-4FCA-B73F-87CE9AE9AE91}"/>
                  </a:ext>
                </a:extLst>
              </p:cNvPr>
              <p:cNvSpPr/>
              <p:nvPr/>
            </p:nvSpPr>
            <p:spPr>
              <a:xfrm>
                <a:off x="6161522" y="5325289"/>
                <a:ext cx="397011" cy="12024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箭头: 右 136">
                <a:extLst>
                  <a:ext uri="{FF2B5EF4-FFF2-40B4-BE49-F238E27FC236}">
                    <a16:creationId xmlns:a16="http://schemas.microsoft.com/office/drawing/2014/main" id="{749EB7DE-2E4F-4C1F-8EFF-A597202A971C}"/>
                  </a:ext>
                </a:extLst>
              </p:cNvPr>
              <p:cNvSpPr/>
              <p:nvPr/>
            </p:nvSpPr>
            <p:spPr>
              <a:xfrm>
                <a:off x="7862250" y="5325289"/>
                <a:ext cx="1436745" cy="110984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B3A27E79-6A75-44AA-9F28-046D8D28E159}"/>
                  </a:ext>
                </a:extLst>
              </p:cNvPr>
              <p:cNvSpPr/>
              <p:nvPr/>
            </p:nvSpPr>
            <p:spPr>
              <a:xfrm>
                <a:off x="967492" y="5140192"/>
                <a:ext cx="10437340" cy="536898"/>
              </a:xfrm>
              <a:prstGeom prst="roundRect">
                <a:avLst>
                  <a:gd name="adj" fmla="val 12689"/>
                </a:avLst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0359C20E-10C7-4A88-9EA2-66C0D1C16D11}"/>
                </a:ext>
              </a:extLst>
            </p:cNvPr>
            <p:cNvCxnSpPr>
              <a:cxnSpLocks/>
            </p:cNvCxnSpPr>
            <p:nvPr/>
          </p:nvCxnSpPr>
          <p:spPr>
            <a:xfrm>
              <a:off x="3541700" y="338082"/>
              <a:ext cx="0" cy="481924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F6A071F-73EF-4813-93CB-BDA755A8A88C}"/>
                </a:ext>
              </a:extLst>
            </p:cNvPr>
            <p:cNvCxnSpPr>
              <a:cxnSpLocks/>
            </p:cNvCxnSpPr>
            <p:nvPr/>
          </p:nvCxnSpPr>
          <p:spPr>
            <a:xfrm>
              <a:off x="5267435" y="338082"/>
              <a:ext cx="0" cy="481924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C93AE55-10B8-4FCF-9DFA-C6A9B33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5713374" y="338082"/>
              <a:ext cx="0" cy="481924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3589B6C1-2107-49C4-AB00-737B0DC41502}"/>
                </a:ext>
              </a:extLst>
            </p:cNvPr>
            <p:cNvCxnSpPr>
              <a:cxnSpLocks/>
            </p:cNvCxnSpPr>
            <p:nvPr/>
          </p:nvCxnSpPr>
          <p:spPr>
            <a:xfrm>
              <a:off x="6988697" y="338082"/>
              <a:ext cx="0" cy="481924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60454152-B54B-4A66-B865-2DC1594F6D4D}"/>
                </a:ext>
              </a:extLst>
            </p:cNvPr>
            <p:cNvCxnSpPr>
              <a:cxnSpLocks/>
            </p:cNvCxnSpPr>
            <p:nvPr/>
          </p:nvCxnSpPr>
          <p:spPr>
            <a:xfrm>
              <a:off x="7271848" y="338082"/>
              <a:ext cx="0" cy="481924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246A1D9-A1C5-4355-B833-DFE9F07DF6E7}"/>
                </a:ext>
              </a:extLst>
            </p:cNvPr>
            <p:cNvSpPr/>
            <p:nvPr/>
          </p:nvSpPr>
          <p:spPr>
            <a:xfrm>
              <a:off x="8316162" y="4928283"/>
              <a:ext cx="48923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ICC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246A1D9-A1C5-4355-B833-DFE9F07DF6E7}"/>
                </a:ext>
              </a:extLst>
            </p:cNvPr>
            <p:cNvSpPr/>
            <p:nvPr/>
          </p:nvSpPr>
          <p:spPr>
            <a:xfrm>
              <a:off x="10335917" y="4928283"/>
              <a:ext cx="72808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ICC/N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B80BDFA-E20F-475F-A730-D48E4501E59E}"/>
                </a:ext>
              </a:extLst>
            </p:cNvPr>
            <p:cNvSpPr/>
            <p:nvPr/>
          </p:nvSpPr>
          <p:spPr>
            <a:xfrm>
              <a:off x="808147" y="6662019"/>
              <a:ext cx="9460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ENERGY FLOW</a:t>
              </a: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45E8B5C3-E6E1-47D3-BE4A-991CDE4E5043}"/>
                </a:ext>
              </a:extLst>
            </p:cNvPr>
            <p:cNvGrpSpPr/>
            <p:nvPr/>
          </p:nvGrpSpPr>
          <p:grpSpPr>
            <a:xfrm>
              <a:off x="2378137" y="6038591"/>
              <a:ext cx="1055097" cy="856828"/>
              <a:chOff x="1940317" y="6051412"/>
              <a:chExt cx="1055097" cy="856828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6318A3F5-4D18-4F71-9FAF-9A3086FA370F}"/>
                  </a:ext>
                </a:extLst>
              </p:cNvPr>
              <p:cNvGrpSpPr/>
              <p:nvPr/>
            </p:nvGrpSpPr>
            <p:grpSpPr>
              <a:xfrm>
                <a:off x="2381433" y="6051412"/>
                <a:ext cx="106827" cy="585015"/>
                <a:chOff x="2373813" y="6053208"/>
                <a:chExt cx="106827" cy="585015"/>
              </a:xfrm>
            </p:grpSpPr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175ED99A-1AB6-40C1-B39E-93AA6296E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3813" y="6053209"/>
                  <a:ext cx="7620" cy="585014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E498059E-8CFC-44BE-9442-1FBD7FB76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0640" y="6053208"/>
                  <a:ext cx="0" cy="585015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720E744E-FA67-4D79-8E79-78E71638E62B}"/>
                  </a:ext>
                </a:extLst>
              </p:cNvPr>
              <p:cNvSpPr/>
              <p:nvPr/>
            </p:nvSpPr>
            <p:spPr>
              <a:xfrm>
                <a:off x="1940317" y="6662019"/>
                <a:ext cx="105509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POWER BARRIER</a:t>
                </a:r>
              </a:p>
            </p:txBody>
          </p:sp>
        </p:grp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60774700-2EF4-40A9-9728-76D7C08E4F49}"/>
                </a:ext>
              </a:extLst>
            </p:cNvPr>
            <p:cNvSpPr/>
            <p:nvPr/>
          </p:nvSpPr>
          <p:spPr>
            <a:xfrm>
              <a:off x="3948668" y="6188595"/>
              <a:ext cx="713462" cy="278410"/>
            </a:xfrm>
            <a:prstGeom prst="roundRect">
              <a:avLst>
                <a:gd name="adj" fmla="val 12689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71D993A-F24F-44A1-8E7D-BFF71A5C4ABB}"/>
                </a:ext>
              </a:extLst>
            </p:cNvPr>
            <p:cNvSpPr/>
            <p:nvPr/>
          </p:nvSpPr>
          <p:spPr>
            <a:xfrm>
              <a:off x="3871909" y="6649198"/>
              <a:ext cx="9156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TIMING SKEW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8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42CE9-6E91-4EE6-80CB-34E9738D3F11}"/>
              </a:ext>
            </a:extLst>
          </p:cNvPr>
          <p:cNvSpPr txBox="1"/>
          <p:nvPr/>
        </p:nvSpPr>
        <p:spPr>
          <a:xfrm>
            <a:off x="283495" y="233693"/>
            <a:ext cx="6826099" cy="3600986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txBody>
          <a:bodyPr wrap="square" numCol="2" rtlCol="0">
            <a:spAutoFit/>
          </a:bodyPr>
          <a:lstStyle/>
          <a:p>
            <a:pPr algn="ctr"/>
            <a:r>
              <a:rPr lang="en-US" altLang="zh-CN" sz="2000" b="1" u="sng" dirty="0"/>
              <a:t>(Discrete Totem Pole v0.2)</a:t>
            </a:r>
          </a:p>
          <a:p>
            <a:pPr algn="ctr"/>
            <a:endParaRPr lang="en-US" altLang="zh-CN" b="1" u="sng" dirty="0"/>
          </a:p>
          <a:p>
            <a:r>
              <a:rPr lang="en-US" sz="2000" b="1" dirty="0"/>
              <a:t>DEBUG</a:t>
            </a:r>
          </a:p>
          <a:p>
            <a:r>
              <a:rPr lang="en-US" sz="1600" dirty="0"/>
              <a:t>Solve oscillation problem</a:t>
            </a:r>
          </a:p>
          <a:p>
            <a:r>
              <a:rPr lang="en-US" sz="1600" dirty="0"/>
              <a:t>Solve time skew problem</a:t>
            </a:r>
            <a:endParaRPr lang="en-US" altLang="zh-CN" sz="1600" dirty="0"/>
          </a:p>
          <a:p>
            <a:r>
              <a:rPr lang="en-US" altLang="zh-CN" sz="2000" b="1" dirty="0"/>
              <a:t>Alteration</a:t>
            </a:r>
            <a:endParaRPr lang="en-US" altLang="zh-CN" sz="2000" dirty="0"/>
          </a:p>
          <a:p>
            <a:r>
              <a:rPr lang="en-US" sz="1600" dirty="0">
                <a:solidFill>
                  <a:srgbClr val="C00000"/>
                </a:solidFill>
              </a:rPr>
              <a:t>1. Technical Indicator</a:t>
            </a:r>
          </a:p>
          <a:p>
            <a:r>
              <a:rPr lang="en-US" sz="1600" dirty="0"/>
              <a:t>Voltage: 70V{100V} (VPP)</a:t>
            </a:r>
          </a:p>
          <a:p>
            <a:r>
              <a:rPr lang="en-US" sz="1600" dirty="0"/>
              <a:t>Current: 70A{100A} (IPP)</a:t>
            </a:r>
            <a:endParaRPr lang="en-US" dirty="0"/>
          </a:p>
          <a:p>
            <a:r>
              <a:rPr lang="en-US" sz="1600" dirty="0">
                <a:solidFill>
                  <a:srgbClr val="C00000"/>
                </a:solidFill>
              </a:rPr>
              <a:t>2. Circuit Components</a:t>
            </a:r>
          </a:p>
          <a:p>
            <a:r>
              <a:rPr lang="en-US" sz="1600" dirty="0"/>
              <a:t>Boost strap: 1N4448WS </a:t>
            </a:r>
          </a:p>
          <a:p>
            <a:r>
              <a:rPr lang="en-US" sz="1600" dirty="0"/>
              <a:t>H bridge: DMHT6016LFJ </a:t>
            </a:r>
          </a:p>
          <a:p>
            <a:r>
              <a:rPr lang="en-US" sz="1600" dirty="0"/>
              <a:t>Driver: UCC27517</a:t>
            </a:r>
          </a:p>
          <a:p>
            <a:r>
              <a:rPr lang="en-US" sz="1600" dirty="0"/>
              <a:t>Impedance Scaling: 1:2</a:t>
            </a:r>
          </a:p>
          <a:p>
            <a:r>
              <a:rPr lang="en-US" sz="1600" dirty="0"/>
              <a:t>VCC Capacitor: T491D106K050AT </a:t>
            </a:r>
          </a:p>
          <a:p>
            <a:r>
              <a:rPr lang="en-US" sz="1600" dirty="0"/>
              <a:t>Transformer:TC1-1T+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3. Circuit Structure</a:t>
            </a:r>
          </a:p>
          <a:p>
            <a:r>
              <a:rPr lang="en-US" sz="1600" dirty="0"/>
              <a:t>Add Buffer circuit</a:t>
            </a:r>
          </a:p>
          <a:p>
            <a:r>
              <a:rPr lang="en-US" sz="1600" dirty="0"/>
              <a:t>Add Gate resistor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RM gate Zener diode</a:t>
            </a:r>
          </a:p>
          <a:p>
            <a:r>
              <a:rPr lang="en-US" sz="2000" b="1" dirty="0"/>
              <a:t>IMPROVEMENT</a:t>
            </a:r>
          </a:p>
          <a:p>
            <a:r>
              <a:rPr lang="en-US" sz="1600" dirty="0"/>
              <a:t>Single module reduce to 40</a:t>
            </a:r>
            <a:r>
              <a:rPr lang="en-US" altLang="zh-CN" sz="1600" dirty="0"/>
              <a:t>+ </a:t>
            </a:r>
            <a:r>
              <a:rPr lang="zh-CN" altLang="en-US" sz="1600" dirty="0"/>
              <a:t>￥</a:t>
            </a:r>
            <a:endParaRPr lang="en-US" altLang="zh-CN" sz="1600" dirty="0"/>
          </a:p>
          <a:p>
            <a:r>
              <a:rPr lang="en-US" sz="1600" dirty="0"/>
              <a:t>Reduce space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C56AF31-6603-4360-9028-3C25D0B9C2DE}"/>
              </a:ext>
            </a:extLst>
          </p:cNvPr>
          <p:cNvGrpSpPr/>
          <p:nvPr/>
        </p:nvGrpSpPr>
        <p:grpSpPr>
          <a:xfrm>
            <a:off x="7467387" y="194013"/>
            <a:ext cx="4491334" cy="3601478"/>
            <a:chOff x="7408120" y="185546"/>
            <a:chExt cx="4491334" cy="360147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369CE3D-FE8B-4E3F-A456-05D1A6E6782A}"/>
                </a:ext>
              </a:extLst>
            </p:cNvPr>
            <p:cNvGrpSpPr/>
            <p:nvPr/>
          </p:nvGrpSpPr>
          <p:grpSpPr>
            <a:xfrm>
              <a:off x="7408120" y="185546"/>
              <a:ext cx="4491334" cy="3264468"/>
              <a:chOff x="6668790" y="706773"/>
              <a:chExt cx="4491334" cy="326446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686821A-D1AF-4BE0-A44F-1482F2A9F414}"/>
                  </a:ext>
                </a:extLst>
              </p:cNvPr>
              <p:cNvGrpSpPr/>
              <p:nvPr/>
            </p:nvGrpSpPr>
            <p:grpSpPr>
              <a:xfrm>
                <a:off x="6668790" y="706773"/>
                <a:ext cx="4491334" cy="3264468"/>
                <a:chOff x="6736523" y="1134533"/>
                <a:chExt cx="4491334" cy="326446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850BC076-49F5-41AF-A85E-3868CA6ED558}"/>
                    </a:ext>
                  </a:extLst>
                </p:cNvPr>
                <p:cNvGrpSpPr/>
                <p:nvPr/>
              </p:nvGrpSpPr>
              <p:grpSpPr>
                <a:xfrm>
                  <a:off x="7541958" y="1134533"/>
                  <a:ext cx="2899637" cy="3264468"/>
                  <a:chOff x="7541958" y="1134533"/>
                  <a:chExt cx="2899637" cy="3264468"/>
                </a:xfrm>
              </p:grpSpPr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2EF8C28D-BA0C-4C91-914E-714045276C34}"/>
                      </a:ext>
                    </a:extLst>
                  </p:cNvPr>
                  <p:cNvGrpSpPr/>
                  <p:nvPr/>
                </p:nvGrpSpPr>
                <p:grpSpPr>
                  <a:xfrm>
                    <a:off x="7541960" y="1705742"/>
                    <a:ext cx="2899635" cy="2138024"/>
                    <a:chOff x="6966226" y="1451742"/>
                    <a:chExt cx="2899635" cy="2138024"/>
                  </a:xfrm>
                </p:grpSpPr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F16013BF-78F5-41F2-8020-8E5BC83E8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6226" y="1451742"/>
                      <a:ext cx="960768" cy="6903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1E13ED89-9E63-4803-A6BE-29FB1862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5093" y="1451742"/>
                      <a:ext cx="960768" cy="6903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B53AD93B-4347-48BE-85DB-C9D881384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6226" y="2899441"/>
                      <a:ext cx="960768" cy="6903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6C056F89-A9B5-4941-A25E-F521CA868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5093" y="2899440"/>
                      <a:ext cx="960768" cy="6903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A0CEA0F-A2D3-45BC-827F-B4DED618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8134" y="1612238"/>
                      <a:ext cx="3177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</a:p>
                  </p:txBody>
                </p:sp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5F742084-D34D-4D9B-ABF7-D9C3F4D2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6619" y="1612238"/>
                      <a:ext cx="3177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B</a:t>
                      </a: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7A0CEA0F-A2D3-45BC-827F-B4DED618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752" y="3061537"/>
                      <a:ext cx="3177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7A0CEA0F-A2D3-45BC-827F-B4DED618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6619" y="3059668"/>
                      <a:ext cx="3273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p:txBody>
                </p:sp>
              </p:grp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5ECB0568-9BCD-445A-9294-D2CA1F0EFD78}"/>
                      </a:ext>
                    </a:extLst>
                  </p:cNvPr>
                  <p:cNvSpPr/>
                  <p:nvPr/>
                </p:nvSpPr>
                <p:spPr>
                  <a:xfrm>
                    <a:off x="7541959" y="1134533"/>
                    <a:ext cx="2899635" cy="403475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15DA3624-C7BF-43B9-99AC-AC681120506B}"/>
                      </a:ext>
                    </a:extLst>
                  </p:cNvPr>
                  <p:cNvSpPr/>
                  <p:nvPr/>
                </p:nvSpPr>
                <p:spPr>
                  <a:xfrm>
                    <a:off x="8748076" y="1151604"/>
                    <a:ext cx="5609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VCC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7DC1DBF-5B94-4361-A806-D5335700C0FB}"/>
                      </a:ext>
                    </a:extLst>
                  </p:cNvPr>
                  <p:cNvSpPr/>
                  <p:nvPr/>
                </p:nvSpPr>
                <p:spPr>
                  <a:xfrm>
                    <a:off x="7541958" y="3995526"/>
                    <a:ext cx="2899635" cy="403475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3E01489-42BF-479C-BEFE-ACB0B2E1651F}"/>
                      </a:ext>
                    </a:extLst>
                  </p:cNvPr>
                  <p:cNvSpPr/>
                  <p:nvPr/>
                </p:nvSpPr>
                <p:spPr>
                  <a:xfrm>
                    <a:off x="8717394" y="4012597"/>
                    <a:ext cx="6222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GND</a:t>
                    </a:r>
                  </a:p>
                </p:txBody>
              </p:sp>
            </p:grp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250F42F-C4DE-4E56-B737-274FABEF13B3}"/>
                    </a:ext>
                  </a:extLst>
                </p:cNvPr>
                <p:cNvSpPr/>
                <p:nvPr/>
              </p:nvSpPr>
              <p:spPr>
                <a:xfrm>
                  <a:off x="8655778" y="1705741"/>
                  <a:ext cx="683902" cy="2138024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FC81A93-00D5-424A-8E6D-F81D16BFE3CD}"/>
                    </a:ext>
                  </a:extLst>
                </p:cNvPr>
                <p:cNvSpPr/>
                <p:nvPr/>
              </p:nvSpPr>
              <p:spPr>
                <a:xfrm rot="5400000">
                  <a:off x="8554361" y="2558122"/>
                  <a:ext cx="906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BUFFER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FDE5652-6B46-4C6A-AD43-C6DC8487CBBA}"/>
                    </a:ext>
                  </a:extLst>
                </p:cNvPr>
                <p:cNvSpPr/>
                <p:nvPr/>
              </p:nvSpPr>
              <p:spPr>
                <a:xfrm>
                  <a:off x="6736523" y="1134533"/>
                  <a:ext cx="683902" cy="3264468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48D6880-F1C3-42DD-A7F9-4AE4C4B93B20}"/>
                    </a:ext>
                  </a:extLst>
                </p:cNvPr>
                <p:cNvSpPr/>
                <p:nvPr/>
              </p:nvSpPr>
              <p:spPr>
                <a:xfrm rot="5400000">
                  <a:off x="6740767" y="2648841"/>
                  <a:ext cx="6699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GATE</a:t>
                  </a: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F36EC7A-D07E-4A9C-9DDE-BD01B40FFF2C}"/>
                    </a:ext>
                  </a:extLst>
                </p:cNvPr>
                <p:cNvSpPr/>
                <p:nvPr/>
              </p:nvSpPr>
              <p:spPr>
                <a:xfrm rot="10800000">
                  <a:off x="10543955" y="1134533"/>
                  <a:ext cx="683902" cy="3264468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71C85A0-73C2-4B5E-B82B-4CE5DAEF5C15}"/>
                    </a:ext>
                  </a:extLst>
                </p:cNvPr>
                <p:cNvSpPr/>
                <p:nvPr/>
              </p:nvSpPr>
              <p:spPr>
                <a:xfrm rot="16200000">
                  <a:off x="10548199" y="2648841"/>
                  <a:ext cx="6699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GATE</a:t>
                  </a: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21AF70C-D99A-4EAB-B494-2B916EAAC8C6}"/>
                  </a:ext>
                </a:extLst>
              </p:cNvPr>
              <p:cNvSpPr/>
              <p:nvPr/>
            </p:nvSpPr>
            <p:spPr>
              <a:xfrm>
                <a:off x="7474227" y="2226383"/>
                <a:ext cx="960768" cy="22524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B8E5FED-6F94-4E0A-B3F3-F006845EE8E1}"/>
                  </a:ext>
                </a:extLst>
              </p:cNvPr>
              <p:cNvSpPr/>
              <p:nvPr/>
            </p:nvSpPr>
            <p:spPr>
              <a:xfrm>
                <a:off x="7737244" y="215433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OL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E5BBAC6-8E99-4562-8963-D84CC5C1627D}"/>
                  </a:ext>
                </a:extLst>
              </p:cNvPr>
              <p:cNvSpPr/>
              <p:nvPr/>
            </p:nvSpPr>
            <p:spPr>
              <a:xfrm>
                <a:off x="9424997" y="2226383"/>
                <a:ext cx="960768" cy="22524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C576F11-BEED-49D5-8A09-C6589A93510E}"/>
                  </a:ext>
                </a:extLst>
              </p:cNvPr>
              <p:cNvSpPr/>
              <p:nvPr/>
            </p:nvSpPr>
            <p:spPr>
              <a:xfrm>
                <a:off x="9688014" y="215433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OR</a:t>
                </a: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8285A7-9A54-473D-BDB0-F99137AD275C}"/>
                </a:ext>
              </a:extLst>
            </p:cNvPr>
            <p:cNvSpPr/>
            <p:nvPr/>
          </p:nvSpPr>
          <p:spPr>
            <a:xfrm>
              <a:off x="8070941" y="3448470"/>
              <a:ext cx="318486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Schematic of H bridge class D PA</a:t>
              </a: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E7DC1730-BAD8-43F3-80CB-2B78EC84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9380"/>
            <a:ext cx="12192000" cy="27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387855-41B4-46FC-9204-8874E507232E}"/>
              </a:ext>
            </a:extLst>
          </p:cNvPr>
          <p:cNvSpPr txBox="1"/>
          <p:nvPr/>
        </p:nvSpPr>
        <p:spPr>
          <a:xfrm>
            <a:off x="250092" y="164123"/>
            <a:ext cx="18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MCU selection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5AC65-D246-42EB-96FB-620BA67C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46" y="2669526"/>
            <a:ext cx="7297168" cy="1705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A28BF6-D964-458B-B4B1-4011ECE0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832" y="1067260"/>
            <a:ext cx="580153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3226D9-6BCC-4949-A208-FDC1CE0408CD}"/>
              </a:ext>
            </a:extLst>
          </p:cNvPr>
          <p:cNvSpPr txBox="1"/>
          <p:nvPr/>
        </p:nvSpPr>
        <p:spPr>
          <a:xfrm>
            <a:off x="1109785" y="765908"/>
            <a:ext cx="4196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非平稳时间信号</a:t>
            </a:r>
            <a:r>
              <a:rPr lang="en-US" altLang="zh-CN" dirty="0"/>
              <a:t>—</a:t>
            </a:r>
          </a:p>
          <a:p>
            <a:r>
              <a:rPr lang="zh-CN" altLang="en-US" dirty="0"/>
              <a:t>时间变量分析方法：</a:t>
            </a:r>
            <a:endParaRPr lang="en-US" altLang="zh-CN" dirty="0"/>
          </a:p>
          <a:p>
            <a:r>
              <a:rPr lang="zh-CN" altLang="en-US" dirty="0"/>
              <a:t>时频分析方法可分为两大类型：</a:t>
            </a:r>
            <a:endParaRPr lang="en-US" altLang="zh-CN" dirty="0"/>
          </a:p>
          <a:p>
            <a:r>
              <a:rPr lang="zh-CN" altLang="en-US" dirty="0"/>
              <a:t>线性类时频表示（</a:t>
            </a:r>
            <a:r>
              <a:rPr lang="en-US" altLang="zh-CN" dirty="0" err="1"/>
              <a:t>STFT,Gabor,WT</a:t>
            </a:r>
            <a:r>
              <a:rPr lang="zh-CN" altLang="en-US" dirty="0"/>
              <a:t>）和二次型时频表示</a:t>
            </a:r>
            <a:r>
              <a:rPr lang="en-US" altLang="zh-CN" dirty="0"/>
              <a:t>(WVD)]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LFM</a:t>
            </a:r>
            <a:r>
              <a:rPr lang="zh-CN" altLang="en-US" dirty="0"/>
              <a:t> 解决检测距离于距离分辨率之间的矛盾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米勒振荡</a:t>
            </a:r>
            <a:endParaRPr lang="en-US" altLang="zh-CN" dirty="0"/>
          </a:p>
          <a:p>
            <a:r>
              <a:rPr lang="zh-CN" altLang="en-US" dirty="0"/>
              <a:t>稳压管用来钳位</a:t>
            </a:r>
            <a:endParaRPr lang="en-US" altLang="zh-CN" dirty="0"/>
          </a:p>
          <a:p>
            <a:r>
              <a:rPr lang="zh-CN" altLang="en-US" dirty="0"/>
              <a:t>高压高频下，为高增益负反馈系统</a:t>
            </a:r>
            <a:endParaRPr lang="en-US" altLang="zh-CN" dirty="0"/>
          </a:p>
          <a:p>
            <a:r>
              <a:rPr lang="zh-CN" altLang="en-US" dirty="0"/>
              <a:t>仿真（加</a:t>
            </a:r>
            <a:r>
              <a:rPr lang="en-US" altLang="zh-CN" dirty="0" err="1"/>
              <a:t>cascode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5321CE-5630-4E8D-9FE4-65AE707A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3625"/>
            <a:ext cx="2736696" cy="32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9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509A0-4AE2-4439-B688-A15F4E4B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92"/>
            <a:ext cx="12192000" cy="55418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E841AF-E214-4F73-8A60-20A92C2F0D63}"/>
              </a:ext>
            </a:extLst>
          </p:cNvPr>
          <p:cNvSpPr/>
          <p:nvPr/>
        </p:nvSpPr>
        <p:spPr>
          <a:xfrm>
            <a:off x="73209" y="94734"/>
            <a:ext cx="300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Non-linear ultrasonic test</a:t>
            </a:r>
          </a:p>
        </p:txBody>
      </p:sp>
    </p:spTree>
    <p:extLst>
      <p:ext uri="{BB962C8B-B14F-4D97-AF65-F5344CB8AC3E}">
        <p14:creationId xmlns:p14="http://schemas.microsoft.com/office/powerpoint/2010/main" val="5416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929A00-8E7D-4FCC-A44E-4B60868F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95" y="914049"/>
            <a:ext cx="3410426" cy="25435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E6CCFA-C68C-4B74-A343-1FC70ED9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55" y="971207"/>
            <a:ext cx="3324689" cy="24863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8CC4D8-A9E4-4CC5-89C8-04630E75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505" y="3934332"/>
            <a:ext cx="6211167" cy="2572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7CA429-9DAD-43DB-85BA-1E7753ACD4CC}"/>
              </a:ext>
            </a:extLst>
          </p:cNvPr>
          <p:cNvSpPr/>
          <p:nvPr/>
        </p:nvSpPr>
        <p:spPr>
          <a:xfrm>
            <a:off x="225609" y="121675"/>
            <a:ext cx="300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Non-linear ultrasonic test</a:t>
            </a:r>
          </a:p>
        </p:txBody>
      </p:sp>
    </p:spTree>
    <p:extLst>
      <p:ext uri="{BB962C8B-B14F-4D97-AF65-F5344CB8AC3E}">
        <p14:creationId xmlns:p14="http://schemas.microsoft.com/office/powerpoint/2010/main" val="1515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8BD72F-4A9D-4A00-B801-AF574F23A1B8}"/>
              </a:ext>
            </a:extLst>
          </p:cNvPr>
          <p:cNvSpPr/>
          <p:nvPr/>
        </p:nvSpPr>
        <p:spPr>
          <a:xfrm>
            <a:off x="411875" y="221734"/>
            <a:ext cx="300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Non-linear ultrasonic test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25F05-2691-4DC3-9F90-9BEFF420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32" y="4077542"/>
            <a:ext cx="6506483" cy="2591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BA8C13-BAB7-4F8C-99B7-1B5765E9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15" y="4106121"/>
            <a:ext cx="3391373" cy="2562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0BA78-6C93-4B62-B8F6-C1C53058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68" y="686303"/>
            <a:ext cx="3781953" cy="2962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8A116-C839-480F-81EA-21ED58FD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722" y="675464"/>
            <a:ext cx="3008660" cy="32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FFBEFED-B5B3-4B68-8B84-F24EFF4F31A9}"/>
              </a:ext>
            </a:extLst>
          </p:cNvPr>
          <p:cNvSpPr/>
          <p:nvPr/>
        </p:nvSpPr>
        <p:spPr>
          <a:xfrm>
            <a:off x="4786988" y="2921168"/>
            <a:ext cx="26180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98412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CF9B1-4090-4FFE-BAC8-BF6A2BCBE47C}"/>
              </a:ext>
            </a:extLst>
          </p:cNvPr>
          <p:cNvSpPr txBox="1"/>
          <p:nvPr/>
        </p:nvSpPr>
        <p:spPr>
          <a:xfrm>
            <a:off x="5887901" y="4520694"/>
            <a:ext cx="244522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Transient load analysis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54F5F8E-6ECC-409B-963B-DC3456935C5A}"/>
              </a:ext>
            </a:extLst>
          </p:cNvPr>
          <p:cNvSpPr/>
          <p:nvPr/>
        </p:nvSpPr>
        <p:spPr>
          <a:xfrm>
            <a:off x="2837745" y="4382195"/>
            <a:ext cx="2599993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INTEGRAL </a:t>
            </a:r>
          </a:p>
          <a:p>
            <a:pPr algn="ctr"/>
            <a:r>
              <a:rPr lang="en-US" dirty="0"/>
              <a:t>TRANSFORM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DBCD2CF-9C23-4305-B77E-64A300609B10}"/>
              </a:ext>
            </a:extLst>
          </p:cNvPr>
          <p:cNvSpPr/>
          <p:nvPr/>
        </p:nvSpPr>
        <p:spPr>
          <a:xfrm>
            <a:off x="2837745" y="2348622"/>
            <a:ext cx="2599993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NORMAL MODE EXPANSION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C9B292E-BF16-4533-AE9A-57688C906BDB}"/>
              </a:ext>
            </a:extLst>
          </p:cNvPr>
          <p:cNvSpPr/>
          <p:nvPr/>
        </p:nvSpPr>
        <p:spPr>
          <a:xfrm>
            <a:off x="2545086" y="1817444"/>
            <a:ext cx="6182455" cy="38771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C876D6-BEEC-440F-B5B4-283E8BDE1757}"/>
              </a:ext>
            </a:extLst>
          </p:cNvPr>
          <p:cNvSpPr/>
          <p:nvPr/>
        </p:nvSpPr>
        <p:spPr>
          <a:xfrm>
            <a:off x="5113573" y="5352354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2B62788-28D3-4609-810F-803A2ABD25FC}"/>
              </a:ext>
            </a:extLst>
          </p:cNvPr>
          <p:cNvSpPr/>
          <p:nvPr/>
        </p:nvSpPr>
        <p:spPr>
          <a:xfrm>
            <a:off x="5730397" y="1976685"/>
            <a:ext cx="2761753" cy="14523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8092FDC-B7C8-443B-9E23-AF8092A0F09E}"/>
              </a:ext>
            </a:extLst>
          </p:cNvPr>
          <p:cNvSpPr/>
          <p:nvPr/>
        </p:nvSpPr>
        <p:spPr>
          <a:xfrm>
            <a:off x="6533338" y="3113779"/>
            <a:ext cx="115435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18EDEBD-BBDE-4A63-A7BD-F61B6F35EA81}"/>
              </a:ext>
            </a:extLst>
          </p:cNvPr>
          <p:cNvSpPr/>
          <p:nvPr/>
        </p:nvSpPr>
        <p:spPr>
          <a:xfrm>
            <a:off x="5810520" y="2115184"/>
            <a:ext cx="2599993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CLOSED FORM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4CF81D2-ABE6-4504-91AF-99487A3AFCAE}"/>
              </a:ext>
            </a:extLst>
          </p:cNvPr>
          <p:cNvSpPr/>
          <p:nvPr/>
        </p:nvSpPr>
        <p:spPr>
          <a:xfrm>
            <a:off x="5810520" y="2744447"/>
            <a:ext cx="2599993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NUMERICAL</a:t>
            </a:r>
          </a:p>
        </p:txBody>
      </p:sp>
    </p:spTree>
    <p:extLst>
      <p:ext uri="{BB962C8B-B14F-4D97-AF65-F5344CB8AC3E}">
        <p14:creationId xmlns:p14="http://schemas.microsoft.com/office/powerpoint/2010/main" val="2782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13F81C-DF5B-4811-B88F-EA6285289887}"/>
              </a:ext>
            </a:extLst>
          </p:cNvPr>
          <p:cNvSpPr/>
          <p:nvPr/>
        </p:nvSpPr>
        <p:spPr>
          <a:xfrm>
            <a:off x="441278" y="250281"/>
            <a:ext cx="423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Abstracting excitation sources into loadings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5C48A5-AE2D-4BF9-B0D7-547BF07136E2}"/>
              </a:ext>
            </a:extLst>
          </p:cNvPr>
          <p:cNvSpPr/>
          <p:nvPr/>
        </p:nvSpPr>
        <p:spPr>
          <a:xfrm>
            <a:off x="441278" y="1112762"/>
            <a:ext cx="6783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transform method</a:t>
            </a:r>
          </a:p>
          <a:p>
            <a:endParaRPr lang="en-US" dirty="0"/>
          </a:p>
          <a:p>
            <a:r>
              <a:rPr lang="en-US" dirty="0"/>
              <a:t>Normal mode expansion 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8F09F-E0E7-403B-A00D-0F349E00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77" y="1500196"/>
            <a:ext cx="2600688" cy="866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C422A-9496-4E2B-9A98-6C429BB4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97" y="2648818"/>
            <a:ext cx="356284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CF9B1-4090-4FFE-BAC8-BF6A2BCBE47C}"/>
              </a:ext>
            </a:extLst>
          </p:cNvPr>
          <p:cNvSpPr txBox="1"/>
          <p:nvPr/>
        </p:nvSpPr>
        <p:spPr>
          <a:xfrm>
            <a:off x="8437235" y="1625414"/>
            <a:ext cx="244522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CCM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54F5F8E-6ECC-409B-963B-DC3456935C5A}"/>
              </a:ext>
            </a:extLst>
          </p:cNvPr>
          <p:cNvSpPr/>
          <p:nvPr/>
        </p:nvSpPr>
        <p:spPr>
          <a:xfrm>
            <a:off x="1355994" y="2215349"/>
            <a:ext cx="2599993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PWM</a:t>
            </a:r>
            <a:br>
              <a:rPr lang="en-US" dirty="0"/>
            </a:br>
            <a:r>
              <a:rPr lang="en-US" dirty="0"/>
              <a:t>(pulse width modulation)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DBCD2CF-9C23-4305-B77E-64A300609B10}"/>
              </a:ext>
            </a:extLst>
          </p:cNvPr>
          <p:cNvSpPr/>
          <p:nvPr/>
        </p:nvSpPr>
        <p:spPr>
          <a:xfrm>
            <a:off x="1190685" y="1163086"/>
            <a:ext cx="3091227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PFM</a:t>
            </a:r>
          </a:p>
          <a:p>
            <a:pPr algn="ctr"/>
            <a:r>
              <a:rPr lang="en-US" dirty="0"/>
              <a:t> (pulse frequency modulation)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C9B292E-BF16-4533-AE9A-57688C906BDB}"/>
              </a:ext>
            </a:extLst>
          </p:cNvPr>
          <p:cNvSpPr/>
          <p:nvPr/>
        </p:nvSpPr>
        <p:spPr>
          <a:xfrm>
            <a:off x="962685" y="799097"/>
            <a:ext cx="10266629" cy="30757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C876D6-BEEC-440F-B5B4-283E8BDE1757}"/>
              </a:ext>
            </a:extLst>
          </p:cNvPr>
          <p:cNvSpPr/>
          <p:nvPr/>
        </p:nvSpPr>
        <p:spPr>
          <a:xfrm>
            <a:off x="5606167" y="3431257"/>
            <a:ext cx="14434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/>
              <a:t>Power supply</a:t>
            </a:r>
            <a:endParaRPr 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2B62788-28D3-4609-810F-803A2ABD25FC}"/>
              </a:ext>
            </a:extLst>
          </p:cNvPr>
          <p:cNvSpPr/>
          <p:nvPr/>
        </p:nvSpPr>
        <p:spPr>
          <a:xfrm>
            <a:off x="4939239" y="1692998"/>
            <a:ext cx="2777329" cy="10301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8092FDC-B7C8-443B-9E23-AF8092A0F09E}"/>
              </a:ext>
            </a:extLst>
          </p:cNvPr>
          <p:cNvSpPr/>
          <p:nvPr/>
        </p:nvSpPr>
        <p:spPr>
          <a:xfrm>
            <a:off x="1820653" y="2966821"/>
            <a:ext cx="187852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Modulation mode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18EDEBD-BBDE-4A63-A7BD-F61B6F35EA81}"/>
              </a:ext>
            </a:extLst>
          </p:cNvPr>
          <p:cNvSpPr/>
          <p:nvPr/>
        </p:nvSpPr>
        <p:spPr>
          <a:xfrm>
            <a:off x="5020118" y="1849321"/>
            <a:ext cx="2599993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Peak current mode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8295E-9ADC-447C-9786-73368ADCC17B}"/>
              </a:ext>
            </a:extLst>
          </p:cNvPr>
          <p:cNvSpPr/>
          <p:nvPr/>
        </p:nvSpPr>
        <p:spPr>
          <a:xfrm>
            <a:off x="8278973" y="1514506"/>
            <a:ext cx="2761753" cy="14523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5A56F3-837B-4629-AAEC-BA9464578357}"/>
              </a:ext>
            </a:extLst>
          </p:cNvPr>
          <p:cNvSpPr/>
          <p:nvPr/>
        </p:nvSpPr>
        <p:spPr>
          <a:xfrm>
            <a:off x="9056033" y="2583781"/>
            <a:ext cx="128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Work mode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479FDA-2FB2-44EF-9042-0764D143D182}"/>
              </a:ext>
            </a:extLst>
          </p:cNvPr>
          <p:cNvSpPr txBox="1"/>
          <p:nvPr/>
        </p:nvSpPr>
        <p:spPr>
          <a:xfrm>
            <a:off x="8437235" y="2200741"/>
            <a:ext cx="244522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DCM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D9E739-0484-44CF-B524-8A9E533A1468}"/>
              </a:ext>
            </a:extLst>
          </p:cNvPr>
          <p:cNvSpPr/>
          <p:nvPr/>
        </p:nvSpPr>
        <p:spPr>
          <a:xfrm>
            <a:off x="1109804" y="911763"/>
            <a:ext cx="3300226" cy="24243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CCA0CC-8DA8-4E4D-9220-D38DA23EEAD8}"/>
              </a:ext>
            </a:extLst>
          </p:cNvPr>
          <p:cNvSpPr/>
          <p:nvPr/>
        </p:nvSpPr>
        <p:spPr>
          <a:xfrm>
            <a:off x="5583085" y="2353848"/>
            <a:ext cx="147405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Control mode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E2E8A7B8-565C-476C-8A15-C1EBE7B0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85" y="4126206"/>
            <a:ext cx="5268522" cy="22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-blog.csdnimg.cn/20210305162359837.png?x-oss-process=image/watermark,type_ZmFuZ3poZW5naGVpdGk,shadow_10,text_aHR0cHM6Ly9ibG9nLmNzZG4ubmV0L3NoaWxlaXd1MDUwNQ==,size_16,color_FFFFFF,t_70">
            <a:extLst>
              <a:ext uri="{FF2B5EF4-FFF2-40B4-BE49-F238E27FC236}">
                <a16:creationId xmlns:a16="http://schemas.microsoft.com/office/drawing/2014/main" id="{4A328C4D-432C-4E23-ACAA-8BE00543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39" y="3860722"/>
            <a:ext cx="4563417" cy="27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6134AE-D3D8-489F-B349-76230518CD53}"/>
              </a:ext>
            </a:extLst>
          </p:cNvPr>
          <p:cNvSpPr/>
          <p:nvPr/>
        </p:nvSpPr>
        <p:spPr>
          <a:xfrm>
            <a:off x="650239" y="446426"/>
            <a:ext cx="10205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板级电源设计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电压基准</a:t>
            </a:r>
            <a:endParaRPr lang="en-US" altLang="zh-CN" dirty="0"/>
          </a:p>
          <a:p>
            <a:r>
              <a:rPr lang="zh-CN" altLang="en-US" dirty="0"/>
              <a:t>低噪声；初始电压精度；温度稳定性；长期漂移；静态电流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LDO</a:t>
            </a:r>
          </a:p>
          <a:p>
            <a:r>
              <a:rPr lang="zh-CN" altLang="en-US" dirty="0"/>
              <a:t>输出电流能力；芯片最小压差；实际工况压差；封装热阻；</a:t>
            </a:r>
            <a:r>
              <a:rPr lang="en-US" altLang="zh-CN" dirty="0"/>
              <a:t>RMS/PSRR</a:t>
            </a:r>
            <a:r>
              <a:rPr lang="zh-CN" altLang="en-US" dirty="0"/>
              <a:t>；瞬态响应；静态电流</a:t>
            </a:r>
            <a:endParaRPr lang="en-US" altLang="zh-CN" dirty="0"/>
          </a:p>
          <a:p>
            <a:r>
              <a:rPr lang="en-US" dirty="0"/>
              <a:t>DCDC</a:t>
            </a:r>
          </a:p>
          <a:p>
            <a:r>
              <a:rPr lang="zh-CN" altLang="en-US" dirty="0"/>
              <a:t>输入输出电压；输出电流能力；开关频率，转换效率；瞬态响应；静态电流；纹波及</a:t>
            </a:r>
            <a:r>
              <a:rPr lang="en-US" altLang="zh-CN" dirty="0"/>
              <a:t>EMI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BOOST</a:t>
            </a:r>
            <a:r>
              <a:rPr lang="zh-CN" altLang="en-US" dirty="0"/>
              <a:t>电路输出隔离，</a:t>
            </a:r>
            <a:r>
              <a:rPr lang="en-US" altLang="zh-CN" dirty="0"/>
              <a:t>BUCK</a:t>
            </a:r>
            <a:r>
              <a:rPr lang="zh-CN" altLang="en-US" dirty="0"/>
              <a:t>电路最大占空比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0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C4B6AE-3FB2-4F35-84AB-8E136168CB11}"/>
              </a:ext>
            </a:extLst>
          </p:cNvPr>
          <p:cNvSpPr/>
          <p:nvPr/>
        </p:nvSpPr>
        <p:spPr>
          <a:xfrm>
            <a:off x="459770" y="188519"/>
            <a:ext cx="4093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Detail </a:t>
            </a:r>
          </a:p>
          <a:p>
            <a:r>
              <a:rPr lang="en-US" dirty="0"/>
              <a:t>1. Q = w*energy stored/energy dissipated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4F3F7-AFE9-40CA-93CB-3F7B7BB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7" y="1177989"/>
            <a:ext cx="478221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CF7383-EC48-445B-86AB-E61E34ABF896}"/>
              </a:ext>
            </a:extLst>
          </p:cNvPr>
          <p:cNvSpPr/>
          <p:nvPr/>
        </p:nvSpPr>
        <p:spPr>
          <a:xfrm>
            <a:off x="371083" y="251042"/>
            <a:ext cx="10953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Transmitter design procedure </a:t>
            </a:r>
          </a:p>
          <a:p>
            <a:pPr marL="342900" indent="-342900">
              <a:buAutoNum type="arabicPeriod"/>
            </a:pPr>
            <a:r>
              <a:rPr lang="en-US" dirty="0"/>
              <a:t>Power Amplifier (based on </a:t>
            </a:r>
            <a:r>
              <a:rPr lang="en-US" altLang="zh-CN" dirty="0"/>
              <a:t>H-bridge class D PA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Power Combiner (based on rf-transformer)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Result </a:t>
            </a:r>
          </a:p>
          <a:p>
            <a:pPr marL="342900" indent="-342900">
              <a:buAutoNum type="arabicPeriod"/>
            </a:pPr>
            <a:r>
              <a:rPr lang="en-US" dirty="0"/>
              <a:t>Transient simulation (</a:t>
            </a:r>
            <a:r>
              <a:rPr lang="en-US" dirty="0" err="1"/>
              <a:t>LTspice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7332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CF7383-EC48-445B-86AB-E61E34ABF896}"/>
              </a:ext>
            </a:extLst>
          </p:cNvPr>
          <p:cNvSpPr/>
          <p:nvPr/>
        </p:nvSpPr>
        <p:spPr>
          <a:xfrm>
            <a:off x="371083" y="251042"/>
            <a:ext cx="10953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Receiver design procedure </a:t>
            </a:r>
          </a:p>
          <a:p>
            <a:pPr marL="342900" indent="-342900">
              <a:buAutoNum type="arabicPeriod"/>
            </a:pPr>
            <a:r>
              <a:rPr lang="en-US" dirty="0"/>
              <a:t>Power Amplifier (based on </a:t>
            </a:r>
            <a:r>
              <a:rPr lang="en-US" altLang="zh-CN" dirty="0"/>
              <a:t>H-bridge class D PA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Power Combiner (based on rf-transformer)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Result </a:t>
            </a:r>
          </a:p>
          <a:p>
            <a:pPr marL="342900" indent="-342900">
              <a:buAutoNum type="arabicPeriod"/>
            </a:pPr>
            <a:r>
              <a:rPr lang="en-US" dirty="0"/>
              <a:t>Transient simulation (</a:t>
            </a:r>
            <a:r>
              <a:rPr lang="en-US" dirty="0" err="1"/>
              <a:t>LTspice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50453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496CCF-B85C-44B1-A5F8-C111CD7D31FA}"/>
              </a:ext>
            </a:extLst>
          </p:cNvPr>
          <p:cNvSpPr/>
          <p:nvPr/>
        </p:nvSpPr>
        <p:spPr>
          <a:xfrm>
            <a:off x="732492" y="308630"/>
            <a:ext cx="9117624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Compensation of switch mode power supply</a:t>
            </a:r>
          </a:p>
          <a:p>
            <a:endParaRPr lang="en-US" dirty="0"/>
          </a:p>
          <a:p>
            <a:r>
              <a:rPr lang="en-US" dirty="0"/>
              <a:t>Right-half-plane zero: magnitude increase 20dB/</a:t>
            </a:r>
            <a:r>
              <a:rPr lang="en-US" dirty="0" err="1"/>
              <a:t>dec</a:t>
            </a:r>
            <a:r>
              <a:rPr lang="en-US" dirty="0"/>
              <a:t>, phase lag 90</a:t>
            </a:r>
          </a:p>
          <a:p>
            <a:r>
              <a:rPr lang="en-US" dirty="0"/>
              <a:t>ESR zero</a:t>
            </a:r>
          </a:p>
          <a:p>
            <a:endParaRPr lang="en-US" dirty="0"/>
          </a:p>
          <a:p>
            <a:r>
              <a:rPr lang="en-US" dirty="0"/>
              <a:t>Topologies:</a:t>
            </a:r>
          </a:p>
          <a:p>
            <a:r>
              <a:rPr lang="en-US" dirty="0"/>
              <a:t>Buck-derived(buck , forward, two-switch forward, active-clamp forward, half-bridge converters)</a:t>
            </a:r>
          </a:p>
          <a:p>
            <a:r>
              <a:rPr lang="en-US" dirty="0"/>
              <a:t>Boost</a:t>
            </a:r>
            <a:r>
              <a:rPr lang="en-US" dirty="0">
                <a:sym typeface="Wingdings" panose="05000000000000000000" pitchFamily="2" charset="2"/>
              </a:rPr>
              <a:t> (a right-half-plane zero)</a:t>
            </a:r>
          </a:p>
          <a:p>
            <a:r>
              <a:rPr lang="en-US" dirty="0">
                <a:sym typeface="Wingdings" panose="05000000000000000000" pitchFamily="2" charset="2"/>
              </a:rPr>
              <a:t>Buck-boost (a right-half-plane zero)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Control mode</a:t>
            </a:r>
          </a:p>
          <a:p>
            <a:r>
              <a:rPr lang="en-US" dirty="0">
                <a:sym typeface="Wingdings" panose="05000000000000000000" pitchFamily="2" charset="2"/>
              </a:rPr>
              <a:t>Current mode boost: </a:t>
            </a:r>
            <a:r>
              <a:rPr lang="en-US" dirty="0" err="1">
                <a:sym typeface="Wingdings" panose="05000000000000000000" pitchFamily="2" charset="2"/>
              </a:rPr>
              <a:t>vo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vc</a:t>
            </a:r>
            <a:r>
              <a:rPr lang="en-US" dirty="0">
                <a:sym typeface="Wingdings" panose="05000000000000000000" pitchFamily="2" charset="2"/>
              </a:rPr>
              <a:t>----</a:t>
            </a:r>
          </a:p>
          <a:p>
            <a:r>
              <a:rPr lang="en-US" dirty="0">
                <a:sym typeface="Wingdings" panose="05000000000000000000" pitchFamily="2" charset="2"/>
              </a:rPr>
              <a:t>(pole1: related to output capacitor and load resistance)</a:t>
            </a:r>
          </a:p>
          <a:p>
            <a:r>
              <a:rPr lang="en-US" dirty="0">
                <a:sym typeface="Wingdings" panose="05000000000000000000" pitchFamily="2" charset="2"/>
              </a:rPr>
              <a:t>(pole2: related to inductance)</a:t>
            </a:r>
          </a:p>
          <a:p>
            <a:r>
              <a:rPr lang="en-US" dirty="0">
                <a:sym typeface="Wingdings" panose="05000000000000000000" pitchFamily="2" charset="2"/>
              </a:rPr>
              <a:t>(zero1:RHZ, related to inductance and output resistance)</a:t>
            </a:r>
          </a:p>
          <a:p>
            <a:r>
              <a:rPr lang="en-US" dirty="0">
                <a:sym typeface="Wingdings" panose="05000000000000000000" pitchFamily="2" charset="2"/>
              </a:rPr>
              <a:t>(zero2: related to ESR)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Transfer function</a:t>
            </a:r>
          </a:p>
          <a:p>
            <a:r>
              <a:rPr lang="en-US" dirty="0">
                <a:sym typeface="Wingdings" panose="05000000000000000000" pitchFamily="2" charset="2"/>
              </a:rPr>
              <a:t>Boost:</a:t>
            </a:r>
          </a:p>
          <a:p>
            <a:r>
              <a:rPr lang="en-US" dirty="0">
                <a:sym typeface="Wingdings" panose="05000000000000000000" pitchFamily="2" charset="2"/>
              </a:rPr>
              <a:t>power stage (duty cycle to output voltage; duty cycle to inductor current and output </a:t>
            </a:r>
            <a:r>
              <a:rPr lang="en-US" dirty="0" err="1">
                <a:sym typeface="Wingdings" panose="05000000000000000000" pitchFamily="2" charset="2"/>
              </a:rPr>
              <a:t>voltge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Control stage(control to duty cycle)</a:t>
            </a:r>
          </a:p>
          <a:p>
            <a:r>
              <a:rPr lang="en-US" dirty="0">
                <a:sym typeface="Wingdings" panose="05000000000000000000" pitchFamily="2" charset="2"/>
              </a:rPr>
              <a:t>Total (control to output voltage)</a:t>
            </a:r>
          </a:p>
        </p:txBody>
      </p:sp>
    </p:spTree>
    <p:extLst>
      <p:ext uri="{BB962C8B-B14F-4D97-AF65-F5344CB8AC3E}">
        <p14:creationId xmlns:p14="http://schemas.microsoft.com/office/powerpoint/2010/main" val="395852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8D447D-3781-472A-965E-40AEAE76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4" y="1584568"/>
            <a:ext cx="4715193" cy="13612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289D52-1A59-4BD1-991B-9D1A0628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19" y="3664061"/>
            <a:ext cx="2960570" cy="1379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8BA701-5DFA-4C7B-BEAB-82E5DF2B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852" y="1160030"/>
            <a:ext cx="2075706" cy="42255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9C5A1C-2921-4879-ADF4-19BC62966122}"/>
              </a:ext>
            </a:extLst>
          </p:cNvPr>
          <p:cNvSpPr/>
          <p:nvPr/>
        </p:nvSpPr>
        <p:spPr>
          <a:xfrm>
            <a:off x="594744" y="292587"/>
            <a:ext cx="129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Buck-Boost:</a:t>
            </a:r>
          </a:p>
        </p:txBody>
      </p:sp>
    </p:spTree>
    <p:extLst>
      <p:ext uri="{BB962C8B-B14F-4D97-AF65-F5344CB8AC3E}">
        <p14:creationId xmlns:p14="http://schemas.microsoft.com/office/powerpoint/2010/main" val="2803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FA53F6-72DD-49C7-8356-FC677D07557C}"/>
              </a:ext>
            </a:extLst>
          </p:cNvPr>
          <p:cNvSpPr/>
          <p:nvPr/>
        </p:nvSpPr>
        <p:spPr>
          <a:xfrm>
            <a:off x="583020" y="298833"/>
            <a:ext cx="8197116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Impedance matching network design procedure (impedance is scaled by transformer)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Matching; filtering; absorbing stray reactance</a:t>
            </a:r>
          </a:p>
          <a:p>
            <a:endParaRPr lang="en-US" dirty="0"/>
          </a:p>
          <a:p>
            <a:r>
              <a:rPr lang="en-US" dirty="0"/>
              <a:t>Narrowband:</a:t>
            </a:r>
          </a:p>
          <a:p>
            <a:r>
              <a:rPr lang="en-US" dirty="0"/>
              <a:t>Topology: L type; T type; PI type; Series L type (slightly broadband due to low Q);</a:t>
            </a:r>
          </a:p>
          <a:p>
            <a:r>
              <a:rPr lang="en-US" dirty="0"/>
              <a:t>Broadband:</a:t>
            </a:r>
          </a:p>
          <a:p>
            <a:r>
              <a:rPr lang="en-US" dirty="0"/>
              <a:t>Topology: Butterworth low pass</a:t>
            </a:r>
          </a:p>
          <a:p>
            <a:endParaRPr lang="en-US" dirty="0"/>
          </a:p>
          <a:p>
            <a:r>
              <a:rPr lang="en-US" dirty="0"/>
              <a:t>Parameter setup:</a:t>
            </a:r>
          </a:p>
          <a:p>
            <a:r>
              <a:rPr lang="en-US" dirty="0"/>
              <a:t>Zi (source impedance); Zo (load impedance); fc (frequency work point)</a:t>
            </a:r>
          </a:p>
          <a:p>
            <a:endParaRPr lang="en-US" dirty="0"/>
          </a:p>
          <a:p>
            <a:r>
              <a:rPr lang="en-US" dirty="0"/>
              <a:t>Condition:</a:t>
            </a:r>
            <a:br>
              <a:rPr lang="en-US" dirty="0"/>
            </a:br>
            <a:r>
              <a:rPr lang="en-US" dirty="0"/>
              <a:t>1. 0.1&lt;Zi/Zo&lt;10:</a:t>
            </a:r>
          </a:p>
          <a:p>
            <a:endParaRPr lang="en-US" dirty="0"/>
          </a:p>
          <a:p>
            <a:r>
              <a:rPr lang="en-US" dirty="0"/>
              <a:t>2. Zi/Zo&gt;10 or Zi/Zo&lt;0.1:</a:t>
            </a:r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pPr marL="342900" indent="-342900">
              <a:buAutoNum type="arabicPeriod"/>
            </a:pPr>
            <a:r>
              <a:rPr lang="en-US" dirty="0"/>
              <a:t>Smith chart (ADS)</a:t>
            </a:r>
          </a:p>
          <a:p>
            <a:pPr marL="342900" indent="-342900">
              <a:buAutoNum type="arabicPeriod"/>
            </a:pPr>
            <a:r>
              <a:rPr lang="en-US" dirty="0"/>
              <a:t>Experiment (Impedance Analyzer)</a:t>
            </a:r>
          </a:p>
        </p:txBody>
      </p:sp>
    </p:spTree>
    <p:extLst>
      <p:ext uri="{BB962C8B-B14F-4D97-AF65-F5344CB8AC3E}">
        <p14:creationId xmlns:p14="http://schemas.microsoft.com/office/powerpoint/2010/main" val="24741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8974</TotalTime>
  <Words>1172</Words>
  <Application>Microsoft Office PowerPoint</Application>
  <PresentationFormat>宽屏</PresentationFormat>
  <Paragraphs>287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Lato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 hang</cp:lastModifiedBy>
  <cp:revision>161</cp:revision>
  <dcterms:created xsi:type="dcterms:W3CDTF">2022-07-04T06:09:35Z</dcterms:created>
  <dcterms:modified xsi:type="dcterms:W3CDTF">2022-07-28T08:14:17Z</dcterms:modified>
</cp:coreProperties>
</file>