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5400" b="1">
                <a:solidFill>
                  <a:srgbClr val="CD853F"/>
                </a:solidFill>
              </a:rPr>
              <a:t>アルナック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3200" i="1">
                <a:solidFill>
                  <a:srgbClr val="FFD700"/>
                </a:solidFill>
              </a:rPr>
              <a:t>Lost Ruins of Arnak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2800" b="1">
                <a:solidFill>
                  <a:srgbClr val="FFF8DC"/>
                </a:solidFill>
              </a:rPr>
              <a:t>戦略ガイド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まとめ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spcAft>
                <a:spcPts val="1500"/>
              </a:spcAft>
            </a:pPr>
            <a:r>
              <a:rPr sz="2800" b="1">
                <a:solidFill>
                  <a:srgbClr val="FFD700"/>
                </a:solidFill>
              </a:rPr>
              <a:t>アルナックの勝利の鍵：</a:t>
            </a:r>
          </a:p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sz="2400" b="1">
                <a:solidFill>
                  <a:srgbClr val="FFF8DC"/>
                </a:solidFill>
              </a:rPr>
              <a:t>• 序盤：研究トラックの先行と助手の確保</a:t>
            </a:r>
          </a:p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sz="2400" b="1">
                <a:solidFill>
                  <a:srgbClr val="FFF8DC"/>
                </a:solidFill>
              </a:rPr>
              <a:t>• 中盤：研究継続と遺跡探索のバランス</a:t>
            </a:r>
          </a:p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sz="2400" b="1">
                <a:solidFill>
                  <a:srgbClr val="FFF8DC"/>
                </a:solidFill>
              </a:rPr>
              <a:t>• 終盤：リソースの効率的な使い切りと得点の最大化</a:t>
            </a:r>
          </a:p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sz="2400" b="1">
                <a:solidFill>
                  <a:srgbClr val="FFF8DC"/>
                </a:solidFill>
              </a:rPr>
              <a:t>• 常に：柔軟な判断と相手の動向観察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目次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18872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500"/>
              </a:spcAft>
            </a:pPr>
            <a:r>
              <a:rPr sz="2800">
                <a:solidFill>
                  <a:srgbClr val="FFF8DC"/>
                </a:solidFill>
              </a:rPr>
              <a:t>• 基本的な考え方</a:t>
            </a:r>
          </a:p>
          <a:p>
            <a:pPr algn="l">
              <a:spcAft>
                <a:spcPts val="1500"/>
              </a:spcAft>
            </a:pPr>
            <a:r>
              <a:rPr sz="2800">
                <a:solidFill>
                  <a:srgbClr val="FFF8DC"/>
                </a:solidFill>
              </a:rPr>
              <a:t>• 序盤戦略</a:t>
            </a:r>
          </a:p>
          <a:p>
            <a:pPr algn="l">
              <a:spcAft>
                <a:spcPts val="1500"/>
              </a:spcAft>
            </a:pPr>
            <a:r>
              <a:rPr sz="2800">
                <a:solidFill>
                  <a:srgbClr val="FFF8DC"/>
                </a:solidFill>
              </a:rPr>
              <a:t>• 中盤戦略</a:t>
            </a:r>
          </a:p>
          <a:p>
            <a:pPr algn="l">
              <a:spcAft>
                <a:spcPts val="1500"/>
              </a:spcAft>
            </a:pPr>
            <a:r>
              <a:rPr sz="2800">
                <a:solidFill>
                  <a:srgbClr val="FFF8DC"/>
                </a:solidFill>
              </a:rPr>
              <a:t>• 終盤戦略</a:t>
            </a:r>
          </a:p>
          <a:p>
            <a:pPr algn="l">
              <a:spcAft>
                <a:spcPts val="1500"/>
              </a:spcAft>
            </a:pPr>
            <a:r>
              <a:rPr sz="2800">
                <a:solidFill>
                  <a:srgbClr val="FFF8DC"/>
                </a:solidFill>
              </a:rPr>
              <a:t>• 上級者向けのポイント</a:t>
            </a:r>
          </a:p>
          <a:p>
            <a:pPr algn="l">
              <a:spcAft>
                <a:spcPts val="1500"/>
              </a:spcAft>
            </a:pPr>
            <a:r>
              <a:rPr sz="2800">
                <a:solidFill>
                  <a:srgbClr val="FFF8DC"/>
                </a:solidFill>
              </a:rPr>
              <a:t>• プレイヤー間のインタラクション</a:t>
            </a:r>
          </a:p>
          <a:p>
            <a:pPr algn="l">
              <a:spcAft>
                <a:spcPts val="1500"/>
              </a:spcAft>
            </a:pPr>
            <a:r>
              <a:rPr sz="2800">
                <a:solidFill>
                  <a:srgbClr val="FFF8DC"/>
                </a:solidFill>
              </a:rPr>
              <a:t>• 注意点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基本的な考え方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ゲームは「研究トラックの先行」が勝利のカギ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デッキ構築、ワーカープレイスメント、リソース管理の要素が融合している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序盤戦略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研究トラックと助手の確保: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序盤で研究トラックを進め、2ラウンド以内に助手2人を獲得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助手は後半のアクション数や資源生産に大きく貢献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アイテムカードの購入: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強力なアイテム（犬、ランプ、双眼鏡、テントなど）を早めに入手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資源獲得力を高める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ワーカーの有効活用: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遺跡発見や守護者討伐を目指し、初期段階で遺跡探索に着手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偶像や守護者ボーナスを狙う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中盤戦略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研究トラックの継続: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研究を進めて先行ボーナスを確保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助手のアップグレードも進める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後半の展開に直結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遺跡探索と守護者討伐: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レベル1・レベル2の遺跡発見・発掘をバランスよく行う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高得点（偶像、守護者ボーナス）を狙う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適切なリソース（コンパス、移動アイコンなど）の確保が重要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デッキ圧縮: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不要なカード（特に恐怖カードなど）を除去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効率の良いデッキサイクルを維持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終盤戦略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研究トラックの仕上げ: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虫眼鏡や手帳を頂上に到達させ、寺院タイルを獲得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大幅な得点アップが期待できる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リソースの使い切り: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手元の余剰リソース（コイン、コンパス）はそのラウンド内にすべて活用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追加の遺跡探索やアイテム購入、遺物活用へ変換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守護者と偶像: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未討伐の守護者は最終ラウンドで確実に討伐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偶像はそのまま得点化するか、状況に応じた追加効果に活用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上級者向けのポイント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柔軟な判断: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毎手番ごとに状況を分析し、最適なアクションを選択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固定戦略に固執せず、相手の動向や市場状況を見極める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リソースの相対評価: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リソース（コイン、コンパス、石版、矢じり、宝石）の価値を状況に応じて判断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必要なものに集中的に投資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カードドローとデッキ管理: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ドロー効果や除去効果をうまく活用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デッキの質を高めながら効率的な手番を実現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CD853F"/>
                </a:solidFill>
              </a:rPr>
              <a:t>プレイヤー間のインタラクション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研究トラックの競争: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他プレイヤーよりも先に重要なマスに到達する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相手の虫眼鏡/手帳コマの位置と所持リソースを常に確認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ワーカープレイスメントのブロッキング: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人気のキャンプ地や強力な遺跡は争奪戦になる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スタートプレイヤーの利点を活かす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2400" b="1">
                <a:solidFill>
                  <a:srgbClr val="FFF8DC"/>
                </a:solidFill>
              </a:rPr>
              <a:t>• 市場のカード争奪: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強力なアイテムは早い者勝ち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sz="2000">
                <a:solidFill>
                  <a:srgbClr val="FFF8DC"/>
                </a:solidFill>
              </a:rPr>
              <a:t>  - 「次のラウンドまで残らない」と思うカードは即座に確保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nak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21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4000" b="1">
                <a:solidFill>
                  <a:srgbClr val="B22222"/>
                </a:solidFill>
              </a:rPr>
              <a:t>注意点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sz="2400" b="1">
                <a:solidFill>
                  <a:srgbClr val="FFF8DC"/>
                </a:solidFill>
              </a:rPr>
              <a:t>• 助手確保の遅れ、研究トラックの軽視は致命的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sz="2400" b="1">
                <a:solidFill>
                  <a:srgbClr val="FFF8DC"/>
                </a:solidFill>
              </a:rPr>
              <a:t>• リソースの使い残しや無駄遣い、衝動的なカード購入は戦略全体を崩すリスクがある</a:t>
            </a:r>
          </a:p>
          <a:p>
            <a:pPr algn="l">
              <a:spcBef>
                <a:spcPts val="1000"/>
              </a:spcBef>
              <a:spcAft>
                <a:spcPts val="1000"/>
              </a:spcAft>
            </a:pPr>
            <a:r>
              <a:rPr sz="2400" b="1">
                <a:solidFill>
                  <a:srgbClr val="FFF8DC"/>
                </a:solidFill>
              </a:rPr>
              <a:t>• 相手プレイヤーの動向を常に観察し、先手を取る意識が重要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