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74" autoAdjust="0"/>
  </p:normalViewPr>
  <p:slideViewPr>
    <p:cSldViewPr snapToGrid="0" showGuides="1">
      <p:cViewPr>
        <p:scale>
          <a:sx n="50" d="100"/>
          <a:sy n="50" d="100"/>
        </p:scale>
        <p:origin x="888" y="356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4/26/2020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C86C5F-CE1C-4C6D-A704-FF2BF05D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189978"/>
            <a:ext cx="8333222" cy="1215566"/>
          </a:xfrm>
        </p:spPr>
        <p:txBody>
          <a:bodyPr/>
          <a:lstStyle/>
          <a:p>
            <a:endParaRPr lang="es-ES"/>
          </a:p>
        </p:txBody>
      </p:sp>
      <p:sp>
        <p:nvSpPr>
          <p:cNvPr id="3" name="text CUadro">
            <a:extLst>
              <a:ext uri="{FF2B5EF4-FFF2-40B4-BE49-F238E27FC236}">
                <a16:creationId xmlns:a16="http://schemas.microsoft.com/office/drawing/2014/main" id="{927A1697-5F7D-467F-A4B0-2752A8360C00}"/>
              </a:ext>
            </a:extLst>
          </p:cNvPr>
          <p:cNvSpPr txBox="1"/>
          <p:nvPr/>
        </p:nvSpPr>
        <p:spPr>
          <a:xfrm>
            <a:off x="437409" y="1375493"/>
            <a:ext cx="834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ID_GAP:</a:t>
            </a:r>
            <a:endParaRPr lang="es-ES" sz="1200" dirty="0"/>
          </a:p>
        </p:txBody>
      </p:sp>
      <p:sp>
        <p:nvSpPr>
          <p:cNvPr id="4" name="CuadroTexto 14">
            <a:extLst>
              <a:ext uri="{FF2B5EF4-FFF2-40B4-BE49-F238E27FC236}">
                <a16:creationId xmlns:a16="http://schemas.microsoft.com/office/drawing/2014/main" id="{E6418335-6248-4449-B460-557C512886E8}"/>
              </a:ext>
            </a:extLst>
          </p:cNvPr>
          <p:cNvSpPr txBox="1"/>
          <p:nvPr/>
        </p:nvSpPr>
        <p:spPr>
          <a:xfrm>
            <a:off x="472622" y="1946153"/>
            <a:ext cx="3470596" cy="17794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wrap="square" lIns="180000" rtlCol="0">
            <a:noAutofit/>
          </a:bodyPr>
          <a:lstStyle/>
          <a:p>
            <a:endParaRPr lang="es-ES" sz="1100" dirty="0"/>
          </a:p>
        </p:txBody>
      </p:sp>
      <p:sp>
        <p:nvSpPr>
          <p:cNvPr id="6" name="Rectángulo 16">
            <a:extLst>
              <a:ext uri="{FF2B5EF4-FFF2-40B4-BE49-F238E27FC236}">
                <a16:creationId xmlns:a16="http://schemas.microsoft.com/office/drawing/2014/main" id="{C98241DE-7FD1-41C4-BA56-DB85AD77B4C2}"/>
              </a:ext>
            </a:extLst>
          </p:cNvPr>
          <p:cNvSpPr/>
          <p:nvPr/>
        </p:nvSpPr>
        <p:spPr>
          <a:xfrm>
            <a:off x="336000" y="1771518"/>
            <a:ext cx="2503754" cy="329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+mj-lt"/>
              </a:rPr>
              <a:t>Situación Actual</a:t>
            </a:r>
          </a:p>
        </p:txBody>
      </p:sp>
      <p:sp>
        <p:nvSpPr>
          <p:cNvPr id="7" name="CuadroTexto 17">
            <a:extLst>
              <a:ext uri="{FF2B5EF4-FFF2-40B4-BE49-F238E27FC236}">
                <a16:creationId xmlns:a16="http://schemas.microsoft.com/office/drawing/2014/main" id="{6A585726-54E7-421A-B3A6-9AA8B5615E7D}"/>
              </a:ext>
            </a:extLst>
          </p:cNvPr>
          <p:cNvSpPr txBox="1"/>
          <p:nvPr/>
        </p:nvSpPr>
        <p:spPr>
          <a:xfrm>
            <a:off x="481792" y="4008476"/>
            <a:ext cx="3461425" cy="225895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wrap="square" lIns="180000" rtlCol="0">
            <a:noAutofit/>
          </a:bodyPr>
          <a:lstStyle/>
          <a:p>
            <a:endParaRPr lang="es-ES" sz="1100" dirty="0"/>
          </a:p>
        </p:txBody>
      </p:sp>
      <p:sp>
        <p:nvSpPr>
          <p:cNvPr id="8" name="Rectángulo 18">
            <a:extLst>
              <a:ext uri="{FF2B5EF4-FFF2-40B4-BE49-F238E27FC236}">
                <a16:creationId xmlns:a16="http://schemas.microsoft.com/office/drawing/2014/main" id="{546F4D3B-E20E-473C-9E44-1DD077EBD1D0}"/>
              </a:ext>
            </a:extLst>
          </p:cNvPr>
          <p:cNvSpPr/>
          <p:nvPr/>
        </p:nvSpPr>
        <p:spPr>
          <a:xfrm>
            <a:off x="341593" y="3833841"/>
            <a:ext cx="2503754" cy="329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+mj-lt"/>
              </a:rPr>
              <a:t>Situación Objetivo</a:t>
            </a:r>
          </a:p>
        </p:txBody>
      </p:sp>
      <p:sp>
        <p:nvSpPr>
          <p:cNvPr id="9" name="CuadroTexto 19">
            <a:extLst>
              <a:ext uri="{FF2B5EF4-FFF2-40B4-BE49-F238E27FC236}">
                <a16:creationId xmlns:a16="http://schemas.microsoft.com/office/drawing/2014/main" id="{81FD71BA-B059-4CA9-B020-C93481A90105}"/>
              </a:ext>
            </a:extLst>
          </p:cNvPr>
          <p:cNvSpPr txBox="1"/>
          <p:nvPr/>
        </p:nvSpPr>
        <p:spPr>
          <a:xfrm>
            <a:off x="4313994" y="1938346"/>
            <a:ext cx="7542005" cy="8968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wrap="square" lIns="180000" rtlCol="0">
            <a:noAutofit/>
          </a:bodyPr>
          <a:lstStyle/>
          <a:p>
            <a:endParaRPr lang="es-ES" sz="1100" dirty="0"/>
          </a:p>
        </p:txBody>
      </p:sp>
      <p:pic>
        <p:nvPicPr>
          <p:cNvPr id="10" name="Picture 42">
            <a:extLst>
              <a:ext uri="{FF2B5EF4-FFF2-40B4-BE49-F238E27FC236}">
                <a16:creationId xmlns:a16="http://schemas.microsoft.com/office/drawing/2014/main" id="{3EEEC258-6095-4DE7-A5AC-8AA1F95BE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032" y="3850423"/>
            <a:ext cx="317136" cy="30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Imagen 56">
            <a:extLst>
              <a:ext uri="{FF2B5EF4-FFF2-40B4-BE49-F238E27FC236}">
                <a16:creationId xmlns:a16="http://schemas.microsoft.com/office/drawing/2014/main" id="{8B1E134A-C848-4287-8B64-5113760B903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357858" y="1805144"/>
            <a:ext cx="344621" cy="268590"/>
          </a:xfrm>
          <a:prstGeom prst="rect">
            <a:avLst/>
          </a:prstGeom>
        </p:spPr>
      </p:pic>
      <p:sp>
        <p:nvSpPr>
          <p:cNvPr id="12" name="CuadroTexto 58">
            <a:extLst>
              <a:ext uri="{FF2B5EF4-FFF2-40B4-BE49-F238E27FC236}">
                <a16:creationId xmlns:a16="http://schemas.microsoft.com/office/drawing/2014/main" id="{63327D2A-EB4D-48AA-B8D6-2F848A64F987}"/>
              </a:ext>
            </a:extLst>
          </p:cNvPr>
          <p:cNvSpPr txBox="1"/>
          <p:nvPr/>
        </p:nvSpPr>
        <p:spPr>
          <a:xfrm>
            <a:off x="2866272" y="1375493"/>
            <a:ext cx="2893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Título GAP: </a:t>
            </a:r>
            <a:r>
              <a:rPr lang="es-ES" sz="1200" dirty="0"/>
              <a:t>Configuración de la T2S DCA</a:t>
            </a:r>
          </a:p>
        </p:txBody>
      </p:sp>
      <p:sp>
        <p:nvSpPr>
          <p:cNvPr id="13" name="CuadroTexto 60">
            <a:extLst>
              <a:ext uri="{FF2B5EF4-FFF2-40B4-BE49-F238E27FC236}">
                <a16:creationId xmlns:a16="http://schemas.microsoft.com/office/drawing/2014/main" id="{D57A3518-1558-42C5-9B1D-3621535C9D83}"/>
              </a:ext>
            </a:extLst>
          </p:cNvPr>
          <p:cNvSpPr txBox="1"/>
          <p:nvPr/>
        </p:nvSpPr>
        <p:spPr>
          <a:xfrm>
            <a:off x="4338187" y="3067424"/>
            <a:ext cx="7512220" cy="156865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wrap="square" lIns="180000" rtlCol="0">
            <a:noAutofit/>
          </a:bodyPr>
          <a:lstStyle/>
          <a:p>
            <a:endParaRPr lang="es-ES" sz="1100" dirty="0"/>
          </a:p>
        </p:txBody>
      </p:sp>
      <p:sp>
        <p:nvSpPr>
          <p:cNvPr id="14" name="Situación Actual">
            <a:extLst>
              <a:ext uri="{FF2B5EF4-FFF2-40B4-BE49-F238E27FC236}">
                <a16:creationId xmlns:a16="http://schemas.microsoft.com/office/drawing/2014/main" id="{61803C82-5D1A-4B7B-92BF-22A4FDFA0F7D}"/>
              </a:ext>
            </a:extLst>
          </p:cNvPr>
          <p:cNvSpPr txBox="1"/>
          <p:nvPr/>
        </p:nvSpPr>
        <p:spPr>
          <a:xfrm>
            <a:off x="583383" y="2132856"/>
            <a:ext cx="3377858" cy="14576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endParaRPr lang="es-ES" sz="1000" dirty="0"/>
          </a:p>
        </p:txBody>
      </p:sp>
      <p:sp>
        <p:nvSpPr>
          <p:cNvPr id="15" name="Situación Objetivo">
            <a:extLst>
              <a:ext uri="{FF2B5EF4-FFF2-40B4-BE49-F238E27FC236}">
                <a16:creationId xmlns:a16="http://schemas.microsoft.com/office/drawing/2014/main" id="{13689499-9421-4A52-9B43-8E3973FF723C}"/>
              </a:ext>
            </a:extLst>
          </p:cNvPr>
          <p:cNvSpPr txBox="1"/>
          <p:nvPr/>
        </p:nvSpPr>
        <p:spPr>
          <a:xfrm>
            <a:off x="610654" y="4195179"/>
            <a:ext cx="3195268" cy="19366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endParaRPr lang="es-ES" sz="1000" dirty="0"/>
          </a:p>
        </p:txBody>
      </p:sp>
      <p:sp>
        <p:nvSpPr>
          <p:cNvPr id="16" name="GAP">
            <a:extLst>
              <a:ext uri="{FF2B5EF4-FFF2-40B4-BE49-F238E27FC236}">
                <a16:creationId xmlns:a16="http://schemas.microsoft.com/office/drawing/2014/main" id="{A7B0F36C-812E-4A13-BBC2-0D812703EF9C}"/>
              </a:ext>
            </a:extLst>
          </p:cNvPr>
          <p:cNvSpPr txBox="1"/>
          <p:nvPr/>
        </p:nvSpPr>
        <p:spPr>
          <a:xfrm>
            <a:off x="4385445" y="2083642"/>
            <a:ext cx="7327348" cy="6425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endParaRPr lang="es-ES" sz="1000" dirty="0"/>
          </a:p>
        </p:txBody>
      </p:sp>
      <p:sp>
        <p:nvSpPr>
          <p:cNvPr id="17" name="Impacto">
            <a:extLst>
              <a:ext uri="{FF2B5EF4-FFF2-40B4-BE49-F238E27FC236}">
                <a16:creationId xmlns:a16="http://schemas.microsoft.com/office/drawing/2014/main" id="{F9DBFF99-1D1D-4BAD-B6CF-40250BC63782}"/>
              </a:ext>
            </a:extLst>
          </p:cNvPr>
          <p:cNvSpPr txBox="1"/>
          <p:nvPr/>
        </p:nvSpPr>
        <p:spPr>
          <a:xfrm>
            <a:off x="4475015" y="3207878"/>
            <a:ext cx="7302715" cy="13153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es-ES" sz="1000" dirty="0"/>
          </a:p>
        </p:txBody>
      </p:sp>
      <p:sp>
        <p:nvSpPr>
          <p:cNvPr id="18" name="Rectángulo 67">
            <a:extLst>
              <a:ext uri="{FF2B5EF4-FFF2-40B4-BE49-F238E27FC236}">
                <a16:creationId xmlns:a16="http://schemas.microsoft.com/office/drawing/2014/main" id="{F236A08D-61B8-473E-94C9-804BEE63EA12}"/>
              </a:ext>
            </a:extLst>
          </p:cNvPr>
          <p:cNvSpPr/>
          <p:nvPr/>
        </p:nvSpPr>
        <p:spPr>
          <a:xfrm>
            <a:off x="4177373" y="1795486"/>
            <a:ext cx="2503754" cy="2535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+mj-lt"/>
              </a:rPr>
              <a:t>Definición del GAP</a:t>
            </a:r>
          </a:p>
        </p:txBody>
      </p:sp>
      <p:sp>
        <p:nvSpPr>
          <p:cNvPr id="19" name="Rectángulo 68">
            <a:extLst>
              <a:ext uri="{FF2B5EF4-FFF2-40B4-BE49-F238E27FC236}">
                <a16:creationId xmlns:a16="http://schemas.microsoft.com/office/drawing/2014/main" id="{DB0A2A68-DE36-4279-8438-872DFF1E0E46}"/>
              </a:ext>
            </a:extLst>
          </p:cNvPr>
          <p:cNvSpPr/>
          <p:nvPr/>
        </p:nvSpPr>
        <p:spPr>
          <a:xfrm>
            <a:off x="4177037" y="2924565"/>
            <a:ext cx="2503754" cy="2535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+mj-lt"/>
              </a:rPr>
              <a:t>Impacto del GAP</a:t>
            </a:r>
          </a:p>
        </p:txBody>
      </p:sp>
      <p:grpSp>
        <p:nvGrpSpPr>
          <p:cNvPr id="20" name="Grupo 32">
            <a:extLst>
              <a:ext uri="{FF2B5EF4-FFF2-40B4-BE49-F238E27FC236}">
                <a16:creationId xmlns:a16="http://schemas.microsoft.com/office/drawing/2014/main" id="{906C0AF4-AE17-4357-BE53-C5ADEB797077}"/>
              </a:ext>
            </a:extLst>
          </p:cNvPr>
          <p:cNvGrpSpPr/>
          <p:nvPr/>
        </p:nvGrpSpPr>
        <p:grpSpPr>
          <a:xfrm>
            <a:off x="3961241" y="4875998"/>
            <a:ext cx="2986591" cy="377576"/>
            <a:chOff x="3647956" y="5282905"/>
            <a:chExt cx="2986591" cy="377576"/>
          </a:xfrm>
          <a:solidFill>
            <a:schemeClr val="accent5"/>
          </a:solidFill>
        </p:grpSpPr>
        <p:sp>
          <p:nvSpPr>
            <p:cNvPr id="21" name="Forma libre 33">
              <a:extLst>
                <a:ext uri="{FF2B5EF4-FFF2-40B4-BE49-F238E27FC236}">
                  <a16:creationId xmlns:a16="http://schemas.microsoft.com/office/drawing/2014/main" id="{B963ED8A-E7F3-4341-9E25-AEB5584522E7}"/>
                </a:ext>
              </a:extLst>
            </p:cNvPr>
            <p:cNvSpPr/>
            <p:nvPr/>
          </p:nvSpPr>
          <p:spPr>
            <a:xfrm flipV="1">
              <a:off x="3647956" y="5282905"/>
              <a:ext cx="2986591" cy="377576"/>
            </a:xfrm>
            <a:custGeom>
              <a:avLst/>
              <a:gdLst>
                <a:gd name="connsiteX0" fmla="*/ 0 w 8530181"/>
                <a:gd name="connsiteY0" fmla="*/ 983195 h 983195"/>
                <a:gd name="connsiteX1" fmla="*/ 8530181 w 8530181"/>
                <a:gd name="connsiteY1" fmla="*/ 983195 h 983195"/>
                <a:gd name="connsiteX2" fmla="*/ 8214290 w 8530181"/>
                <a:gd name="connsiteY2" fmla="*/ 0 h 983195"/>
                <a:gd name="connsiteX3" fmla="*/ 315891 w 8530181"/>
                <a:gd name="connsiteY3" fmla="*/ 0 h 98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0181" h="983195">
                  <a:moveTo>
                    <a:pt x="0" y="983195"/>
                  </a:moveTo>
                  <a:lnTo>
                    <a:pt x="8530181" y="983195"/>
                  </a:lnTo>
                  <a:lnTo>
                    <a:pt x="8214290" y="0"/>
                  </a:lnTo>
                  <a:lnTo>
                    <a:pt x="315891" y="0"/>
                  </a:lnTo>
                  <a:close/>
                </a:path>
              </a:pathLst>
            </a:custGeom>
            <a:grp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ES" sz="2000" dirty="0">
                <a:solidFill>
                  <a:schemeClr val="lt1"/>
                </a:solidFill>
                <a:latin typeface="Soho Gothic Pro Light" panose="020B0303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CuadroTexto 9">
              <a:extLst>
                <a:ext uri="{FF2B5EF4-FFF2-40B4-BE49-F238E27FC236}">
                  <a16:creationId xmlns:a16="http://schemas.microsoft.com/office/drawing/2014/main" id="{40709454-BF29-4874-A49E-C24BD1973A59}"/>
                </a:ext>
              </a:extLst>
            </p:cNvPr>
            <p:cNvSpPr txBox="1"/>
            <p:nvPr/>
          </p:nvSpPr>
          <p:spPr>
            <a:xfrm>
              <a:off x="4367557" y="5304504"/>
              <a:ext cx="1547387" cy="32528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r>
                <a:rPr lang="es-ES" sz="1200" b="1" dirty="0">
                  <a:solidFill>
                    <a:schemeClr val="bg1"/>
                  </a:solidFill>
                  <a:latin typeface="+mj-lt"/>
                </a:rPr>
                <a:t>Áreas impactadas</a:t>
              </a:r>
            </a:p>
          </p:txBody>
        </p:sp>
      </p:grpSp>
      <p:sp>
        <p:nvSpPr>
          <p:cNvPr id="26" name="AreasImplicadas">
            <a:extLst>
              <a:ext uri="{FF2B5EF4-FFF2-40B4-BE49-F238E27FC236}">
                <a16:creationId xmlns:a16="http://schemas.microsoft.com/office/drawing/2014/main" id="{32AF44D4-5ED4-4467-923E-B8AE069DC1CA}"/>
              </a:ext>
            </a:extLst>
          </p:cNvPr>
          <p:cNvSpPr/>
          <p:nvPr/>
        </p:nvSpPr>
        <p:spPr>
          <a:xfrm>
            <a:off x="4177037" y="5253574"/>
            <a:ext cx="2521469" cy="936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tlCol="0" anchor="t"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E05E8F5-DF28-45BA-803F-6EE7FC915107}"/>
              </a:ext>
            </a:extLst>
          </p:cNvPr>
          <p:cNvSpPr txBox="1"/>
          <p:nvPr/>
        </p:nvSpPr>
        <p:spPr>
          <a:xfrm>
            <a:off x="10030916" y="5548426"/>
            <a:ext cx="1534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Impacto en Negocio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C5EFA4E-F54E-4826-AF17-064FB67B1C51}"/>
              </a:ext>
            </a:extLst>
          </p:cNvPr>
          <p:cNvSpPr txBox="1"/>
          <p:nvPr/>
        </p:nvSpPr>
        <p:spPr>
          <a:xfrm>
            <a:off x="10057864" y="5967136"/>
            <a:ext cx="1641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Impacto en Operativa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1B69471-BE4B-4D60-A738-BF842D055B45}"/>
              </a:ext>
            </a:extLst>
          </p:cNvPr>
          <p:cNvSpPr txBox="1"/>
          <p:nvPr/>
        </p:nvSpPr>
        <p:spPr>
          <a:xfrm>
            <a:off x="10057864" y="6360747"/>
            <a:ext cx="1598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Impacto en Sistemas</a:t>
            </a:r>
          </a:p>
        </p:txBody>
      </p:sp>
      <p:sp>
        <p:nvSpPr>
          <p:cNvPr id="33" name="IN1">
            <a:extLst>
              <a:ext uri="{FF2B5EF4-FFF2-40B4-BE49-F238E27FC236}">
                <a16:creationId xmlns:a16="http://schemas.microsoft.com/office/drawing/2014/main" id="{5F5F782D-1C13-49CE-B341-309038C75146}"/>
              </a:ext>
            </a:extLst>
          </p:cNvPr>
          <p:cNvSpPr/>
          <p:nvPr/>
        </p:nvSpPr>
        <p:spPr>
          <a:xfrm>
            <a:off x="11554220" y="5625608"/>
            <a:ext cx="101596" cy="634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IN2">
            <a:extLst>
              <a:ext uri="{FF2B5EF4-FFF2-40B4-BE49-F238E27FC236}">
                <a16:creationId xmlns:a16="http://schemas.microsoft.com/office/drawing/2014/main" id="{51C9BDD8-67AD-4863-B674-CE77A85D71E7}"/>
              </a:ext>
            </a:extLst>
          </p:cNvPr>
          <p:cNvSpPr/>
          <p:nvPr/>
        </p:nvSpPr>
        <p:spPr>
          <a:xfrm>
            <a:off x="11676135" y="5562219"/>
            <a:ext cx="101596" cy="1268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IN3">
            <a:extLst>
              <a:ext uri="{FF2B5EF4-FFF2-40B4-BE49-F238E27FC236}">
                <a16:creationId xmlns:a16="http://schemas.microsoft.com/office/drawing/2014/main" id="{85F4933D-02C6-4CCD-A180-78FC241BE734}"/>
              </a:ext>
            </a:extLst>
          </p:cNvPr>
          <p:cNvSpPr/>
          <p:nvPr/>
        </p:nvSpPr>
        <p:spPr>
          <a:xfrm>
            <a:off x="11798050" y="5498812"/>
            <a:ext cx="101596" cy="190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IN4">
            <a:extLst>
              <a:ext uri="{FF2B5EF4-FFF2-40B4-BE49-F238E27FC236}">
                <a16:creationId xmlns:a16="http://schemas.microsoft.com/office/drawing/2014/main" id="{065B8EB6-8166-4A1B-B413-0721BE1EA68C}"/>
              </a:ext>
            </a:extLst>
          </p:cNvPr>
          <p:cNvSpPr/>
          <p:nvPr/>
        </p:nvSpPr>
        <p:spPr>
          <a:xfrm>
            <a:off x="11919964" y="5424837"/>
            <a:ext cx="101596" cy="2641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IO1">
            <a:extLst>
              <a:ext uri="{FF2B5EF4-FFF2-40B4-BE49-F238E27FC236}">
                <a16:creationId xmlns:a16="http://schemas.microsoft.com/office/drawing/2014/main" id="{7D42300C-42B2-4CD4-9391-E2E7B9CE2BA3}"/>
              </a:ext>
            </a:extLst>
          </p:cNvPr>
          <p:cNvSpPr/>
          <p:nvPr/>
        </p:nvSpPr>
        <p:spPr>
          <a:xfrm>
            <a:off x="11577429" y="6105202"/>
            <a:ext cx="101596" cy="634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IO2">
            <a:extLst>
              <a:ext uri="{FF2B5EF4-FFF2-40B4-BE49-F238E27FC236}">
                <a16:creationId xmlns:a16="http://schemas.microsoft.com/office/drawing/2014/main" id="{331816F9-62E5-41D3-9CFA-F22A23418D2D}"/>
              </a:ext>
            </a:extLst>
          </p:cNvPr>
          <p:cNvSpPr/>
          <p:nvPr/>
        </p:nvSpPr>
        <p:spPr>
          <a:xfrm>
            <a:off x="11699344" y="6041813"/>
            <a:ext cx="101596" cy="1268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IO3">
            <a:extLst>
              <a:ext uri="{FF2B5EF4-FFF2-40B4-BE49-F238E27FC236}">
                <a16:creationId xmlns:a16="http://schemas.microsoft.com/office/drawing/2014/main" id="{BC59B778-28D1-45F8-9904-977912974FA2}"/>
              </a:ext>
            </a:extLst>
          </p:cNvPr>
          <p:cNvSpPr/>
          <p:nvPr/>
        </p:nvSpPr>
        <p:spPr>
          <a:xfrm>
            <a:off x="11821259" y="5978406"/>
            <a:ext cx="101596" cy="190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IO4">
            <a:extLst>
              <a:ext uri="{FF2B5EF4-FFF2-40B4-BE49-F238E27FC236}">
                <a16:creationId xmlns:a16="http://schemas.microsoft.com/office/drawing/2014/main" id="{9FE37B05-E73E-4E57-9563-0F9210BF9A47}"/>
              </a:ext>
            </a:extLst>
          </p:cNvPr>
          <p:cNvSpPr/>
          <p:nvPr/>
        </p:nvSpPr>
        <p:spPr>
          <a:xfrm>
            <a:off x="11943173" y="5904431"/>
            <a:ext cx="101596" cy="2641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IS1">
            <a:extLst>
              <a:ext uri="{FF2B5EF4-FFF2-40B4-BE49-F238E27FC236}">
                <a16:creationId xmlns:a16="http://schemas.microsoft.com/office/drawing/2014/main" id="{15FBE7B7-0D4F-4182-BC61-4EF992EDC800}"/>
              </a:ext>
            </a:extLst>
          </p:cNvPr>
          <p:cNvSpPr/>
          <p:nvPr/>
        </p:nvSpPr>
        <p:spPr>
          <a:xfrm>
            <a:off x="11577429" y="6505657"/>
            <a:ext cx="101596" cy="634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IS2">
            <a:extLst>
              <a:ext uri="{FF2B5EF4-FFF2-40B4-BE49-F238E27FC236}">
                <a16:creationId xmlns:a16="http://schemas.microsoft.com/office/drawing/2014/main" id="{0501AE44-8115-48CF-A63C-CC2D67EFBC8C}"/>
              </a:ext>
            </a:extLst>
          </p:cNvPr>
          <p:cNvSpPr/>
          <p:nvPr/>
        </p:nvSpPr>
        <p:spPr>
          <a:xfrm>
            <a:off x="11699344" y="6442268"/>
            <a:ext cx="101596" cy="1268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IS3">
            <a:extLst>
              <a:ext uri="{FF2B5EF4-FFF2-40B4-BE49-F238E27FC236}">
                <a16:creationId xmlns:a16="http://schemas.microsoft.com/office/drawing/2014/main" id="{EA7D3604-051D-4EF7-A48E-D393FB83665F}"/>
              </a:ext>
            </a:extLst>
          </p:cNvPr>
          <p:cNvSpPr/>
          <p:nvPr/>
        </p:nvSpPr>
        <p:spPr>
          <a:xfrm>
            <a:off x="11821259" y="6378861"/>
            <a:ext cx="101596" cy="190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IS4">
            <a:extLst>
              <a:ext uri="{FF2B5EF4-FFF2-40B4-BE49-F238E27FC236}">
                <a16:creationId xmlns:a16="http://schemas.microsoft.com/office/drawing/2014/main" id="{9C43C3A7-FE52-4498-BF17-B540BBCA6CCF}"/>
              </a:ext>
            </a:extLst>
          </p:cNvPr>
          <p:cNvSpPr/>
          <p:nvPr/>
        </p:nvSpPr>
        <p:spPr>
          <a:xfrm>
            <a:off x="11943173" y="6304886"/>
            <a:ext cx="101596" cy="2641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ID_GAP">
            <a:extLst>
              <a:ext uri="{FF2B5EF4-FFF2-40B4-BE49-F238E27FC236}">
                <a16:creationId xmlns:a16="http://schemas.microsoft.com/office/drawing/2014/main" id="{675EFDB0-B09D-47CB-93B0-BB766C10A460}"/>
              </a:ext>
            </a:extLst>
          </p:cNvPr>
          <p:cNvSpPr txBox="1"/>
          <p:nvPr/>
        </p:nvSpPr>
        <p:spPr>
          <a:xfrm>
            <a:off x="1271464" y="1375493"/>
            <a:ext cx="1225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dirty="0"/>
          </a:p>
        </p:txBody>
      </p:sp>
      <p:grpSp>
        <p:nvGrpSpPr>
          <p:cNvPr id="53" name="Grupo 35">
            <a:extLst>
              <a:ext uri="{FF2B5EF4-FFF2-40B4-BE49-F238E27FC236}">
                <a16:creationId xmlns:a16="http://schemas.microsoft.com/office/drawing/2014/main" id="{F6D34FAE-2340-4324-BD5E-6472ECC8E7A0}"/>
              </a:ext>
            </a:extLst>
          </p:cNvPr>
          <p:cNvGrpSpPr/>
          <p:nvPr/>
        </p:nvGrpSpPr>
        <p:grpSpPr>
          <a:xfrm>
            <a:off x="6853825" y="4996463"/>
            <a:ext cx="2986591" cy="377576"/>
            <a:chOff x="6626982" y="5427688"/>
            <a:chExt cx="2986591" cy="377576"/>
          </a:xfrm>
        </p:grpSpPr>
        <p:sp>
          <p:nvSpPr>
            <p:cNvPr id="54" name="Forma libre 36">
              <a:extLst>
                <a:ext uri="{FF2B5EF4-FFF2-40B4-BE49-F238E27FC236}">
                  <a16:creationId xmlns:a16="http://schemas.microsoft.com/office/drawing/2014/main" id="{BB506AAD-F3F5-48A9-864C-5FC8472300D2}"/>
                </a:ext>
              </a:extLst>
            </p:cNvPr>
            <p:cNvSpPr/>
            <p:nvPr/>
          </p:nvSpPr>
          <p:spPr>
            <a:xfrm>
              <a:off x="6626982" y="5427688"/>
              <a:ext cx="2986591" cy="377576"/>
            </a:xfrm>
            <a:custGeom>
              <a:avLst/>
              <a:gdLst>
                <a:gd name="connsiteX0" fmla="*/ 0 w 8530181"/>
                <a:gd name="connsiteY0" fmla="*/ 983195 h 983195"/>
                <a:gd name="connsiteX1" fmla="*/ 8530181 w 8530181"/>
                <a:gd name="connsiteY1" fmla="*/ 983195 h 983195"/>
                <a:gd name="connsiteX2" fmla="*/ 8214290 w 8530181"/>
                <a:gd name="connsiteY2" fmla="*/ 0 h 983195"/>
                <a:gd name="connsiteX3" fmla="*/ 315891 w 8530181"/>
                <a:gd name="connsiteY3" fmla="*/ 0 h 98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0181" h="983195">
                  <a:moveTo>
                    <a:pt x="0" y="983195"/>
                  </a:moveTo>
                  <a:lnTo>
                    <a:pt x="8530181" y="983195"/>
                  </a:lnTo>
                  <a:lnTo>
                    <a:pt x="8214290" y="0"/>
                  </a:lnTo>
                  <a:lnTo>
                    <a:pt x="315891" y="0"/>
                  </a:ln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ES" sz="2000" dirty="0">
                <a:solidFill>
                  <a:schemeClr val="lt1"/>
                </a:solidFill>
                <a:latin typeface="Soho Gothic Pro Light" panose="020B0303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CuadroTexto 10">
              <a:extLst>
                <a:ext uri="{FF2B5EF4-FFF2-40B4-BE49-F238E27FC236}">
                  <a16:creationId xmlns:a16="http://schemas.microsoft.com/office/drawing/2014/main" id="{CC464DA7-A61F-4E41-AD1E-AF108BFBCE2C}"/>
                </a:ext>
              </a:extLst>
            </p:cNvPr>
            <p:cNvSpPr txBox="1"/>
            <p:nvPr/>
          </p:nvSpPr>
          <p:spPr>
            <a:xfrm>
              <a:off x="7245942" y="5467998"/>
              <a:ext cx="1748670" cy="271782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r>
                <a:rPr lang="es-ES" sz="1200" b="1" dirty="0">
                  <a:solidFill>
                    <a:schemeClr val="bg1"/>
                  </a:solidFill>
                  <a:latin typeface="+mj-lt"/>
                </a:rPr>
                <a:t>Procesos impactados</a:t>
              </a:r>
            </a:p>
          </p:txBody>
        </p:sp>
      </p:grpSp>
      <p:sp>
        <p:nvSpPr>
          <p:cNvPr id="56" name="Text pl">
            <a:extLst>
              <a:ext uri="{FF2B5EF4-FFF2-40B4-BE49-F238E27FC236}">
                <a16:creationId xmlns:a16="http://schemas.microsoft.com/office/drawing/2014/main" id="{3C5CDAA8-20AB-47FA-A0B6-1EB36BFC4C4C}"/>
              </a:ext>
            </a:extLst>
          </p:cNvPr>
          <p:cNvSpPr txBox="1"/>
          <p:nvPr/>
        </p:nvSpPr>
        <p:spPr>
          <a:xfrm>
            <a:off x="7176120" y="5418003"/>
            <a:ext cx="2986591" cy="1210204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>
            <a:spAutoFit/>
          </a:bodyPr>
          <a:lstStyle/>
          <a:p>
            <a:pPr marL="95250" indent="-95250" algn="l">
              <a:spcBef>
                <a:spcPct val="0"/>
              </a:spcBef>
              <a:spcAft>
                <a:spcPts val="600"/>
              </a:spcAft>
            </a:pPr>
            <a:r>
              <a:rPr lang="es-ES" sz="1050" dirty="0"/>
              <a:t>Gestión interna de la liquidez</a:t>
            </a:r>
          </a:p>
          <a:p>
            <a:pPr marL="95250" indent="-95250" algn="l">
              <a:spcBef>
                <a:spcPct val="0"/>
              </a:spcBef>
              <a:spcAft>
                <a:spcPts val="600"/>
              </a:spcAft>
            </a:pPr>
            <a:r>
              <a:rPr lang="es-ES" sz="1050" dirty="0"/>
              <a:t>Liquidación en cuenta</a:t>
            </a:r>
          </a:p>
          <a:p>
            <a:pPr marL="95250" indent="-95250">
              <a:spcBef>
                <a:spcPct val="0"/>
              </a:spcBef>
              <a:spcAft>
                <a:spcPts val="600"/>
              </a:spcAft>
            </a:pPr>
            <a:r>
              <a:rPr lang="es-ES" sz="1050" dirty="0"/>
              <a:t>Configuración CRDM</a:t>
            </a:r>
          </a:p>
          <a:p>
            <a:pPr marL="95250" indent="-95250">
              <a:spcBef>
                <a:spcPct val="0"/>
              </a:spcBef>
              <a:spcAft>
                <a:spcPts val="600"/>
              </a:spcAft>
            </a:pPr>
            <a:r>
              <a:rPr lang="es-ES" sz="1050" dirty="0"/>
              <a:t>Transferencia de liquidez entre cuentas</a:t>
            </a:r>
          </a:p>
          <a:p>
            <a:pPr marL="95250" indent="-95250">
              <a:spcBef>
                <a:spcPct val="0"/>
              </a:spcBef>
              <a:spcAft>
                <a:spcPts val="600"/>
              </a:spcAft>
            </a:pPr>
            <a:r>
              <a:rPr lang="es-ES" sz="1050" dirty="0"/>
              <a:t>Reserva de liquidez</a:t>
            </a:r>
          </a:p>
        </p:txBody>
      </p:sp>
      <p:sp>
        <p:nvSpPr>
          <p:cNvPr id="57" name="Gestión interna de la liquidez">
            <a:extLst>
              <a:ext uri="{FF2B5EF4-FFF2-40B4-BE49-F238E27FC236}">
                <a16:creationId xmlns:a16="http://schemas.microsoft.com/office/drawing/2014/main" id="{45B9803A-C875-4001-9B81-E9DB2A7700AF}"/>
              </a:ext>
            </a:extLst>
          </p:cNvPr>
          <p:cNvSpPr/>
          <p:nvPr/>
        </p:nvSpPr>
        <p:spPr>
          <a:xfrm>
            <a:off x="6960096" y="5469281"/>
            <a:ext cx="198000" cy="165063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400" dirty="0" err="1">
              <a:solidFill>
                <a:schemeClr val="tx1"/>
              </a:solidFill>
            </a:endParaRPr>
          </a:p>
        </p:txBody>
      </p:sp>
      <p:sp>
        <p:nvSpPr>
          <p:cNvPr id="58" name="Liquidación en cuenta">
            <a:extLst>
              <a:ext uri="{FF2B5EF4-FFF2-40B4-BE49-F238E27FC236}">
                <a16:creationId xmlns:a16="http://schemas.microsoft.com/office/drawing/2014/main" id="{2E30EE65-3F8B-4800-A3F3-DB7CEA3E56F5}"/>
              </a:ext>
            </a:extLst>
          </p:cNvPr>
          <p:cNvSpPr/>
          <p:nvPr/>
        </p:nvSpPr>
        <p:spPr>
          <a:xfrm>
            <a:off x="6960096" y="5709530"/>
            <a:ext cx="198000" cy="165063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400" dirty="0" err="1">
              <a:solidFill>
                <a:schemeClr val="tx1"/>
              </a:solidFill>
            </a:endParaRPr>
          </a:p>
        </p:txBody>
      </p:sp>
      <p:sp>
        <p:nvSpPr>
          <p:cNvPr id="59" name="Configuración CRDM">
            <a:extLst>
              <a:ext uri="{FF2B5EF4-FFF2-40B4-BE49-F238E27FC236}">
                <a16:creationId xmlns:a16="http://schemas.microsoft.com/office/drawing/2014/main" id="{37EEB781-B689-4F25-8D3E-942C6C1B45A4}"/>
              </a:ext>
            </a:extLst>
          </p:cNvPr>
          <p:cNvSpPr/>
          <p:nvPr/>
        </p:nvSpPr>
        <p:spPr>
          <a:xfrm>
            <a:off x="6960096" y="5940573"/>
            <a:ext cx="198000" cy="165063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400" dirty="0" err="1">
              <a:solidFill>
                <a:schemeClr val="tx1"/>
              </a:solidFill>
            </a:endParaRPr>
          </a:p>
        </p:txBody>
      </p:sp>
      <p:sp>
        <p:nvSpPr>
          <p:cNvPr id="60" name="Transferencia de liquidez entre cuentas">
            <a:extLst>
              <a:ext uri="{FF2B5EF4-FFF2-40B4-BE49-F238E27FC236}">
                <a16:creationId xmlns:a16="http://schemas.microsoft.com/office/drawing/2014/main" id="{7B5F336B-A551-4E34-8508-29ACF2288109}"/>
              </a:ext>
            </a:extLst>
          </p:cNvPr>
          <p:cNvSpPr/>
          <p:nvPr/>
        </p:nvSpPr>
        <p:spPr>
          <a:xfrm>
            <a:off x="6957992" y="6179077"/>
            <a:ext cx="198000" cy="165063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400" dirty="0" err="1">
              <a:solidFill>
                <a:schemeClr val="tx1"/>
              </a:solidFill>
            </a:endParaRPr>
          </a:p>
        </p:txBody>
      </p:sp>
      <p:sp>
        <p:nvSpPr>
          <p:cNvPr id="61" name="Reserva de liquidez">
            <a:extLst>
              <a:ext uri="{FF2B5EF4-FFF2-40B4-BE49-F238E27FC236}">
                <a16:creationId xmlns:a16="http://schemas.microsoft.com/office/drawing/2014/main" id="{551D6928-B7A1-45B4-915A-A70AD845B3F1}"/>
              </a:ext>
            </a:extLst>
          </p:cNvPr>
          <p:cNvSpPr/>
          <p:nvPr/>
        </p:nvSpPr>
        <p:spPr>
          <a:xfrm>
            <a:off x="6957992" y="6423559"/>
            <a:ext cx="198000" cy="165063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4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7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1B75-22D5-4DB0-B3C9-0E4F647D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38075-C045-4CD7-BD5D-50400557E6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9748C-B9F0-43E6-94A1-C47A95C868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7458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57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Arial Black</vt:lpstr>
      <vt:lpstr>Calibri</vt:lpstr>
      <vt:lpstr>Gill Sans SemiBold</vt:lpstr>
      <vt:lpstr>Soho Gothic Pro Light</vt:lpstr>
      <vt:lpstr>Times New Roman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2020-04-26T16:54:28Z</dcterms:created>
  <dcterms:modified xsi:type="dcterms:W3CDTF">2020-04-26T17:11:35Z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