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2.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ed45a5783_1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8ed45a5783_1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edecce8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edecce8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ed45a578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ed45a578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ed45a578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ed45a578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ed45a5783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ed45a5783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ed45a5783_1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ed45a5783_1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ed45a578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ed45a578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ed45a578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ed45a578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ed45a578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ed45a578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0" l="0" r="0" t="0"/>
          <a:stretch/>
        </p:blipFill>
        <p:spPr>
          <a:xfrm>
            <a:off x="586650" y="4221433"/>
            <a:ext cx="2857501" cy="68826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cxnSp>
        <p:nvCxnSpPr>
          <p:cNvPr id="61" name="Google Shape;61;p15"/>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62" name="Google Shape;62;p1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5"/>
          <p:cNvPicPr preferRelativeResize="0"/>
          <p:nvPr/>
        </p:nvPicPr>
        <p:blipFill rotWithShape="1">
          <a:blip r:embed="rId2">
            <a:alphaModFix/>
          </a:blip>
          <a:srcRect b="0" l="0" r="0" t="0"/>
          <a:stretch/>
        </p:blipFill>
        <p:spPr>
          <a:xfrm>
            <a:off x="586650" y="4221433"/>
            <a:ext cx="2857501" cy="68826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uromatch Academy" type="tx">
  <p:cSld name="TITLE_AND_BODY">
    <p:spTree>
      <p:nvGrpSpPr>
        <p:cNvPr id="65" name="Shape 65"/>
        <p:cNvGrpSpPr/>
        <p:nvPr/>
      </p:nvGrpSpPr>
      <p:grpSpPr>
        <a:xfrm>
          <a:off x="0" y="0"/>
          <a:ext cx="0" cy="0"/>
          <a:chOff x="0" y="0"/>
          <a:chExt cx="0" cy="0"/>
        </a:xfrm>
      </p:grpSpPr>
      <p:sp>
        <p:nvSpPr>
          <p:cNvPr id="66" name="Google Shape;66;p16"/>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16"/>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How we built this</a:t>
            </a:r>
            <a:endParaRPr b="1" i="0" sz="1200" u="none" cap="none" strike="noStrike">
              <a:solidFill>
                <a:srgbClr val="000000"/>
              </a:solidFill>
              <a:latin typeface="Proxima Nova"/>
              <a:ea typeface="Proxima Nova"/>
              <a:cs typeface="Proxima Nova"/>
              <a:sym typeface="Proxima Nova"/>
            </a:endParaRPr>
          </a:p>
        </p:txBody>
      </p:sp>
      <p:sp>
        <p:nvSpPr>
          <p:cNvPr id="70" name="Google Shape;70;p16"/>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Professional Development Session</a:t>
            </a:r>
            <a:endParaRPr b="1" i="0" sz="1200" u="none" cap="none" strike="noStrike">
              <a:solidFill>
                <a:srgbClr val="000000"/>
              </a:solidFill>
              <a:latin typeface="Proxima Nova"/>
              <a:ea typeface="Proxima Nova"/>
              <a:cs typeface="Proxima Nova"/>
              <a:sym typeface="Proxima Nova"/>
            </a:endParaRPr>
          </a:p>
          <a:p>
            <a:pPr indent="0" lvl="0" marL="0" marR="0" rtl="0"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Proxima Nova"/>
              <a:ea typeface="Proxima Nova"/>
              <a:cs typeface="Proxima Nova"/>
              <a:sym typeface="Proxima Nova"/>
            </a:endParaRPr>
          </a:p>
        </p:txBody>
      </p:sp>
      <p:pic>
        <p:nvPicPr>
          <p:cNvPr id="72" name="Google Shape;72;p16"/>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Speaker name ⦁ Topic of day</a:t>
            </a:r>
            <a:endParaRPr b="1" i="0" sz="1200" u="none" cap="none" strike="noStrike">
              <a:solidFill>
                <a:srgbClr val="000000"/>
              </a:solidFill>
              <a:latin typeface="Proxima Nova"/>
              <a:ea typeface="Proxima Nova"/>
              <a:cs typeface="Proxima Nova"/>
              <a:sym typeface="Proxima Nova"/>
            </a:endParaRPr>
          </a:p>
        </p:txBody>
      </p:sp>
      <p:sp>
        <p:nvSpPr>
          <p:cNvPr id="79" name="Google Shape;79;p17"/>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Week 2 ⦁ Day 1 ⦁ Tutorial 3</a:t>
            </a:r>
            <a:endParaRPr b="1" i="0" sz="1200" u="none" cap="none" strike="noStrike">
              <a:solidFill>
                <a:srgbClr val="000000"/>
              </a:solidFill>
              <a:latin typeface="Proxima Nova"/>
              <a:ea typeface="Proxima Nova"/>
              <a:cs typeface="Proxima Nova"/>
              <a:sym typeface="Proxima Nova"/>
            </a:endParaRPr>
          </a:p>
        </p:txBody>
      </p:sp>
      <p:pic>
        <p:nvPicPr>
          <p:cNvPr id="81" name="Google Shape;81;p17"/>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Speaker name ⦁ Topic of day</a:t>
            </a:r>
            <a:endParaRPr b="1" i="0" sz="1200" u="none" cap="none" strike="noStrike">
              <a:solidFill>
                <a:srgbClr val="000000"/>
              </a:solidFill>
              <a:latin typeface="Proxima Nova"/>
              <a:ea typeface="Proxima Nova"/>
              <a:cs typeface="Proxima Nova"/>
              <a:sym typeface="Proxima Nova"/>
            </a:endParaRPr>
          </a:p>
        </p:txBody>
      </p:sp>
      <p:sp>
        <p:nvSpPr>
          <p:cNvPr id="86" name="Google Shape;86;p18"/>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8"/>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Week 2 ⦁ Day 1 ⦁ Tutorial 3</a:t>
            </a:r>
            <a:endParaRPr b="1" i="0" sz="1200" u="none" cap="none" strike="noStrike">
              <a:solidFill>
                <a:srgbClr val="000000"/>
              </a:solidFill>
              <a:latin typeface="Proxima Nova"/>
              <a:ea typeface="Proxima Nova"/>
              <a:cs typeface="Proxima Nova"/>
              <a:sym typeface="Proxima Nova"/>
            </a:endParaRPr>
          </a:p>
        </p:txBody>
      </p:sp>
      <p:pic>
        <p:nvPicPr>
          <p:cNvPr id="88" name="Google Shape;88;p18"/>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Speaker name ⦁ Topic of day</a:t>
            </a:r>
            <a:endParaRPr b="1" i="0" sz="1200" u="none" cap="none" strike="noStrike">
              <a:solidFill>
                <a:srgbClr val="000000"/>
              </a:solidFill>
              <a:latin typeface="Proxima Nova"/>
              <a:ea typeface="Proxima Nova"/>
              <a:cs typeface="Proxima Nova"/>
              <a:sym typeface="Proxima Nova"/>
            </a:endParaRPr>
          </a:p>
        </p:txBody>
      </p:sp>
      <p:sp>
        <p:nvSpPr>
          <p:cNvPr id="94" name="Google Shape;94;p19"/>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Week 2 ⦁ Day 1 ⦁ Tutorial 3</a:t>
            </a:r>
            <a:endParaRPr b="1" i="0" sz="1200" u="none" cap="none" strike="noStrike">
              <a:solidFill>
                <a:srgbClr val="000000"/>
              </a:solidFill>
              <a:latin typeface="Proxima Nova"/>
              <a:ea typeface="Proxima Nova"/>
              <a:cs typeface="Proxima Nova"/>
              <a:sym typeface="Proxima Nova"/>
            </a:endParaRPr>
          </a:p>
        </p:txBody>
      </p:sp>
      <p:pic>
        <p:nvPicPr>
          <p:cNvPr id="96" name="Google Shape;96;p19"/>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D9D9D9"/>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00" name="Google Shape;100;p20"/>
          <p:cNvPicPr preferRelativeResize="0"/>
          <p:nvPr/>
        </p:nvPicPr>
        <p:blipFill rotWithShape="1">
          <a:blip r:embed="rId2">
            <a:alphaModFix/>
          </a:blip>
          <a:srcRect b="0" l="0" r="0" t="0"/>
          <a:stretch/>
        </p:blipFill>
        <p:spPr>
          <a:xfrm>
            <a:off x="586650" y="4221433"/>
            <a:ext cx="2857501" cy="68826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 name="Google Shape;103;p21"/>
          <p:cNvCxnSpPr/>
          <p:nvPr/>
        </p:nvCxnSpPr>
        <p:spPr>
          <a:xfrm>
            <a:off x="5029675" y="4495500"/>
            <a:ext cx="468300" cy="0"/>
          </a:xfrm>
          <a:prstGeom prst="straightConnector1">
            <a:avLst/>
          </a:prstGeom>
          <a:noFill/>
          <a:ln cap="flat" cmpd="sng" w="19050">
            <a:solidFill>
              <a:srgbClr val="D9D9D9"/>
            </a:solidFill>
            <a:prstDash val="solid"/>
            <a:round/>
            <a:headEnd len="sm" w="sm" type="none"/>
            <a:tailEnd len="sm" w="sm" type="none"/>
          </a:ln>
        </p:spPr>
      </p:cxnSp>
      <p:sp>
        <p:nvSpPr>
          <p:cNvPr id="104" name="Google Shape;104;p21"/>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5" name="Google Shape;105;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6" name="Google Shape;10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07" name="Google Shape;107;p21"/>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How we built this</a:t>
            </a:r>
            <a:endParaRPr b="1" i="0" sz="1200" u="none" cap="none" strike="noStrike">
              <a:solidFill>
                <a:srgbClr val="000000"/>
              </a:solidFill>
              <a:latin typeface="Proxima Nova"/>
              <a:ea typeface="Proxima Nova"/>
              <a:cs typeface="Proxima Nova"/>
              <a:sym typeface="Proxima Nova"/>
            </a:endParaRPr>
          </a:p>
        </p:txBody>
      </p:sp>
      <p:sp>
        <p:nvSpPr>
          <p:cNvPr id="109" name="Google Shape;109;p21"/>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Professional Development Session</a:t>
            </a:r>
            <a:endParaRPr b="1" i="0" sz="1200" u="none" cap="none" strike="noStrike">
              <a:solidFill>
                <a:srgbClr val="000000"/>
              </a:solidFill>
              <a:latin typeface="Proxima Nova"/>
              <a:ea typeface="Proxima Nova"/>
              <a:cs typeface="Proxima Nova"/>
              <a:sym typeface="Proxima Nova"/>
            </a:endParaRPr>
          </a:p>
          <a:p>
            <a:pPr indent="0" lvl="0" marL="0" marR="0" rtl="0"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Proxima Nova"/>
              <a:ea typeface="Proxima Nova"/>
              <a:cs typeface="Proxima Nova"/>
              <a:sym typeface="Proxima Nova"/>
            </a:endParaRPr>
          </a:p>
        </p:txBody>
      </p:sp>
      <p:pic>
        <p:nvPicPr>
          <p:cNvPr id="111" name="Google Shape;111;p21"/>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114" name="Google Shape;114;p22"/>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Speaker name ⦁ Topic of day</a:t>
            </a:r>
            <a:endParaRPr b="1" i="0" sz="1200" u="none" cap="none" strike="noStrike">
              <a:solidFill>
                <a:srgbClr val="000000"/>
              </a:solidFill>
              <a:latin typeface="Proxima Nova"/>
              <a:ea typeface="Proxima Nova"/>
              <a:cs typeface="Proxima Nova"/>
              <a:sym typeface="Proxima Nova"/>
            </a:endParaRPr>
          </a:p>
        </p:txBody>
      </p:sp>
      <p:sp>
        <p:nvSpPr>
          <p:cNvPr id="116" name="Google Shape;116;p22"/>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Week 2 ⦁ Day 1 ⦁ Tutorial 3</a:t>
            </a:r>
            <a:endParaRPr b="1" i="0" sz="1200" u="none" cap="none" strike="noStrike">
              <a:solidFill>
                <a:srgbClr val="000000"/>
              </a:solidFill>
              <a:latin typeface="Proxima Nova"/>
              <a:ea typeface="Proxima Nova"/>
              <a:cs typeface="Proxima Nova"/>
              <a:sym typeface="Proxima Nova"/>
            </a:endParaRPr>
          </a:p>
        </p:txBody>
      </p:sp>
      <p:pic>
        <p:nvPicPr>
          <p:cNvPr id="118" name="Google Shape;118;p22"/>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3"/>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121" name="Google Shape;121;p23"/>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2" name="Google Shape;122;p23"/>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Speaker name ⦁ Topic of day</a:t>
            </a:r>
            <a:endParaRPr b="1" i="0" sz="1200" u="none" cap="none" strike="noStrike">
              <a:solidFill>
                <a:srgbClr val="000000"/>
              </a:solidFill>
              <a:latin typeface="Proxima Nova"/>
              <a:ea typeface="Proxima Nova"/>
              <a:cs typeface="Proxima Nova"/>
              <a:sym typeface="Proxima Nova"/>
            </a:endParaRPr>
          </a:p>
        </p:txBody>
      </p:sp>
      <p:sp>
        <p:nvSpPr>
          <p:cNvPr id="124" name="Google Shape;124;p23"/>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Week 2 ⦁ Day 1 ⦁ Tutorial 3</a:t>
            </a:r>
            <a:endParaRPr b="1" i="0" sz="1200" u="none" cap="none" strike="noStrike">
              <a:solidFill>
                <a:srgbClr val="000000"/>
              </a:solidFill>
              <a:latin typeface="Proxima Nova"/>
              <a:ea typeface="Proxima Nova"/>
              <a:cs typeface="Proxima Nova"/>
              <a:sym typeface="Proxima Nova"/>
            </a:endParaRPr>
          </a:p>
        </p:txBody>
      </p:sp>
      <p:pic>
        <p:nvPicPr>
          <p:cNvPr id="126" name="Google Shape;126;p23"/>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4"/>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Speaker name ⦁ Topic of day</a:t>
            </a:r>
            <a:endParaRPr b="1" i="0" sz="1200" u="none" cap="none" strike="noStrike">
              <a:solidFill>
                <a:srgbClr val="000000"/>
              </a:solidFill>
              <a:latin typeface="Proxima Nova"/>
              <a:ea typeface="Proxima Nova"/>
              <a:cs typeface="Proxima Nova"/>
              <a:sym typeface="Proxima Nova"/>
            </a:endParaRPr>
          </a:p>
        </p:txBody>
      </p:sp>
      <p:sp>
        <p:nvSpPr>
          <p:cNvPr id="130" name="Google Shape;130;p24"/>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Week 2 ⦁ Day 1 ⦁ Tutorial 3</a:t>
            </a:r>
            <a:endParaRPr b="1" i="0" sz="1200" u="none" cap="none" strike="noStrike">
              <a:solidFill>
                <a:srgbClr val="000000"/>
              </a:solidFill>
              <a:latin typeface="Proxima Nova"/>
              <a:ea typeface="Proxima Nova"/>
              <a:cs typeface="Proxima Nova"/>
              <a:sym typeface="Proxima Nova"/>
            </a:endParaRPr>
          </a:p>
        </p:txBody>
      </p:sp>
      <p:pic>
        <p:nvPicPr>
          <p:cNvPr id="132" name="Google Shape;132;p24"/>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t>Task difficulty affects the dimensionality of neural population activity</a:t>
            </a:r>
            <a:endParaRPr sz="3600"/>
          </a:p>
        </p:txBody>
      </p:sp>
      <p:sp>
        <p:nvSpPr>
          <p:cNvPr id="138" name="Google Shape;138;p25"/>
          <p:cNvSpPr txBox="1"/>
          <p:nvPr>
            <p:ph idx="1" type="subTitle"/>
          </p:nvPr>
        </p:nvSpPr>
        <p:spPr>
          <a:xfrm>
            <a:off x="510450" y="3029932"/>
            <a:ext cx="8123100" cy="101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2000"/>
              <a:t>By: </a:t>
            </a:r>
            <a:r>
              <a:rPr lang="en" sz="2000"/>
              <a:t>Sydney Dimmock, Pui-Shee Lee, Daniel-Cosmin Marcu, Joram van Rheede, Heng Wei Zhu</a:t>
            </a:r>
            <a:endParaRPr sz="2000"/>
          </a:p>
          <a:p>
            <a:pPr indent="0" lvl="0" marL="0" rtl="0" algn="l">
              <a:lnSpc>
                <a:spcPct val="100000"/>
              </a:lnSpc>
              <a:spcBef>
                <a:spcPts val="0"/>
              </a:spcBef>
              <a:spcAft>
                <a:spcPts val="0"/>
              </a:spcAft>
              <a:buSzPts val="2400"/>
              <a:buNone/>
            </a:pPr>
            <a:r>
              <a:rPr b="1" lang="en" sz="2000"/>
              <a:t>Pod:</a:t>
            </a:r>
            <a:r>
              <a:rPr lang="en" sz="2000"/>
              <a:t> Quixotic Swan		</a:t>
            </a:r>
            <a:r>
              <a:rPr b="1" lang="en" sz="2000"/>
              <a:t>TA:</a:t>
            </a:r>
            <a:r>
              <a:rPr lang="en" sz="2000"/>
              <a:t> Roman Pogodin		</a:t>
            </a:r>
            <a:r>
              <a:rPr b="1" lang="en" sz="2000"/>
              <a:t>Mentor:</a:t>
            </a:r>
            <a:r>
              <a:rPr lang="en" sz="2000"/>
              <a:t> Mehdi Adibi</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latin typeface="Proxima Nova"/>
                <a:ea typeface="Proxima Nova"/>
                <a:cs typeface="Proxima Nova"/>
                <a:sym typeface="Proxima Nova"/>
              </a:rPr>
              <a:t>Project outline</a:t>
            </a:r>
            <a:endParaRPr b="1" sz="2000">
              <a:latin typeface="Proxima Nova"/>
              <a:ea typeface="Proxima Nova"/>
              <a:cs typeface="Proxima Nova"/>
              <a:sym typeface="Proxima Nova"/>
            </a:endParaRPr>
          </a:p>
        </p:txBody>
      </p:sp>
      <p:sp>
        <p:nvSpPr>
          <p:cNvPr id="144" name="Google Shape;144;p26"/>
          <p:cNvSpPr txBox="1"/>
          <p:nvPr>
            <p:ph idx="1" type="body"/>
          </p:nvPr>
        </p:nvSpPr>
        <p:spPr>
          <a:xfrm>
            <a:off x="311700" y="1000075"/>
            <a:ext cx="8520600" cy="3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latin typeface="Proxima Nova"/>
                <a:ea typeface="Proxima Nova"/>
                <a:cs typeface="Proxima Nova"/>
                <a:sym typeface="Proxima Nova"/>
              </a:rPr>
              <a:t>Brief scientific background: </a:t>
            </a:r>
            <a:endParaRPr b="1" sz="1500">
              <a:solidFill>
                <a:schemeClr val="dk1"/>
              </a:solidFill>
              <a:latin typeface="Proxima Nova"/>
              <a:ea typeface="Proxima Nova"/>
              <a:cs typeface="Proxima Nova"/>
              <a:sym typeface="Proxima Nova"/>
            </a:endParaRPr>
          </a:p>
          <a:p>
            <a:pPr indent="-323850" lvl="0" marL="457200" rtl="0" algn="l">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Decision uncertainty is the degree of confidence on whether a choice is correct </a:t>
            </a:r>
            <a:endParaRPr sz="1500">
              <a:solidFill>
                <a:schemeClr val="dk1"/>
              </a:solidFill>
              <a:latin typeface="Proxima Nova"/>
              <a:ea typeface="Proxima Nova"/>
              <a:cs typeface="Proxima Nova"/>
              <a:sym typeface="Proxima Nova"/>
            </a:endParaRPr>
          </a:p>
          <a:p>
            <a:pPr indent="-323850" lvl="0" marL="457200" rtl="0" algn="l">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Challenging decisions are associated with higher uncertainty and more errors </a:t>
            </a:r>
            <a:endParaRPr sz="1500">
              <a:solidFill>
                <a:schemeClr val="dk1"/>
              </a:solidFill>
              <a:latin typeface="Proxima Nova"/>
              <a:ea typeface="Proxima Nova"/>
              <a:cs typeface="Proxima Nova"/>
              <a:sym typeface="Proxima Nova"/>
            </a:endParaRPr>
          </a:p>
          <a:p>
            <a:pPr indent="-323850" lvl="0" marL="457200" rtl="0" algn="l">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How this is reflected in neural population activity in the brain remains unclear </a:t>
            </a:r>
            <a:endParaRPr sz="1500">
              <a:solidFill>
                <a:schemeClr val="dk1"/>
              </a:solidFill>
              <a:latin typeface="Proxima Nova"/>
              <a:ea typeface="Proxima Nova"/>
              <a:cs typeface="Proxima Nova"/>
              <a:sym typeface="Proxima Nova"/>
            </a:endParaRPr>
          </a:p>
          <a:p>
            <a:pPr indent="-323850" lvl="0" marL="457200" rtl="0" algn="l">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The dimensionality of frontal areas decreases when animals perform incorrectly in tasks</a:t>
            </a:r>
            <a:endParaRPr sz="15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15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b="1" lang="en" sz="1500">
                <a:solidFill>
                  <a:schemeClr val="dk1"/>
                </a:solidFill>
                <a:latin typeface="Proxima Nova"/>
                <a:ea typeface="Proxima Nova"/>
                <a:cs typeface="Proxima Nova"/>
                <a:sym typeface="Proxima Nova"/>
              </a:rPr>
              <a:t>Scientific question: </a:t>
            </a:r>
            <a:endParaRPr b="1" sz="1500">
              <a:solidFill>
                <a:schemeClr val="dk1"/>
              </a:solidFill>
              <a:latin typeface="Proxima Nova"/>
              <a:ea typeface="Proxima Nova"/>
              <a:cs typeface="Proxima Nova"/>
              <a:sym typeface="Proxima Nova"/>
            </a:endParaRPr>
          </a:p>
          <a:p>
            <a:pPr indent="-323850" lvl="0" marL="457200" rtl="0" algn="l">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How does the dimensionality of neural population activity in the Steinmetz data set change when the animal is presented with easy and hard tasks? </a:t>
            </a:r>
            <a:endParaRPr sz="1500">
              <a:solidFill>
                <a:schemeClr val="dk1"/>
              </a:solidFill>
              <a:latin typeface="Proxima Nova"/>
              <a:ea typeface="Proxima Nova"/>
              <a:cs typeface="Proxima Nova"/>
              <a:sym typeface="Proxima Nova"/>
            </a:endParaRPr>
          </a:p>
          <a:p>
            <a:pPr indent="-323850" lvl="0" marL="457200" rtl="0" algn="l">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Does task difficulty predict how well neurons encode choice?</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Pairwise correlations between neurons and PCA of neural population activity reveal more redundancy and lower dimensionality in hard trials</a:t>
            </a:r>
            <a:endParaRPr b="1" sz="1800">
              <a:latin typeface="Proxima Nova"/>
              <a:ea typeface="Proxima Nova"/>
              <a:cs typeface="Proxima Nova"/>
              <a:sym typeface="Proxima Nova"/>
            </a:endParaRPr>
          </a:p>
        </p:txBody>
      </p:sp>
      <p:pic>
        <p:nvPicPr>
          <p:cNvPr id="150" name="Google Shape;150;p27"/>
          <p:cNvPicPr preferRelativeResize="0"/>
          <p:nvPr/>
        </p:nvPicPr>
        <p:blipFill rotWithShape="1">
          <a:blip r:embed="rId3">
            <a:alphaModFix/>
          </a:blip>
          <a:srcRect b="0" l="0" r="66599" t="0"/>
          <a:stretch/>
        </p:blipFill>
        <p:spPr>
          <a:xfrm>
            <a:off x="457200" y="1348924"/>
            <a:ext cx="2479824" cy="1789250"/>
          </a:xfrm>
          <a:prstGeom prst="rect">
            <a:avLst/>
          </a:prstGeom>
          <a:noFill/>
          <a:ln>
            <a:noFill/>
          </a:ln>
        </p:spPr>
      </p:pic>
      <p:pic>
        <p:nvPicPr>
          <p:cNvPr id="151" name="Google Shape;151;p27"/>
          <p:cNvPicPr preferRelativeResize="0"/>
          <p:nvPr/>
        </p:nvPicPr>
        <p:blipFill rotWithShape="1">
          <a:blip r:embed="rId4">
            <a:alphaModFix/>
          </a:blip>
          <a:srcRect b="0" l="0" r="67298" t="0"/>
          <a:stretch/>
        </p:blipFill>
        <p:spPr>
          <a:xfrm>
            <a:off x="381000" y="3214363"/>
            <a:ext cx="2479825" cy="1852925"/>
          </a:xfrm>
          <a:prstGeom prst="rect">
            <a:avLst/>
          </a:prstGeom>
          <a:noFill/>
          <a:ln>
            <a:noFill/>
          </a:ln>
        </p:spPr>
      </p:pic>
      <p:pic>
        <p:nvPicPr>
          <p:cNvPr id="152" name="Google Shape;152;p27"/>
          <p:cNvPicPr preferRelativeResize="0"/>
          <p:nvPr/>
        </p:nvPicPr>
        <p:blipFill rotWithShape="1">
          <a:blip r:embed="rId5">
            <a:alphaModFix/>
          </a:blip>
          <a:srcRect b="0" l="33558" r="34344" t="0"/>
          <a:stretch/>
        </p:blipFill>
        <p:spPr>
          <a:xfrm>
            <a:off x="2945625" y="3187313"/>
            <a:ext cx="2479826" cy="1879987"/>
          </a:xfrm>
          <a:prstGeom prst="rect">
            <a:avLst/>
          </a:prstGeom>
          <a:noFill/>
          <a:ln>
            <a:noFill/>
          </a:ln>
        </p:spPr>
      </p:pic>
      <p:pic>
        <p:nvPicPr>
          <p:cNvPr id="153" name="Google Shape;153;p27"/>
          <p:cNvPicPr preferRelativeResize="0"/>
          <p:nvPr/>
        </p:nvPicPr>
        <p:blipFill rotWithShape="1">
          <a:blip r:embed="rId6">
            <a:alphaModFix/>
          </a:blip>
          <a:srcRect b="0" l="33558" r="33320" t="0"/>
          <a:stretch/>
        </p:blipFill>
        <p:spPr>
          <a:xfrm>
            <a:off x="2937025" y="1341355"/>
            <a:ext cx="2479824" cy="1804383"/>
          </a:xfrm>
          <a:prstGeom prst="rect">
            <a:avLst/>
          </a:prstGeom>
          <a:noFill/>
          <a:ln>
            <a:noFill/>
          </a:ln>
        </p:spPr>
      </p:pic>
      <p:pic>
        <p:nvPicPr>
          <p:cNvPr id="154" name="Google Shape;154;p27"/>
          <p:cNvPicPr preferRelativeResize="0"/>
          <p:nvPr/>
        </p:nvPicPr>
        <p:blipFill>
          <a:blip r:embed="rId7">
            <a:alphaModFix/>
          </a:blip>
          <a:stretch>
            <a:fillRect/>
          </a:stretch>
        </p:blipFill>
        <p:spPr>
          <a:xfrm>
            <a:off x="5572550" y="3113375"/>
            <a:ext cx="3083925" cy="1813184"/>
          </a:xfrm>
          <a:prstGeom prst="rect">
            <a:avLst/>
          </a:prstGeom>
          <a:noFill/>
          <a:ln>
            <a:noFill/>
          </a:ln>
        </p:spPr>
      </p:pic>
      <p:pic>
        <p:nvPicPr>
          <p:cNvPr id="155" name="Google Shape;155;p27"/>
          <p:cNvPicPr preferRelativeResize="0"/>
          <p:nvPr/>
        </p:nvPicPr>
        <p:blipFill>
          <a:blip r:embed="rId8">
            <a:alphaModFix/>
          </a:blip>
          <a:stretch>
            <a:fillRect/>
          </a:stretch>
        </p:blipFill>
        <p:spPr>
          <a:xfrm>
            <a:off x="5572563" y="1260490"/>
            <a:ext cx="3009312" cy="17745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nvSpPr>
        <p:spPr>
          <a:xfrm>
            <a:off x="5557800" y="151752"/>
            <a:ext cx="3586200" cy="25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Communication subspace between within cortical area and inter-area are lower dimensional in hards trials compared to easy trials</a:t>
            </a:r>
            <a:endParaRPr b="1" sz="1800">
              <a:latin typeface="Proxima Nova"/>
              <a:ea typeface="Proxima Nova"/>
              <a:cs typeface="Proxima Nova"/>
              <a:sym typeface="Proxima Nova"/>
            </a:endParaRPr>
          </a:p>
        </p:txBody>
      </p:sp>
      <p:pic>
        <p:nvPicPr>
          <p:cNvPr id="161" name="Google Shape;161;p28"/>
          <p:cNvPicPr preferRelativeResize="0"/>
          <p:nvPr/>
        </p:nvPicPr>
        <p:blipFill>
          <a:blip r:embed="rId3">
            <a:alphaModFix/>
          </a:blip>
          <a:stretch>
            <a:fillRect/>
          </a:stretch>
        </p:blipFill>
        <p:spPr>
          <a:xfrm>
            <a:off x="3171448" y="132550"/>
            <a:ext cx="2421677" cy="2404474"/>
          </a:xfrm>
          <a:prstGeom prst="rect">
            <a:avLst/>
          </a:prstGeom>
          <a:noFill/>
          <a:ln>
            <a:noFill/>
          </a:ln>
        </p:spPr>
      </p:pic>
      <p:pic>
        <p:nvPicPr>
          <p:cNvPr id="162" name="Google Shape;162;p28"/>
          <p:cNvPicPr preferRelativeResize="0"/>
          <p:nvPr/>
        </p:nvPicPr>
        <p:blipFill>
          <a:blip r:embed="rId4">
            <a:alphaModFix/>
          </a:blip>
          <a:stretch>
            <a:fillRect/>
          </a:stretch>
        </p:blipFill>
        <p:spPr>
          <a:xfrm>
            <a:off x="304800" y="2709263"/>
            <a:ext cx="2390575" cy="2376879"/>
          </a:xfrm>
          <a:prstGeom prst="rect">
            <a:avLst/>
          </a:prstGeom>
          <a:noFill/>
          <a:ln>
            <a:noFill/>
          </a:ln>
        </p:spPr>
      </p:pic>
      <p:pic>
        <p:nvPicPr>
          <p:cNvPr id="163" name="Google Shape;163;p28"/>
          <p:cNvPicPr preferRelativeResize="0"/>
          <p:nvPr/>
        </p:nvPicPr>
        <p:blipFill>
          <a:blip r:embed="rId5">
            <a:alphaModFix/>
          </a:blip>
          <a:stretch>
            <a:fillRect/>
          </a:stretch>
        </p:blipFill>
        <p:spPr>
          <a:xfrm>
            <a:off x="3212675" y="2712586"/>
            <a:ext cx="2390576" cy="2370234"/>
          </a:xfrm>
          <a:prstGeom prst="rect">
            <a:avLst/>
          </a:prstGeom>
          <a:noFill/>
          <a:ln>
            <a:noFill/>
          </a:ln>
        </p:spPr>
      </p:pic>
      <p:pic>
        <p:nvPicPr>
          <p:cNvPr id="164" name="Google Shape;164;p28"/>
          <p:cNvPicPr preferRelativeResize="0"/>
          <p:nvPr/>
        </p:nvPicPr>
        <p:blipFill>
          <a:blip r:embed="rId6">
            <a:alphaModFix/>
          </a:blip>
          <a:stretch>
            <a:fillRect/>
          </a:stretch>
        </p:blipFill>
        <p:spPr>
          <a:xfrm>
            <a:off x="304800" y="152400"/>
            <a:ext cx="2411344" cy="2404464"/>
          </a:xfrm>
          <a:prstGeom prst="rect">
            <a:avLst/>
          </a:prstGeom>
          <a:noFill/>
          <a:ln>
            <a:noFill/>
          </a:ln>
        </p:spPr>
      </p:pic>
      <p:pic>
        <p:nvPicPr>
          <p:cNvPr id="165" name="Google Shape;165;p28"/>
          <p:cNvPicPr preferRelativeResize="0"/>
          <p:nvPr/>
        </p:nvPicPr>
        <p:blipFill>
          <a:blip r:embed="rId7">
            <a:alphaModFix/>
          </a:blip>
          <a:stretch>
            <a:fillRect/>
          </a:stretch>
        </p:blipFill>
        <p:spPr>
          <a:xfrm>
            <a:off x="6136650" y="2676725"/>
            <a:ext cx="2390575" cy="2390575"/>
          </a:xfrm>
          <a:prstGeom prst="rect">
            <a:avLst/>
          </a:prstGeom>
          <a:noFill/>
          <a:ln>
            <a:noFill/>
          </a:ln>
        </p:spPr>
      </p:pic>
      <p:sp>
        <p:nvSpPr>
          <p:cNvPr id="166" name="Google Shape;166;p28"/>
          <p:cNvSpPr txBox="1"/>
          <p:nvPr/>
        </p:nvSpPr>
        <p:spPr>
          <a:xfrm>
            <a:off x="5488725" y="1827275"/>
            <a:ext cx="358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Techniques: ridge regression,</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 reduced rank regression</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167125" y="107075"/>
            <a:ext cx="5015099" cy="2507524"/>
          </a:xfrm>
          <a:prstGeom prst="rect">
            <a:avLst/>
          </a:prstGeom>
          <a:noFill/>
          <a:ln>
            <a:noFill/>
          </a:ln>
        </p:spPr>
      </p:pic>
      <p:pic>
        <p:nvPicPr>
          <p:cNvPr id="172" name="Google Shape;172;p29"/>
          <p:cNvPicPr preferRelativeResize="0"/>
          <p:nvPr/>
        </p:nvPicPr>
        <p:blipFill>
          <a:blip r:embed="rId4">
            <a:alphaModFix/>
          </a:blip>
          <a:stretch>
            <a:fillRect/>
          </a:stretch>
        </p:blipFill>
        <p:spPr>
          <a:xfrm>
            <a:off x="111025" y="2418550"/>
            <a:ext cx="5241175" cy="2620600"/>
          </a:xfrm>
          <a:prstGeom prst="rect">
            <a:avLst/>
          </a:prstGeom>
          <a:noFill/>
          <a:ln>
            <a:noFill/>
          </a:ln>
        </p:spPr>
      </p:pic>
      <p:sp>
        <p:nvSpPr>
          <p:cNvPr id="173" name="Google Shape;173;p29"/>
          <p:cNvSpPr/>
          <p:nvPr/>
        </p:nvSpPr>
        <p:spPr>
          <a:xfrm>
            <a:off x="5225500" y="134175"/>
            <a:ext cx="3496200" cy="4808400"/>
          </a:xfrm>
          <a:prstGeom prst="rect">
            <a:avLst/>
          </a:prstGeom>
          <a:solidFill>
            <a:srgbClr val="EFEFEF"/>
          </a:solidFill>
          <a:ln cap="flat" cmpd="sng" w="9525">
            <a:solidFill>
              <a:schemeClr val="dk2"/>
            </a:solidFill>
            <a:prstDash val="solid"/>
            <a:round/>
            <a:headEnd len="sm" w="sm" type="none"/>
            <a:tailEnd len="sm" w="sm" type="none"/>
          </a:ln>
          <a:effectLst>
            <a:outerShdw blurRad="57150" rotWithShape="0" algn="bl" dir="5400000" dist="19050">
              <a:srgbClr val="000000">
                <a:alpha val="91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4" name="Google Shape;174;p29"/>
          <p:cNvSpPr txBox="1"/>
          <p:nvPr/>
        </p:nvSpPr>
        <p:spPr>
          <a:xfrm>
            <a:off x="5203150" y="796700"/>
            <a:ext cx="3391800" cy="411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Gaussian process factor analysis was used to visualise the latent trajectories of easy and hard trials. Example </a:t>
            </a:r>
            <a:r>
              <a:rPr lang="en" sz="1500">
                <a:latin typeface="Proxima Nova"/>
                <a:ea typeface="Proxima Nova"/>
                <a:cs typeface="Proxima Nova"/>
                <a:sym typeface="Proxima Nova"/>
              </a:rPr>
              <a:t>trajectories</a:t>
            </a:r>
            <a:r>
              <a:rPr lang="en" sz="1500">
                <a:latin typeface="Proxima Nova"/>
                <a:ea typeface="Proxima Nova"/>
                <a:cs typeface="Proxima Nova"/>
                <a:sym typeface="Proxima Nova"/>
              </a:rPr>
              <a:t> from recording session four are given on the left.</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Whilst providing a visual insight into how neural activity evolved </a:t>
            </a:r>
            <a:r>
              <a:rPr lang="en" sz="1500">
                <a:latin typeface="Proxima Nova"/>
                <a:ea typeface="Proxima Nova"/>
                <a:cs typeface="Proxima Nova"/>
                <a:sym typeface="Proxima Nova"/>
              </a:rPr>
              <a:t>through</a:t>
            </a:r>
            <a:r>
              <a:rPr lang="en" sz="1500">
                <a:latin typeface="Proxima Nova"/>
                <a:ea typeface="Proxima Nova"/>
                <a:cs typeface="Proxima Nova"/>
                <a:sym typeface="Proxima Nova"/>
              </a:rPr>
              <a:t> the trial of interest, this was not a quantitative result. </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Significance tests were computed for extracted trajectory lengths over sessions, however a </a:t>
            </a:r>
            <a:r>
              <a:rPr lang="en" sz="1500">
                <a:solidFill>
                  <a:schemeClr val="dk1"/>
                </a:solidFill>
                <a:latin typeface="Proxima Nova"/>
                <a:ea typeface="Proxima Nova"/>
                <a:cs typeface="Proxima Nova"/>
                <a:sym typeface="Proxima Nova"/>
              </a:rPr>
              <a:t>statistically significant </a:t>
            </a:r>
            <a:r>
              <a:rPr lang="en" sz="1500">
                <a:latin typeface="Proxima Nova"/>
                <a:ea typeface="Proxima Nova"/>
                <a:cs typeface="Proxima Nova"/>
                <a:sym typeface="Proxima Nova"/>
              </a:rPr>
              <a:t>conclusion was not reached. </a:t>
            </a:r>
            <a:endParaRPr sz="1500">
              <a:latin typeface="Proxima Nova"/>
              <a:ea typeface="Proxima Nova"/>
              <a:cs typeface="Proxima Nova"/>
              <a:sym typeface="Proxima Nova"/>
            </a:endParaRPr>
          </a:p>
        </p:txBody>
      </p:sp>
      <p:sp>
        <p:nvSpPr>
          <p:cNvPr id="175" name="Google Shape;175;p29"/>
          <p:cNvSpPr txBox="1"/>
          <p:nvPr/>
        </p:nvSpPr>
        <p:spPr>
          <a:xfrm>
            <a:off x="5352200" y="283275"/>
            <a:ext cx="3302400" cy="4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Gaussian Process Factor Analysis</a:t>
            </a:r>
            <a:endParaRPr b="1" sz="16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898650" y="511625"/>
            <a:ext cx="3573600" cy="112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Proxima Nova"/>
                <a:ea typeface="Proxima Nova"/>
                <a:cs typeface="Proxima Nova"/>
                <a:sym typeface="Proxima Nova"/>
              </a:rPr>
              <a:t>Choice can be decoded from neuronal spiking patterns using GLMs</a:t>
            </a:r>
            <a:endParaRPr b="1" sz="2500">
              <a:latin typeface="Proxima Nova"/>
              <a:ea typeface="Proxima Nova"/>
              <a:cs typeface="Proxima Nova"/>
              <a:sym typeface="Proxima Nova"/>
            </a:endParaRPr>
          </a:p>
        </p:txBody>
      </p:sp>
      <p:pic>
        <p:nvPicPr>
          <p:cNvPr id="181" name="Google Shape;181;p30"/>
          <p:cNvPicPr preferRelativeResize="0"/>
          <p:nvPr/>
        </p:nvPicPr>
        <p:blipFill>
          <a:blip r:embed="rId3">
            <a:alphaModFix/>
          </a:blip>
          <a:stretch>
            <a:fillRect/>
          </a:stretch>
        </p:blipFill>
        <p:spPr>
          <a:xfrm>
            <a:off x="593575" y="215850"/>
            <a:ext cx="3259600" cy="2444700"/>
          </a:xfrm>
          <a:prstGeom prst="rect">
            <a:avLst/>
          </a:prstGeom>
          <a:noFill/>
          <a:ln>
            <a:noFill/>
          </a:ln>
        </p:spPr>
      </p:pic>
      <p:pic>
        <p:nvPicPr>
          <p:cNvPr id="182" name="Google Shape;182;p30"/>
          <p:cNvPicPr preferRelativeResize="0"/>
          <p:nvPr/>
        </p:nvPicPr>
        <p:blipFill>
          <a:blip r:embed="rId4">
            <a:alphaModFix/>
          </a:blip>
          <a:stretch>
            <a:fillRect/>
          </a:stretch>
        </p:blipFill>
        <p:spPr>
          <a:xfrm>
            <a:off x="1049360" y="2792047"/>
            <a:ext cx="2285775" cy="2049900"/>
          </a:xfrm>
          <a:prstGeom prst="rect">
            <a:avLst/>
          </a:prstGeom>
          <a:noFill/>
          <a:ln>
            <a:noFill/>
          </a:ln>
        </p:spPr>
      </p:pic>
      <p:pic>
        <p:nvPicPr>
          <p:cNvPr id="183" name="Google Shape;183;p30"/>
          <p:cNvPicPr preferRelativeResize="0"/>
          <p:nvPr/>
        </p:nvPicPr>
        <p:blipFill>
          <a:blip r:embed="rId5">
            <a:alphaModFix/>
          </a:blip>
          <a:stretch>
            <a:fillRect/>
          </a:stretch>
        </p:blipFill>
        <p:spPr>
          <a:xfrm>
            <a:off x="4847475" y="1989627"/>
            <a:ext cx="3624774" cy="271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Proxima Nova"/>
                <a:ea typeface="Proxima Nova"/>
                <a:cs typeface="Proxima Nova"/>
                <a:sym typeface="Proxima Nova"/>
              </a:rPr>
              <a:t>Conclusions</a:t>
            </a:r>
            <a:r>
              <a:rPr b="1" lang="en" sz="2000">
                <a:latin typeface="Proxima Nova"/>
                <a:ea typeface="Proxima Nova"/>
                <a:cs typeface="Proxima Nova"/>
                <a:sym typeface="Proxima Nova"/>
              </a:rPr>
              <a:t> &amp; Lessons learnt</a:t>
            </a:r>
            <a:endParaRPr b="1" sz="2000">
              <a:latin typeface="Proxima Nova"/>
              <a:ea typeface="Proxima Nova"/>
              <a:cs typeface="Proxima Nova"/>
              <a:sym typeface="Proxima Nova"/>
            </a:endParaRPr>
          </a:p>
        </p:txBody>
      </p:sp>
      <p:sp>
        <p:nvSpPr>
          <p:cNvPr id="189" name="Google Shape;189;p3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000000"/>
                </a:solidFill>
                <a:latin typeface="Proxima Nova"/>
                <a:ea typeface="Proxima Nova"/>
                <a:cs typeface="Proxima Nova"/>
                <a:sym typeface="Proxima Nova"/>
              </a:rPr>
              <a:t>Conclusions - </a:t>
            </a:r>
            <a:r>
              <a:rPr lang="en" sz="1200">
                <a:solidFill>
                  <a:srgbClr val="000000"/>
                </a:solidFill>
                <a:latin typeface="Proxima Nova"/>
                <a:ea typeface="Proxima Nova"/>
                <a:cs typeface="Proxima Nova"/>
                <a:sym typeface="Proxima Nova"/>
              </a:rPr>
              <a:t>Increased task difficulty resulted in lower-dimensional neural population activity as captured in pairwise correlations and PCA of within-area activity as well as inter-area correlations. Lower-dimensional population dynamics did not appear quantitatively different for easy vs. hard trials. GLMs could be used to predict choice but we ran out of time for doing a trial difficulty comparison…</a:t>
            </a:r>
            <a:endParaRPr sz="1200">
              <a:solidFill>
                <a:srgbClr val="000000"/>
              </a:solidFill>
              <a:latin typeface="Proxima Nova"/>
              <a:ea typeface="Proxima Nova"/>
              <a:cs typeface="Proxima Nova"/>
              <a:sym typeface="Proxima Nova"/>
            </a:endParaRPr>
          </a:p>
          <a:p>
            <a:pPr indent="0" lvl="0" marL="0" rtl="0" algn="l">
              <a:lnSpc>
                <a:spcPct val="100000"/>
              </a:lnSpc>
              <a:spcBef>
                <a:spcPts val="1600"/>
              </a:spcBef>
              <a:spcAft>
                <a:spcPts val="0"/>
              </a:spcAft>
              <a:buNone/>
            </a:pPr>
            <a:r>
              <a:rPr lang="en" sz="1200">
                <a:solidFill>
                  <a:srgbClr val="000000"/>
                </a:solidFill>
                <a:latin typeface="Proxima Nova"/>
                <a:ea typeface="Proxima Nova"/>
                <a:cs typeface="Proxima Nova"/>
                <a:sym typeface="Proxima Nova"/>
              </a:rPr>
              <a:t>Lower dimensionality of the neural population response could reflect increased ambiguity about course of action (which we were hoping the GLM approach might address) or perhaps the effect of attention on neural synchrony. </a:t>
            </a:r>
            <a:endParaRPr sz="12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b="1" lang="en" sz="1200">
                <a:solidFill>
                  <a:srgbClr val="000000"/>
                </a:solidFill>
                <a:latin typeface="Proxima Nova"/>
                <a:ea typeface="Proxima Nova"/>
                <a:cs typeface="Proxima Nova"/>
                <a:sym typeface="Proxima Nova"/>
              </a:rPr>
              <a:t>Lessons learnt - </a:t>
            </a:r>
            <a:r>
              <a:rPr lang="en" sz="1200">
                <a:solidFill>
                  <a:srgbClr val="000000"/>
                </a:solidFill>
                <a:latin typeface="Proxima Nova"/>
                <a:ea typeface="Proxima Nova"/>
                <a:cs typeface="Proxima Nova"/>
                <a:sym typeface="Proxima Nova"/>
              </a:rPr>
              <a:t>Diving into a complex data set under time pressure with high-level dimensionality reduction methods is pretty ambitious; you realise there many basic elements of an experiment that may introduce confounds and need serious thought to be controlled for (e.g. unequal numbers of neurons between sessions; unequal numbers of easy / hard trials, more incorrect responses in the hard trial group).</a:t>
            </a:r>
            <a:endParaRPr sz="12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200">
                <a:solidFill>
                  <a:srgbClr val="000000"/>
                </a:solidFill>
                <a:latin typeface="Proxima Nova"/>
                <a:ea typeface="Proxima Nova"/>
                <a:cs typeface="Proxima Nova"/>
                <a:sym typeface="Proxima Nova"/>
              </a:rPr>
              <a:t>A lot of groundwork needs to be done before doing all the fancy methods you want to do.</a:t>
            </a:r>
            <a:endParaRPr sz="12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200">
                <a:solidFill>
                  <a:srgbClr val="000000"/>
                </a:solidFill>
                <a:latin typeface="Proxima Nova"/>
                <a:ea typeface="Proxima Nova"/>
                <a:cs typeface="Proxima Nova"/>
                <a:sym typeface="Proxima Nova"/>
              </a:rPr>
              <a:t>Making (causal) interpretations about lower-dimensional neural population activity that generate predictions for further experiments is not straightforward - we are still debating what is going on...</a:t>
            </a:r>
            <a:endParaRPr sz="12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200">
                <a:solidFill>
                  <a:srgbClr val="000000"/>
                </a:solidFill>
                <a:latin typeface="Proxima Nova"/>
                <a:ea typeface="Proxima Nova"/>
                <a:cs typeface="Proxima Nova"/>
                <a:sym typeface="Proxima Nova"/>
              </a:rPr>
              <a:t>Task distribution in a remote project is an art; and so is merging individual contributions into a single project narrative!</a:t>
            </a:r>
            <a:endParaRPr sz="12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Proxima Nova"/>
                <a:ea typeface="Proxima Nova"/>
                <a:cs typeface="Proxima Nova"/>
                <a:sym typeface="Proxima Nova"/>
              </a:rPr>
              <a:t>Appendix A: </a:t>
            </a:r>
            <a:r>
              <a:rPr b="1" lang="en" sz="1400">
                <a:latin typeface="Proxima Nova"/>
                <a:ea typeface="Proxima Nova"/>
                <a:cs typeface="Proxima Nova"/>
                <a:sym typeface="Proxima Nova"/>
              </a:rPr>
              <a:t>Python error hall of fame</a:t>
            </a:r>
            <a:endParaRPr b="1" sz="1400">
              <a:latin typeface="Proxima Nova"/>
              <a:ea typeface="Proxima Nova"/>
              <a:cs typeface="Proxima Nova"/>
              <a:sym typeface="Proxima Nova"/>
            </a:endParaRPr>
          </a:p>
        </p:txBody>
      </p:sp>
      <p:pic>
        <p:nvPicPr>
          <p:cNvPr id="195" name="Google Shape;195;p32"/>
          <p:cNvPicPr preferRelativeResize="0"/>
          <p:nvPr/>
        </p:nvPicPr>
        <p:blipFill>
          <a:blip r:embed="rId3">
            <a:alphaModFix/>
          </a:blip>
          <a:stretch>
            <a:fillRect/>
          </a:stretch>
        </p:blipFill>
        <p:spPr>
          <a:xfrm>
            <a:off x="311700" y="1598775"/>
            <a:ext cx="4098050" cy="875850"/>
          </a:xfrm>
          <a:prstGeom prst="rect">
            <a:avLst/>
          </a:prstGeom>
          <a:noFill/>
          <a:ln>
            <a:noFill/>
          </a:ln>
        </p:spPr>
      </p:pic>
      <p:pic>
        <p:nvPicPr>
          <p:cNvPr id="196" name="Google Shape;196;p32"/>
          <p:cNvPicPr preferRelativeResize="0"/>
          <p:nvPr/>
        </p:nvPicPr>
        <p:blipFill>
          <a:blip r:embed="rId4">
            <a:alphaModFix/>
          </a:blip>
          <a:stretch>
            <a:fillRect/>
          </a:stretch>
        </p:blipFill>
        <p:spPr>
          <a:xfrm>
            <a:off x="311700" y="2474625"/>
            <a:ext cx="5494325" cy="2411424"/>
          </a:xfrm>
          <a:prstGeom prst="rect">
            <a:avLst/>
          </a:prstGeom>
          <a:noFill/>
          <a:ln>
            <a:noFill/>
          </a:ln>
        </p:spPr>
      </p:pic>
      <p:pic>
        <p:nvPicPr>
          <p:cNvPr id="197" name="Google Shape;197;p32"/>
          <p:cNvPicPr preferRelativeResize="0"/>
          <p:nvPr/>
        </p:nvPicPr>
        <p:blipFill rotWithShape="1">
          <a:blip r:embed="rId5">
            <a:alphaModFix/>
          </a:blip>
          <a:srcRect b="16158" l="51827" r="17177" t="69786"/>
          <a:stretch/>
        </p:blipFill>
        <p:spPr>
          <a:xfrm>
            <a:off x="311700" y="886225"/>
            <a:ext cx="5587296" cy="712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latin typeface="Proxima Nova"/>
                <a:ea typeface="Proxima Nova"/>
                <a:cs typeface="Proxima Nova"/>
                <a:sym typeface="Proxima Nova"/>
              </a:rPr>
              <a:t>Project outline</a:t>
            </a:r>
            <a:endParaRPr b="1" sz="2000">
              <a:latin typeface="Proxima Nova"/>
              <a:ea typeface="Proxima Nova"/>
              <a:cs typeface="Proxima Nova"/>
              <a:sym typeface="Proxima Nova"/>
            </a:endParaRPr>
          </a:p>
        </p:txBody>
      </p:sp>
      <p:sp>
        <p:nvSpPr>
          <p:cNvPr id="203" name="Google Shape;203;p33"/>
          <p:cNvSpPr txBox="1"/>
          <p:nvPr>
            <p:ph idx="1" type="body"/>
          </p:nvPr>
        </p:nvSpPr>
        <p:spPr>
          <a:xfrm>
            <a:off x="311700" y="1000075"/>
            <a:ext cx="8520600" cy="39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Proxima Nova"/>
                <a:ea typeface="Proxima Nova"/>
                <a:cs typeface="Proxima Nova"/>
                <a:sym typeface="Proxima Nova"/>
              </a:rPr>
              <a:t>Brief scientific background: </a:t>
            </a:r>
            <a:r>
              <a:rPr lang="en" sz="1400">
                <a:solidFill>
                  <a:schemeClr val="dk1"/>
                </a:solidFill>
                <a:latin typeface="Proxima Nova"/>
                <a:ea typeface="Proxima Nova"/>
                <a:cs typeface="Proxima Nova"/>
                <a:sym typeface="Proxima Nova"/>
              </a:rPr>
              <a:t>Decision uncertainty is the degree of confidence on whether a choice is correct. Challenging decisions are associated with higher uncertainty and more errors. However, how this is reflected in neural population activity in the brain remains unclear. It has been observed in rodents and primates that the dimensionality of frontal areas decreases when they perform incorrectly in tasks suggesting the importance of high dimensionality representations in executing the correct response. Are these changes in dimensionality directly reflected in the level of difficulty in the task?</a:t>
            </a:r>
            <a:endParaRPr sz="14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4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1400">
                <a:solidFill>
                  <a:schemeClr val="dk1"/>
                </a:solidFill>
                <a:latin typeface="Proxima Nova"/>
                <a:ea typeface="Proxima Nova"/>
                <a:cs typeface="Proxima Nova"/>
                <a:sym typeface="Proxima Nova"/>
              </a:rPr>
              <a:t>Scientific question: </a:t>
            </a:r>
            <a:r>
              <a:rPr lang="en" sz="1400">
                <a:solidFill>
                  <a:schemeClr val="dk1"/>
                </a:solidFill>
                <a:latin typeface="Proxima Nova"/>
                <a:ea typeface="Proxima Nova"/>
                <a:cs typeface="Proxima Nova"/>
                <a:sym typeface="Proxima Nova"/>
              </a:rPr>
              <a:t>How does the dimensionality of neural population activity in the Steinmetz data set change when the animal is presented with easy and hard tasks? Does task difficulty predict how well neurons encode choice?</a:t>
            </a:r>
            <a:endParaRPr sz="1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4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1400">
                <a:solidFill>
                  <a:schemeClr val="dk1"/>
                </a:solidFill>
                <a:latin typeface="Proxima Nova"/>
                <a:ea typeface="Proxima Nova"/>
                <a:cs typeface="Proxima Nova"/>
                <a:sym typeface="Proxima Nova"/>
              </a:rPr>
              <a:t>Approach: </a:t>
            </a:r>
            <a:r>
              <a:rPr lang="en" sz="1400">
                <a:solidFill>
                  <a:schemeClr val="dk1"/>
                </a:solidFill>
                <a:latin typeface="Proxima Nova"/>
                <a:ea typeface="Proxima Nova"/>
                <a:cs typeface="Proxima Nova"/>
                <a:sym typeface="Proxima Nova"/>
              </a:rPr>
              <a:t>Compute pairwise correlations between neurons to establish redundancy; Run PCA to investigate dimensionality; Explore GPFA to investigate lower-dimensional dynamics; Ridge &amp; reduced rank regression to establish dimensionality of inter-area communication; GLM &amp; logistic regression to investigate how well neural population predicts behavioural response.</a:t>
            </a:r>
            <a:endParaRPr sz="1400">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