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37" r:id="rId1"/>
  </p:sldMasterIdLst>
  <p:notesMasterIdLst>
    <p:notesMasterId r:id="rId62"/>
  </p:notesMasterIdLst>
  <p:handoutMasterIdLst>
    <p:handoutMasterId r:id="rId63"/>
  </p:handoutMasterIdLst>
  <p:sldIdLst>
    <p:sldId id="256" r:id="rId2"/>
    <p:sldId id="257" r:id="rId3"/>
    <p:sldId id="306" r:id="rId4"/>
    <p:sldId id="307" r:id="rId5"/>
    <p:sldId id="308" r:id="rId6"/>
    <p:sldId id="309" r:id="rId7"/>
    <p:sldId id="260" r:id="rId8"/>
    <p:sldId id="262" r:id="rId9"/>
    <p:sldId id="261" r:id="rId10"/>
    <p:sldId id="263" r:id="rId11"/>
    <p:sldId id="264" r:id="rId12"/>
    <p:sldId id="265" r:id="rId13"/>
    <p:sldId id="267" r:id="rId14"/>
    <p:sldId id="266" r:id="rId15"/>
    <p:sldId id="268" r:id="rId16"/>
    <p:sldId id="269" r:id="rId17"/>
    <p:sldId id="270" r:id="rId18"/>
    <p:sldId id="271" r:id="rId19"/>
    <p:sldId id="272" r:id="rId20"/>
    <p:sldId id="273" r:id="rId21"/>
    <p:sldId id="259" r:id="rId22"/>
    <p:sldId id="274" r:id="rId23"/>
    <p:sldId id="282" r:id="rId24"/>
    <p:sldId id="283" r:id="rId25"/>
    <p:sldId id="280" r:id="rId26"/>
    <p:sldId id="281" r:id="rId27"/>
    <p:sldId id="284" r:id="rId28"/>
    <p:sldId id="285" r:id="rId29"/>
    <p:sldId id="286" r:id="rId30"/>
    <p:sldId id="275" r:id="rId31"/>
    <p:sldId id="276" r:id="rId32"/>
    <p:sldId id="277" r:id="rId33"/>
    <p:sldId id="278" r:id="rId34"/>
    <p:sldId id="279" r:id="rId35"/>
    <p:sldId id="287" r:id="rId36"/>
    <p:sldId id="288" r:id="rId37"/>
    <p:sldId id="289" r:id="rId38"/>
    <p:sldId id="311" r:id="rId39"/>
    <p:sldId id="290" r:id="rId40"/>
    <p:sldId id="310" r:id="rId41"/>
    <p:sldId id="292" r:id="rId42"/>
    <p:sldId id="293" r:id="rId43"/>
    <p:sldId id="294" r:id="rId44"/>
    <p:sldId id="295" r:id="rId45"/>
    <p:sldId id="291" r:id="rId46"/>
    <p:sldId id="296" r:id="rId47"/>
    <p:sldId id="297" r:id="rId48"/>
    <p:sldId id="298" r:id="rId49"/>
    <p:sldId id="299" r:id="rId50"/>
    <p:sldId id="300" r:id="rId51"/>
    <p:sldId id="302" r:id="rId52"/>
    <p:sldId id="303" r:id="rId53"/>
    <p:sldId id="301" r:id="rId54"/>
    <p:sldId id="312" r:id="rId55"/>
    <p:sldId id="313" r:id="rId56"/>
    <p:sldId id="304" r:id="rId57"/>
    <p:sldId id="317" r:id="rId58"/>
    <p:sldId id="314" r:id="rId59"/>
    <p:sldId id="315" r:id="rId60"/>
    <p:sldId id="30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B84F9-1E99-4AD5-AF2A-49A0E8FE0EFD}" type="datetimeFigureOut">
              <a:rPr lang="en-US" smtClean="0"/>
              <a:t>5/10/2021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0C623C-C635-4827-9A07-4D6FE889DE61}" type="slidenum">
              <a:rPr lang="en-US" smtClean="0"/>
              <a:t>‹#›</a:t>
            </a:fld>
            <a:endParaRPr lang="en-US"/>
          </a:p>
        </p:txBody>
      </p:sp>
    </p:spTree>
    <p:extLst>
      <p:ext uri="{BB962C8B-B14F-4D97-AF65-F5344CB8AC3E}">
        <p14:creationId xmlns:p14="http://schemas.microsoft.com/office/powerpoint/2010/main" val="20814317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85E1E-A7CF-4C7B-B0D3-9589BEC90CEF}"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1CBB7-C750-4C2C-996C-6641D3C4A2E1}" type="slidenum">
              <a:rPr lang="en-US" smtClean="0"/>
              <a:t>‹#›</a:t>
            </a:fld>
            <a:endParaRPr lang="en-US"/>
          </a:p>
        </p:txBody>
      </p:sp>
    </p:spTree>
    <p:extLst>
      <p:ext uri="{BB962C8B-B14F-4D97-AF65-F5344CB8AC3E}">
        <p14:creationId xmlns:p14="http://schemas.microsoft.com/office/powerpoint/2010/main" val="3080837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38205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707B12-B5A1-41E0-92E0-A53C0467F28E}"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860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9C2F0E-47E6-46AD-8DF0-5CAE985DA96B}" type="datetime1">
              <a:rPr lang="en-US"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65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C558A6E-4FDC-4A96-A6B1-079CD8E6C62E}"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88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0CAA2D-F79D-47BC-BDCF-E9CF8520EA4B}"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226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94E989-2710-473C-9F36-269EEA1FF342}"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12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17A41C-55B0-43C7-8EDF-C3A300FABA76}" type="datetime1">
              <a:rPr lang="en-US" smtClean="0"/>
              <a:t>5/10/2021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781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2E4D03-1517-4BE9-A9DB-B4705683ED6D}" type="datetime1">
              <a:rPr lang="en-US" smtClean="0"/>
              <a:t>5/10/2021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210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6151E-1302-4E19-907D-8C4E6CBFDBA6}"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266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4C9A2-29CA-4026-B1F1-1BEA6F72D982}"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96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67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48C2F-A8C8-489A-A624-B7EB1B2B3289}" type="datetime1">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091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7C1B45-793C-466E-8ADD-68668E611E1A}" type="datetime1">
              <a:rPr lang="en-US"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3059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3029F2-32F5-429D-8E94-4E510C52E482}" type="datetime1">
              <a:rPr lang="en-US" smtClean="0"/>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9399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B615EED-3206-4D98-921F-46D67BEB837A}" type="datetime1">
              <a:rPr lang="en-US" smtClean="0"/>
              <a:t>5/10/2021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4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599BCF-5359-43CB-9B55-9B6E1D261FCE}" type="datetime1">
              <a:rPr lang="en-US" smtClean="0"/>
              <a:t>5/10/2021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26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7CF1635-7B39-4FBD-9AE4-64A4D1954F06}" type="datetime1">
              <a:rPr lang="en-US" smtClean="0"/>
              <a:t>5/10/2021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21946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529D98-C1CD-48F0-9959-527F42D20266}" type="datetime1">
              <a:rPr lang="en-US"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5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D4E7C5-F013-4373-ADD3-EFB6822112FF}" type="datetime1">
              <a:rPr lang="en-US" smtClean="0"/>
              <a:t>5/10/2021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0487823"/>
      </p:ext>
    </p:extLst>
  </p:cSld>
  <p:clrMap bg1="dk1" tx1="lt1" bg2="dk2" tx2="lt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 id="2147484549" r:id="rId12"/>
    <p:sldLayoutId id="2147484550" r:id="rId13"/>
    <p:sldLayoutId id="2147484551" r:id="rId14"/>
    <p:sldLayoutId id="2147484552" r:id="rId15"/>
    <p:sldLayoutId id="2147484553" r:id="rId16"/>
    <p:sldLayoutId id="2147484554"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solidFill>
                  <a:schemeClr val="tx1"/>
                </a:solidFill>
              </a:rPr>
              <a:t>Database Management</a:t>
            </a:r>
            <a:r>
              <a:rPr lang="en-US" dirty="0" smtClean="0">
                <a:solidFill>
                  <a:schemeClr val="tx1"/>
                </a:solidFill>
              </a:rPr>
              <a:t/>
            </a:r>
            <a:br>
              <a:rPr lang="en-US" dirty="0" smtClean="0">
                <a:solidFill>
                  <a:schemeClr val="tx1"/>
                </a:solidFill>
              </a:rPr>
            </a:br>
            <a:r>
              <a:rPr lang="en-US" sz="3200" dirty="0" smtClean="0">
                <a:solidFill>
                  <a:schemeClr val="tx1"/>
                </a:solidFill>
              </a:rPr>
              <a:t>CSE303</a:t>
            </a:r>
            <a:br>
              <a:rPr lang="en-US" sz="3200" dirty="0" smtClean="0">
                <a:solidFill>
                  <a:schemeClr val="tx1"/>
                </a:solidFill>
              </a:rPr>
            </a:br>
            <a:endParaRPr lang="en-US" dirty="0">
              <a:solidFill>
                <a:schemeClr val="tx1"/>
              </a:solidFill>
            </a:endParaRPr>
          </a:p>
        </p:txBody>
      </p:sp>
      <p:sp>
        <p:nvSpPr>
          <p:cNvPr id="3" name="Date Placeholder 2"/>
          <p:cNvSpPr>
            <a:spLocks noGrp="1"/>
          </p:cNvSpPr>
          <p:nvPr>
            <p:ph type="dt" sz="half" idx="10"/>
          </p:nvPr>
        </p:nvSpPr>
        <p:spPr/>
        <p:txBody>
          <a:bodyPr/>
          <a:lstStyle/>
          <a:p>
            <a:fld id="{6DADA4A2-D647-4196-8F9A-49BEC36D8712}"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Rectangle 5"/>
          <p:cNvSpPr/>
          <p:nvPr/>
        </p:nvSpPr>
        <p:spPr>
          <a:xfrm>
            <a:off x="3048000" y="2413338"/>
            <a:ext cx="6096000" cy="1754326"/>
          </a:xfrm>
          <a:prstGeom prst="rect">
            <a:avLst/>
          </a:prstGeom>
        </p:spPr>
        <p:txBody>
          <a:bodyPr>
            <a:spAutoFit/>
          </a:bodyPr>
          <a:lstStyle/>
          <a:p>
            <a:r>
              <a:rPr lang="en-US" b="1" dirty="0">
                <a:latin typeface="Arial Rounded MT Bold" panose="020F0704030504030204" pitchFamily="34" charset="0"/>
              </a:rPr>
              <a:t/>
            </a:r>
            <a:br>
              <a:rPr lang="en-US" b="1" dirty="0">
                <a:latin typeface="Arial Rounded MT Bold" panose="020F0704030504030204" pitchFamily="34" charset="0"/>
              </a:rPr>
            </a:br>
            <a:r>
              <a:rPr lang="en-US" b="1" dirty="0">
                <a:latin typeface="Arial Rounded MT Bold" panose="020F0704030504030204" pitchFamily="34" charset="0"/>
              </a:rPr>
              <a:t/>
            </a:r>
            <a:br>
              <a:rPr lang="en-US" b="1" dirty="0">
                <a:latin typeface="Arial Rounded MT Bold" panose="020F0704030504030204" pitchFamily="34" charset="0"/>
              </a:rPr>
            </a:br>
            <a:r>
              <a:rPr lang="en-US" b="1" dirty="0">
                <a:latin typeface="Arial Rounded MT Bold" panose="020F0704030504030204" pitchFamily="34" charset="0"/>
              </a:rPr>
              <a:t/>
            </a:r>
            <a:br>
              <a:rPr lang="en-US" b="1" dirty="0">
                <a:latin typeface="Arial Rounded MT Bold" panose="020F0704030504030204" pitchFamily="34" charset="0"/>
              </a:rPr>
            </a:br>
            <a:r>
              <a:rPr lang="en-US" b="1" dirty="0">
                <a:latin typeface="Arial Rounded MT Bold" panose="020F0704030504030204" pitchFamily="34" charset="0"/>
              </a:rPr>
              <a:t/>
            </a:r>
            <a:br>
              <a:rPr lang="en-US" b="1" dirty="0">
                <a:latin typeface="Arial Rounded MT Bold" panose="020F0704030504030204" pitchFamily="34" charset="0"/>
              </a:rPr>
            </a:br>
            <a:r>
              <a:rPr lang="en-US" dirty="0">
                <a:latin typeface="Arial Rounded MT Bold" panose="020F0704030504030204" pitchFamily="34" charset="0"/>
              </a:rPr>
              <a:t/>
            </a:r>
            <a:br>
              <a:rPr lang="en-US" dirty="0">
                <a:latin typeface="Arial Rounded MT Bold" panose="020F0704030504030204" pitchFamily="34" charset="0"/>
              </a:rPr>
            </a:br>
            <a:endParaRPr lang="en-US" dirty="0"/>
          </a:p>
        </p:txBody>
      </p:sp>
      <p:sp>
        <p:nvSpPr>
          <p:cNvPr id="7" name="Rectangle 6"/>
          <p:cNvSpPr/>
          <p:nvPr/>
        </p:nvSpPr>
        <p:spPr>
          <a:xfrm>
            <a:off x="1059385" y="5286933"/>
            <a:ext cx="10131354" cy="400110"/>
          </a:xfrm>
          <a:prstGeom prst="rect">
            <a:avLst/>
          </a:prstGeom>
        </p:spPr>
        <p:txBody>
          <a:bodyPr wrap="square">
            <a:spAutoFit/>
          </a:bodyPr>
          <a:lstStyle/>
          <a:p>
            <a:r>
              <a:rPr lang="en-US" sz="2000" b="1" dirty="0">
                <a:latin typeface="Arial Rounded MT Bold" panose="020F0704030504030204" pitchFamily="34" charset="0"/>
              </a:rPr>
              <a:t>Student Performance monitoring system                                         Group-4</a:t>
            </a:r>
            <a:endParaRPr lang="en-US" sz="2000" dirty="0"/>
          </a:p>
        </p:txBody>
      </p:sp>
    </p:spTree>
    <p:extLst>
      <p:ext uri="{BB962C8B-B14F-4D97-AF65-F5344CB8AC3E}">
        <p14:creationId xmlns:p14="http://schemas.microsoft.com/office/powerpoint/2010/main" val="1811154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50800" dist="38100" dir="5400000" algn="t">
                    <a:srgbClr val="000000">
                      <a:alpha val="40000"/>
                    </a:srgbClr>
                  </a:outerShdw>
                </a:effectLst>
              </a:rPr>
              <a:t> SIX ELEMENT(AS-IS) </a:t>
            </a:r>
            <a:endParaRPr lang="en-US" dirty="0"/>
          </a:p>
        </p:txBody>
      </p:sp>
      <p:sp>
        <p:nvSpPr>
          <p:cNvPr id="3" name="Content Placeholder 2"/>
          <p:cNvSpPr>
            <a:spLocks noGrp="1"/>
          </p:cNvSpPr>
          <p:nvPr>
            <p:ph idx="1"/>
          </p:nvPr>
        </p:nvSpPr>
        <p:spPr>
          <a:xfrm>
            <a:off x="849086" y="1201784"/>
            <a:ext cx="9200767" cy="5046616"/>
          </a:xfrm>
        </p:spPr>
        <p:txBody>
          <a:bodyPr>
            <a:normAutofit/>
          </a:bodyPr>
          <a:lstStyle/>
          <a:p>
            <a:pPr>
              <a:buFont typeface="Wingdings" panose="05000000000000000000" pitchFamily="2" charset="2"/>
              <a:buChar char="v"/>
            </a:pPr>
            <a:r>
              <a:rPr lang="en-US" dirty="0" smtClean="0"/>
              <a:t>Student </a:t>
            </a:r>
            <a:r>
              <a:rPr lang="en-US" dirty="0"/>
              <a:t>sits for exam</a:t>
            </a:r>
          </a:p>
          <a:p>
            <a:pPr>
              <a:buFont typeface="Wingdings" panose="05000000000000000000" pitchFamily="2" charset="2"/>
              <a:buChar char="v"/>
            </a:pPr>
            <a:r>
              <a:rPr lang="en-US" dirty="0"/>
              <a:t>Student are able to view grades, </a:t>
            </a:r>
            <a:r>
              <a:rPr lang="en-US" dirty="0" smtClean="0"/>
              <a:t>CGPA </a:t>
            </a:r>
            <a:r>
              <a:rPr lang="en-US" dirty="0"/>
              <a:t>and download </a:t>
            </a:r>
            <a:r>
              <a:rPr lang="en-US" dirty="0" smtClean="0"/>
              <a:t>transcript</a:t>
            </a:r>
          </a:p>
          <a:p>
            <a:pPr>
              <a:buFont typeface="Wingdings" panose="05000000000000000000" pitchFamily="2" charset="2"/>
              <a:buChar char="v"/>
            </a:pPr>
            <a:r>
              <a:rPr lang="en-US" dirty="0"/>
              <a:t>Instructors uploads grades to </a:t>
            </a:r>
            <a:r>
              <a:rPr lang="en-US" dirty="0" smtClean="0"/>
              <a:t>IRAS</a:t>
            </a:r>
            <a:endParaRPr lang="en-US" dirty="0" smtClean="0"/>
          </a:p>
          <a:p>
            <a:pPr>
              <a:buFont typeface="Wingdings" panose="05000000000000000000" pitchFamily="2" charset="2"/>
              <a:buChar char="v"/>
            </a:pPr>
            <a:r>
              <a:rPr lang="en-US" dirty="0"/>
              <a:t>Instructors produce OBE </a:t>
            </a:r>
            <a:r>
              <a:rPr lang="en-US" dirty="0" smtClean="0"/>
              <a:t>mark sheet </a:t>
            </a:r>
            <a:r>
              <a:rPr lang="en-US" dirty="0"/>
              <a:t>and grades sheet and submits it </a:t>
            </a:r>
            <a:r>
              <a:rPr lang="en-US" dirty="0" smtClean="0"/>
              <a:t>     to </a:t>
            </a:r>
            <a:r>
              <a:rPr lang="en-US" dirty="0"/>
              <a:t>the </a:t>
            </a:r>
            <a:r>
              <a:rPr lang="en-US" dirty="0" smtClean="0"/>
              <a:t>department</a:t>
            </a:r>
          </a:p>
          <a:p>
            <a:pPr>
              <a:buFont typeface="Wingdings" panose="05000000000000000000" pitchFamily="2" charset="2"/>
              <a:buChar char="v"/>
            </a:pPr>
            <a:r>
              <a:rPr lang="en-US" dirty="0" smtClean="0"/>
              <a:t> </a:t>
            </a:r>
            <a:r>
              <a:rPr lang="en-US" dirty="0"/>
              <a:t>Map Course </a:t>
            </a:r>
            <a:r>
              <a:rPr lang="en-US" dirty="0" smtClean="0"/>
              <a:t>Outcomes (COs</a:t>
            </a:r>
            <a:r>
              <a:rPr lang="en-US" dirty="0"/>
              <a:t>) to Program Learning </a:t>
            </a:r>
            <a:r>
              <a:rPr lang="en-US" dirty="0" smtClean="0"/>
              <a:t>Outcomes(PLOs)</a:t>
            </a:r>
            <a:r>
              <a:rPr lang="en-US" dirty="0"/>
              <a:t> </a:t>
            </a:r>
            <a:endParaRPr lang="en-US" dirty="0" smtClean="0"/>
          </a:p>
          <a:p>
            <a:pPr>
              <a:buFont typeface="Wingdings" panose="05000000000000000000" pitchFamily="2" charset="2"/>
              <a:buChar char="v"/>
            </a:pPr>
            <a:r>
              <a:rPr lang="en-US" dirty="0"/>
              <a:t>Student gets admitted under a particular department </a:t>
            </a:r>
            <a:endParaRPr lang="en-US" dirty="0" smtClean="0"/>
          </a:p>
          <a:p>
            <a:pPr>
              <a:buFont typeface="Wingdings" panose="05000000000000000000" pitchFamily="2" charset="2"/>
              <a:buChar char="v"/>
            </a:pPr>
            <a:r>
              <a:rPr lang="en-US" dirty="0"/>
              <a:t>Request for review and change of </a:t>
            </a:r>
            <a:r>
              <a:rPr lang="en-US" dirty="0" smtClean="0"/>
              <a:t>grades</a:t>
            </a:r>
          </a:p>
          <a:p>
            <a:pPr>
              <a:buFont typeface="Wingdings" panose="05000000000000000000" pitchFamily="2" charset="2"/>
              <a:buChar char="v"/>
            </a:pPr>
            <a:r>
              <a:rPr lang="en-US" dirty="0"/>
              <a:t>View Records OBE </a:t>
            </a:r>
            <a:r>
              <a:rPr lang="en-US" dirty="0" smtClean="0"/>
              <a:t>Mark sheets </a:t>
            </a:r>
            <a:r>
              <a:rPr lang="en-US" dirty="0"/>
              <a:t>and Course </a:t>
            </a:r>
            <a:r>
              <a:rPr lang="en-US" dirty="0" smtClean="0"/>
              <a:t>Assessment </a:t>
            </a:r>
            <a:r>
              <a:rPr lang="en-US" dirty="0"/>
              <a:t>Reports </a:t>
            </a:r>
          </a:p>
          <a:p>
            <a:pPr marL="0" indent="0">
              <a:buNone/>
            </a:pPr>
            <a:r>
              <a:rPr lang="en-US" dirty="0"/>
              <a:t>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3A985028-6B6B-49EE-813B-6CA2061563BA}"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00906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636"/>
            <a:ext cx="10364451" cy="1133010"/>
          </a:xfrm>
        </p:spPr>
        <p:txBody>
          <a:bodyPr>
            <a:normAutofit fontScale="90000"/>
          </a:bodyPr>
          <a:lstStyle/>
          <a:p>
            <a:r>
              <a:rPr lang="en-US" b="1" dirty="0">
                <a:effectLst>
                  <a:outerShdw blurRad="50800" dist="38100" dir="5400000" algn="t">
                    <a:srgbClr val="000000">
                      <a:alpha val="40000"/>
                    </a:srgbClr>
                  </a:outerShdw>
                </a:effectLst>
              </a:rPr>
              <a:t>PROCESS DIAGRAM(AS-IS)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199" y="1313644"/>
            <a:ext cx="10891609" cy="4238069"/>
          </a:xfrm>
          <a:prstGeom prst="rect">
            <a:avLst/>
          </a:prstGeom>
        </p:spPr>
      </p:pic>
      <p:sp>
        <p:nvSpPr>
          <p:cNvPr id="5" name="Rectangle 4"/>
          <p:cNvSpPr/>
          <p:nvPr/>
        </p:nvSpPr>
        <p:spPr>
          <a:xfrm>
            <a:off x="3096552" y="5607593"/>
            <a:ext cx="7255988"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2.1 Process Diagram for Student Sits for exam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B3A9CCB-806C-4D23-8CF5-351F58AB361B}" type="datetime1">
              <a:rPr lang="en-US" smtClean="0"/>
              <a:t>5/10/2021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15598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46111" y="1433115"/>
            <a:ext cx="10511383" cy="4415245"/>
          </a:xfrm>
          <a:prstGeom prst="rect">
            <a:avLst/>
          </a:prstGeom>
        </p:spPr>
      </p:pic>
      <p:sp>
        <p:nvSpPr>
          <p:cNvPr id="5" name="Rectangle 4"/>
          <p:cNvSpPr/>
          <p:nvPr/>
        </p:nvSpPr>
        <p:spPr>
          <a:xfrm>
            <a:off x="1940417" y="6218060"/>
            <a:ext cx="8412123"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2.2 Process Diagram for Student are able to view grades and CGPA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A6721BE-49F8-406A-A5D8-0A1592A1ACCC}" type="datetime1">
              <a:rPr lang="en-US" smtClean="0"/>
              <a:t>5/10/2021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1157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4552" y="1447801"/>
            <a:ext cx="9798786" cy="4460507"/>
          </a:xfrm>
          <a:prstGeom prst="rect">
            <a:avLst/>
          </a:prstGeom>
        </p:spPr>
      </p:pic>
      <p:sp>
        <p:nvSpPr>
          <p:cNvPr id="5" name="Rectangle 4"/>
          <p:cNvSpPr/>
          <p:nvPr/>
        </p:nvSpPr>
        <p:spPr>
          <a:xfrm>
            <a:off x="2244909" y="6293862"/>
            <a:ext cx="7565295"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2.3 Process Diagram for Instructor uploading grade to </a:t>
            </a:r>
            <a:r>
              <a:rPr lang="en-US" b="1" dirty="0" err="1">
                <a:latin typeface="Arial" panose="020B0604020202020204" pitchFamily="34" charset="0"/>
                <a:ea typeface="Calibri" panose="020F0502020204030204" pitchFamily="34" charset="0"/>
                <a:cs typeface="Times New Roman" panose="02020603050405020304" pitchFamily="18" charset="0"/>
              </a:rPr>
              <a:t>iras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9417717F-9B98-402B-BF02-31DA7455ECBB}"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4744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3673" y="1447801"/>
            <a:ext cx="10995270" cy="4305591"/>
          </a:xfrm>
          <a:prstGeom prst="rect">
            <a:avLst/>
          </a:prstGeom>
        </p:spPr>
      </p:pic>
      <p:sp>
        <p:nvSpPr>
          <p:cNvPr id="5" name="Rectangle 4"/>
          <p:cNvSpPr/>
          <p:nvPr/>
        </p:nvSpPr>
        <p:spPr>
          <a:xfrm>
            <a:off x="2032777" y="6263138"/>
            <a:ext cx="8117063"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2.4 Process Diagram for Instructor produces OBE </a:t>
            </a:r>
            <a:r>
              <a:rPr lang="en-US" b="1" dirty="0" smtClean="0">
                <a:latin typeface="Arial" panose="020B0604020202020204" pitchFamily="34" charset="0"/>
                <a:ea typeface="Calibri" panose="020F0502020204030204" pitchFamily="34" charset="0"/>
                <a:cs typeface="Times New Roman" panose="02020603050405020304" pitchFamily="18" charset="0"/>
              </a:rPr>
              <a:t>mark sheet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CF8BBA2F-A4B2-484F-95AC-4BD5A84A7033}"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72980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553975" y="1447801"/>
            <a:ext cx="10897333" cy="3990388"/>
          </a:xfrm>
          <a:prstGeom prst="rect">
            <a:avLst/>
          </a:prstGeom>
        </p:spPr>
      </p:pic>
      <p:sp>
        <p:nvSpPr>
          <p:cNvPr id="9" name="Rectangle 8"/>
          <p:cNvSpPr/>
          <p:nvPr/>
        </p:nvSpPr>
        <p:spPr>
          <a:xfrm>
            <a:off x="2772751" y="6267258"/>
            <a:ext cx="5788764" cy="388696"/>
          </a:xfrm>
          <a:prstGeom prst="rect">
            <a:avLst/>
          </a:prstGeom>
        </p:spPr>
        <p:txBody>
          <a:bodyPr wrap="non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2.5 Process Diagram for Map COs and </a:t>
            </a:r>
            <a:r>
              <a:rPr lang="en-US" b="1" dirty="0" smtClean="0">
                <a:latin typeface="Arial" panose="020B0604020202020204" pitchFamily="34" charset="0"/>
                <a:ea typeface="Calibri" panose="020F0502020204030204" pitchFamily="34" charset="0"/>
                <a:cs typeface="Times New Roman" panose="02020603050405020304" pitchFamily="18" charset="0"/>
              </a:rPr>
              <a:t>POs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1F188CF-BAE2-4875-8BE2-93DB6DCFA3CB}" type="datetime1">
              <a:rPr lang="en-US" smtClean="0"/>
              <a:t>5/10/2021</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8482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9062" y="1546227"/>
            <a:ext cx="9193478" cy="4149834"/>
          </a:xfrm>
          <a:prstGeom prst="rect">
            <a:avLst/>
          </a:prstGeom>
        </p:spPr>
      </p:pic>
      <p:sp>
        <p:nvSpPr>
          <p:cNvPr id="5" name="Rectangle 4"/>
          <p:cNvSpPr/>
          <p:nvPr/>
        </p:nvSpPr>
        <p:spPr>
          <a:xfrm>
            <a:off x="1737585" y="6178873"/>
            <a:ext cx="9453154"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2.6 Process Diagram for Student gets admitted under particular department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BB1F37F-B186-42C4-A570-B7BB7D31DB0D}"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75995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3955" y="295729"/>
            <a:ext cx="9738585" cy="5721530"/>
          </a:xfrm>
          <a:prstGeom prst="rect">
            <a:avLst/>
          </a:prstGeom>
        </p:spPr>
      </p:pic>
      <p:sp>
        <p:nvSpPr>
          <p:cNvPr id="5" name="Rectangle 4"/>
          <p:cNvSpPr/>
          <p:nvPr/>
        </p:nvSpPr>
        <p:spPr>
          <a:xfrm>
            <a:off x="1960705" y="6106199"/>
            <a:ext cx="8537834"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2.7 Process Diagram for request for review and change of grades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8B1F3FC-F098-4541-B4C9-D295B9CB7726}"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19440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5131" y="463457"/>
            <a:ext cx="10006149" cy="5493206"/>
          </a:xfrm>
          <a:prstGeom prst="rect">
            <a:avLst/>
          </a:prstGeom>
        </p:spPr>
      </p:pic>
      <p:sp>
        <p:nvSpPr>
          <p:cNvPr id="8" name="Rectangle 7"/>
          <p:cNvSpPr/>
          <p:nvPr/>
        </p:nvSpPr>
        <p:spPr>
          <a:xfrm>
            <a:off x="1119479" y="6249340"/>
            <a:ext cx="9970885" cy="388696"/>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2.8 Process Diagram for view </a:t>
            </a:r>
            <a:r>
              <a:rPr lang="en-US" b="1" dirty="0" err="1">
                <a:latin typeface="Arial" panose="020B0604020202020204" pitchFamily="34" charset="0"/>
                <a:ea typeface="Calibri" panose="020F0502020204030204" pitchFamily="34" charset="0"/>
                <a:cs typeface="Times New Roman" panose="02020603050405020304" pitchFamily="18" charset="0"/>
              </a:rPr>
              <a:t>obe</a:t>
            </a:r>
            <a:r>
              <a:rPr lang="en-US" b="1" dirty="0">
                <a:latin typeface="Arial" panose="020B0604020202020204" pitchFamily="34" charset="0"/>
                <a:ea typeface="Calibri" panose="020F0502020204030204" pitchFamily="34" charset="0"/>
                <a:cs typeface="Times New Roman" panose="02020603050405020304" pitchFamily="18" charset="0"/>
              </a:rPr>
              <a:t> </a:t>
            </a:r>
            <a:r>
              <a:rPr lang="en-US" b="1" dirty="0" smtClean="0">
                <a:latin typeface="Arial" panose="020B0604020202020204" pitchFamily="34" charset="0"/>
                <a:ea typeface="Calibri" panose="020F0502020204030204" pitchFamily="34" charset="0"/>
                <a:cs typeface="Times New Roman" panose="02020603050405020304" pitchFamily="18" charset="0"/>
              </a:rPr>
              <a:t>mark sheet </a:t>
            </a:r>
            <a:r>
              <a:rPr lang="en-US" b="1" dirty="0">
                <a:latin typeface="Arial" panose="020B0604020202020204" pitchFamily="34" charset="0"/>
                <a:ea typeface="Calibri" panose="020F0502020204030204" pitchFamily="34" charset="0"/>
                <a:cs typeface="Times New Roman" panose="02020603050405020304" pitchFamily="18" charset="0"/>
              </a:rPr>
              <a:t>and course assessment report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FF18393-70CE-4517-A095-128BE4892294}" type="datetime1">
              <a:rPr lang="en-US" smtClean="0"/>
              <a:t>5/10/2021</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189221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50800" dist="38100" dir="5400000" algn="t">
                    <a:srgbClr val="000000">
                      <a:alpha val="40000"/>
                    </a:srgbClr>
                  </a:outerShdw>
                </a:effectLst>
              </a:rPr>
              <a:t>Problem Analysis</a:t>
            </a:r>
            <a:r>
              <a:rPr lang="en-US" dirty="0"/>
              <a:t/>
            </a:r>
            <a:br>
              <a:rPr lang="en-US" dirty="0"/>
            </a:br>
            <a:endParaRPr lang="en-US" dirty="0"/>
          </a:p>
        </p:txBody>
      </p:sp>
      <p:sp>
        <p:nvSpPr>
          <p:cNvPr id="3" name="Content Placeholder 2"/>
          <p:cNvSpPr>
            <a:spLocks noGrp="1"/>
          </p:cNvSpPr>
          <p:nvPr>
            <p:ph idx="1"/>
          </p:nvPr>
        </p:nvSpPr>
        <p:spPr>
          <a:xfrm>
            <a:off x="809898" y="1175658"/>
            <a:ext cx="9239956" cy="5072742"/>
          </a:xfrm>
        </p:spPr>
        <p:txBody>
          <a:bodyPr>
            <a:normAutofit/>
          </a:bodyPr>
          <a:lstStyle/>
          <a:p>
            <a:pPr algn="just">
              <a:buFont typeface="Wingdings" panose="05000000000000000000" pitchFamily="2" charset="2"/>
              <a:buChar char="v"/>
            </a:pPr>
            <a:r>
              <a:rPr lang="en-US" dirty="0"/>
              <a:t>Preparing a Course </a:t>
            </a:r>
            <a:r>
              <a:rPr lang="en-US" dirty="0" smtClean="0"/>
              <a:t>Assessment </a:t>
            </a:r>
            <a:endParaRPr lang="en-US" dirty="0"/>
          </a:p>
          <a:p>
            <a:pPr algn="just">
              <a:buFont typeface="Wingdings" panose="05000000000000000000" pitchFamily="2" charset="2"/>
              <a:buChar char="v"/>
            </a:pPr>
            <a:r>
              <a:rPr lang="en-US" dirty="0"/>
              <a:t>Higher Management Viewing Individual Instructor </a:t>
            </a:r>
            <a:r>
              <a:rPr lang="en-US" dirty="0" smtClean="0"/>
              <a:t>Performance</a:t>
            </a:r>
          </a:p>
          <a:p>
            <a:pPr algn="just">
              <a:buFont typeface="Wingdings" panose="05000000000000000000" pitchFamily="2" charset="2"/>
              <a:buChar char="v"/>
            </a:pPr>
            <a:r>
              <a:rPr lang="en-US" dirty="0"/>
              <a:t>Instructor viewing the CGPA and change the </a:t>
            </a:r>
            <a:r>
              <a:rPr lang="en-US" dirty="0" smtClean="0"/>
              <a:t>grade</a:t>
            </a:r>
          </a:p>
          <a:p>
            <a:pPr algn="just">
              <a:buFont typeface="Wingdings" panose="05000000000000000000" pitchFamily="2" charset="2"/>
              <a:buChar char="v"/>
            </a:pPr>
            <a:r>
              <a:rPr lang="en-US" dirty="0"/>
              <a:t>Higher management and Instructor viewing OBE mark sheet and grade sheet </a:t>
            </a:r>
            <a:endParaRPr lang="en-US" dirty="0" smtClean="0"/>
          </a:p>
          <a:p>
            <a:pPr algn="just">
              <a:buFont typeface="Wingdings" panose="05000000000000000000" pitchFamily="2" charset="2"/>
              <a:buChar char="v"/>
            </a:pPr>
            <a:r>
              <a:rPr lang="en-US" dirty="0"/>
              <a:t>Students will be able to get grades from Department instead of Instructor </a:t>
            </a:r>
            <a:endParaRPr lang="en-US" dirty="0" smtClean="0"/>
          </a:p>
          <a:p>
            <a:pPr algn="just">
              <a:buFont typeface="Wingdings" panose="05000000000000000000" pitchFamily="2" charset="2"/>
              <a:buChar char="v"/>
            </a:pPr>
            <a:r>
              <a:rPr lang="en-US" dirty="0"/>
              <a:t>Higher Management &amp; Instructor Uploading &amp; Viewing </a:t>
            </a:r>
            <a:r>
              <a:rPr lang="en-US" dirty="0" smtClean="0"/>
              <a:t>PLOs/CO</a:t>
            </a:r>
          </a:p>
          <a:p>
            <a:pPr algn="just">
              <a:buFont typeface="Wingdings" panose="05000000000000000000" pitchFamily="2" charset="2"/>
              <a:buChar char="v"/>
            </a:pPr>
            <a:r>
              <a:rPr lang="en-US" dirty="0"/>
              <a:t>Student viewing PLO &amp; </a:t>
            </a:r>
            <a:r>
              <a:rPr lang="en-US" dirty="0" smtClean="0"/>
              <a:t>CO</a:t>
            </a:r>
          </a:p>
          <a:p>
            <a:pPr algn="just">
              <a:buFont typeface="Wingdings" panose="05000000000000000000" pitchFamily="2" charset="2"/>
              <a:buChar char="v"/>
            </a:pPr>
            <a:r>
              <a:rPr lang="en-US" dirty="0"/>
              <a:t>UGC </a:t>
            </a:r>
            <a:r>
              <a:rPr lang="en-US" dirty="0" smtClean="0"/>
              <a:t>approves curriculum</a:t>
            </a:r>
            <a:r>
              <a:rPr lang="en-US" dirty="0"/>
              <a:t> </a:t>
            </a:r>
            <a:r>
              <a:rPr lang="en-US" dirty="0" smtClean="0"/>
              <a:t>based </a:t>
            </a:r>
            <a:r>
              <a:rPr lang="en-US" dirty="0"/>
              <a:t>on PLO and CO</a:t>
            </a:r>
          </a:p>
          <a:p>
            <a:pPr marL="0" indent="0">
              <a:buNone/>
            </a:pPr>
            <a:r>
              <a:rPr lang="en-US" dirty="0"/>
              <a:t> </a:t>
            </a:r>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p:txBody>
      </p:sp>
      <p:sp>
        <p:nvSpPr>
          <p:cNvPr id="4" name="Date Placeholder 3"/>
          <p:cNvSpPr>
            <a:spLocks noGrp="1"/>
          </p:cNvSpPr>
          <p:nvPr>
            <p:ph type="dt" sz="half" idx="10"/>
          </p:nvPr>
        </p:nvSpPr>
        <p:spPr/>
        <p:txBody>
          <a:bodyPr/>
          <a:lstStyle/>
          <a:p>
            <a:fld id="{AE0831A3-28C1-4BA2-8591-EF2B3FD6AFD9}"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51288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7243" y="1584102"/>
            <a:ext cx="7352205" cy="3366722"/>
          </a:xfrm>
        </p:spPr>
        <p:txBody>
          <a:bodyPr>
            <a:normAutofit/>
          </a:bodyPr>
          <a:lstStyle/>
          <a:p>
            <a:r>
              <a:rPr lang="en-US" sz="2000" b="1" dirty="0" smtClean="0">
                <a:solidFill>
                  <a:schemeClr val="tx1"/>
                </a:solidFill>
              </a:rPr>
              <a:t>Misbahur </a:t>
            </a:r>
            <a:r>
              <a:rPr lang="en-US" sz="2000" b="1" dirty="0">
                <a:solidFill>
                  <a:schemeClr val="tx1"/>
                </a:solidFill>
              </a:rPr>
              <a:t>Rashid – 1721911</a:t>
            </a:r>
            <a:endParaRPr lang="en-US" sz="2000" dirty="0">
              <a:solidFill>
                <a:schemeClr val="tx1"/>
              </a:solidFill>
            </a:endParaRPr>
          </a:p>
          <a:p>
            <a:r>
              <a:rPr lang="en-US" sz="2000" b="1" dirty="0" err="1">
                <a:solidFill>
                  <a:schemeClr val="tx1"/>
                </a:solidFill>
              </a:rPr>
              <a:t>Rafid</a:t>
            </a:r>
            <a:r>
              <a:rPr lang="en-US" sz="2000" b="1" dirty="0">
                <a:solidFill>
                  <a:schemeClr val="tx1"/>
                </a:solidFill>
              </a:rPr>
              <a:t> Al Ahsan – </a:t>
            </a:r>
            <a:r>
              <a:rPr lang="en-US" sz="2000" b="1" dirty="0" smtClean="0">
                <a:solidFill>
                  <a:schemeClr val="tx1"/>
                </a:solidFill>
              </a:rPr>
              <a:t>1722006</a:t>
            </a:r>
          </a:p>
          <a:p>
            <a:r>
              <a:rPr lang="en-US" sz="2000" b="1" dirty="0" err="1">
                <a:solidFill>
                  <a:schemeClr val="tx1"/>
                </a:solidFill>
              </a:rPr>
              <a:t>Md.Musfiqur</a:t>
            </a:r>
            <a:r>
              <a:rPr lang="en-US" sz="2000" b="1" dirty="0">
                <a:solidFill>
                  <a:schemeClr val="tx1"/>
                </a:solidFill>
              </a:rPr>
              <a:t> </a:t>
            </a:r>
            <a:r>
              <a:rPr lang="en-US" sz="2000" b="1" dirty="0" err="1">
                <a:solidFill>
                  <a:schemeClr val="tx1"/>
                </a:solidFill>
              </a:rPr>
              <a:t>Rahaman</a:t>
            </a:r>
            <a:r>
              <a:rPr lang="en-US" sz="2000" b="1" dirty="0">
                <a:solidFill>
                  <a:schemeClr val="tx1"/>
                </a:solidFill>
              </a:rPr>
              <a:t> – 1721684</a:t>
            </a:r>
            <a:endParaRPr lang="en-US" sz="2000" dirty="0">
              <a:solidFill>
                <a:schemeClr val="tx1"/>
              </a:solidFill>
            </a:endParaRPr>
          </a:p>
          <a:p>
            <a:r>
              <a:rPr lang="en-US" sz="2000" b="1" dirty="0">
                <a:solidFill>
                  <a:schemeClr val="tx1"/>
                </a:solidFill>
              </a:rPr>
              <a:t>Sadia </a:t>
            </a:r>
            <a:r>
              <a:rPr lang="en-US" sz="2000" b="1" dirty="0" err="1">
                <a:solidFill>
                  <a:schemeClr val="tx1"/>
                </a:solidFill>
              </a:rPr>
              <a:t>Afroz</a:t>
            </a:r>
            <a:r>
              <a:rPr lang="en-US" sz="2000" b="1" dirty="0">
                <a:solidFill>
                  <a:schemeClr val="tx1"/>
                </a:solidFill>
              </a:rPr>
              <a:t> </a:t>
            </a:r>
            <a:r>
              <a:rPr lang="en-US" sz="2000" dirty="0">
                <a:solidFill>
                  <a:schemeClr val="tx1"/>
                </a:solidFill>
                <a:latin typeface="Arial Rounded MT Bold" panose="020F0704030504030204" pitchFamily="34" charset="0"/>
              </a:rPr>
              <a:t>Alma</a:t>
            </a:r>
            <a:r>
              <a:rPr lang="en-US" sz="2000" b="1" dirty="0">
                <a:solidFill>
                  <a:schemeClr val="tx1"/>
                </a:solidFill>
              </a:rPr>
              <a:t> - 1730407</a:t>
            </a:r>
            <a:endParaRPr lang="en-US" sz="2000" dirty="0">
              <a:solidFill>
                <a:schemeClr val="tx1"/>
              </a:solidFill>
            </a:endParaRPr>
          </a:p>
          <a:p>
            <a:r>
              <a:rPr lang="en-US" sz="2000" b="1" dirty="0" err="1">
                <a:solidFill>
                  <a:schemeClr val="tx1"/>
                </a:solidFill>
              </a:rPr>
              <a:t>Md.Sakimuzzaman</a:t>
            </a:r>
            <a:r>
              <a:rPr lang="en-US" sz="2000" b="1" dirty="0">
                <a:solidFill>
                  <a:schemeClr val="tx1"/>
                </a:solidFill>
              </a:rPr>
              <a:t> – 1721527</a:t>
            </a:r>
            <a:endParaRPr lang="en-US" sz="2000" dirty="0">
              <a:solidFill>
                <a:schemeClr val="tx1"/>
              </a:solidFill>
            </a:endParaRPr>
          </a:p>
          <a:p>
            <a:r>
              <a:rPr lang="en-US" sz="2000" b="1" dirty="0">
                <a:solidFill>
                  <a:schemeClr val="tx1"/>
                </a:solidFill>
              </a:rPr>
              <a:t>Puja </a:t>
            </a:r>
            <a:r>
              <a:rPr lang="en-US" sz="2000" b="1" dirty="0" err="1">
                <a:solidFill>
                  <a:schemeClr val="tx1"/>
                </a:solidFill>
              </a:rPr>
              <a:t>Bhowmik</a:t>
            </a:r>
            <a:r>
              <a:rPr lang="en-US" sz="2000" b="1" dirty="0">
                <a:solidFill>
                  <a:schemeClr val="tx1"/>
                </a:solidFill>
              </a:rPr>
              <a:t> – </a:t>
            </a:r>
            <a:r>
              <a:rPr lang="en-US" sz="2000" b="1" dirty="0" smtClean="0">
                <a:solidFill>
                  <a:schemeClr val="tx1"/>
                </a:solidFill>
              </a:rPr>
              <a:t>1730791</a:t>
            </a:r>
            <a:endParaRPr lang="en-US" sz="2000" dirty="0">
              <a:solidFill>
                <a:schemeClr val="tx1"/>
              </a:solidFill>
            </a:endParaRPr>
          </a:p>
          <a:p>
            <a:r>
              <a:rPr lang="en-US" sz="2000" b="1" dirty="0">
                <a:solidFill>
                  <a:schemeClr val="tx1"/>
                </a:solidFill>
              </a:rPr>
              <a:t>Elan </a:t>
            </a:r>
            <a:r>
              <a:rPr lang="en-US" sz="2000" b="1" dirty="0" err="1">
                <a:solidFill>
                  <a:schemeClr val="tx1"/>
                </a:solidFill>
              </a:rPr>
              <a:t>Md</a:t>
            </a:r>
            <a:r>
              <a:rPr lang="en-US" sz="2000" b="1" dirty="0">
                <a:solidFill>
                  <a:schemeClr val="tx1"/>
                </a:solidFill>
              </a:rPr>
              <a:t> </a:t>
            </a:r>
            <a:r>
              <a:rPr lang="en-US" sz="2000" b="1" dirty="0" err="1">
                <a:solidFill>
                  <a:schemeClr val="tx1"/>
                </a:solidFill>
              </a:rPr>
              <a:t>Taseen</a:t>
            </a:r>
            <a:r>
              <a:rPr lang="en-US" sz="2000" b="1" dirty="0">
                <a:solidFill>
                  <a:schemeClr val="tx1"/>
                </a:solidFill>
              </a:rPr>
              <a:t> - </a:t>
            </a:r>
            <a:r>
              <a:rPr lang="en-US" sz="2000" b="1" dirty="0" smtClean="0">
                <a:solidFill>
                  <a:schemeClr val="tx1"/>
                </a:solidFill>
              </a:rPr>
              <a:t>1831050</a:t>
            </a:r>
            <a:endParaRPr lang="en-US" sz="2000" dirty="0">
              <a:solidFill>
                <a:schemeClr val="tx1"/>
              </a:solidFill>
            </a:endParaRPr>
          </a:p>
        </p:txBody>
      </p:sp>
      <p:sp>
        <p:nvSpPr>
          <p:cNvPr id="4" name="Date Placeholder 3"/>
          <p:cNvSpPr>
            <a:spLocks noGrp="1"/>
          </p:cNvSpPr>
          <p:nvPr>
            <p:ph type="dt" sz="half" idx="10"/>
          </p:nvPr>
        </p:nvSpPr>
        <p:spPr/>
        <p:txBody>
          <a:bodyPr/>
          <a:lstStyle/>
          <a:p>
            <a:fld id="{5315AFEC-EDD7-4028-B548-0A1F68610A1B}"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Rectangle 6"/>
          <p:cNvSpPr/>
          <p:nvPr/>
        </p:nvSpPr>
        <p:spPr>
          <a:xfrm>
            <a:off x="656615" y="526176"/>
            <a:ext cx="3421129" cy="584775"/>
          </a:xfrm>
          <a:prstGeom prst="rect">
            <a:avLst/>
          </a:prstGeom>
        </p:spPr>
        <p:txBody>
          <a:bodyPr wrap="none">
            <a:spAutoFit/>
          </a:bodyPr>
          <a:lstStyle/>
          <a:p>
            <a:r>
              <a:rPr lang="en-US" sz="3200" b="1" dirty="0"/>
              <a:t>Group Members</a:t>
            </a:r>
            <a:endParaRPr lang="en-US" sz="3200" dirty="0"/>
          </a:p>
        </p:txBody>
      </p:sp>
    </p:spTree>
    <p:extLst>
      <p:ext uri="{BB962C8B-B14F-4D97-AF65-F5344CB8AC3E}">
        <p14:creationId xmlns:p14="http://schemas.microsoft.com/office/powerpoint/2010/main" val="3476868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455" y="283204"/>
            <a:ext cx="3011488" cy="396368"/>
          </a:xfrm>
        </p:spPr>
        <p:txBody>
          <a:bodyPr>
            <a:noAutofit/>
          </a:bodyPr>
          <a:lstStyle/>
          <a:p>
            <a:r>
              <a:rPr lang="en-US" sz="2000" b="1" dirty="0">
                <a:effectLst>
                  <a:outerShdw blurRad="50800" dist="38100" dir="5400000" algn="t">
                    <a:srgbClr val="000000">
                      <a:alpha val="40000"/>
                    </a:srgbClr>
                  </a:outerShdw>
                </a:effectLst>
              </a:rPr>
              <a:t>RICH PICTURE (TO-BE)</a:t>
            </a:r>
            <a:r>
              <a:rPr lang="en-US" sz="2000" dirty="0"/>
              <a:t/>
            </a:r>
            <a:br>
              <a:rPr lang="en-US" sz="2000" dirty="0"/>
            </a:br>
            <a:endParaRPr lang="en-US" sz="2000" dirty="0"/>
          </a:p>
        </p:txBody>
      </p:sp>
      <p:pic>
        <p:nvPicPr>
          <p:cNvPr id="4" name="Content Placeholder 3"/>
          <p:cNvPicPr>
            <a:picLocks noGrp="1" noChangeAspect="1"/>
          </p:cNvPicPr>
          <p:nvPr>
            <p:ph idx="1"/>
          </p:nvPr>
        </p:nvPicPr>
        <p:blipFill>
          <a:blip r:embed="rId2"/>
          <a:stretch>
            <a:fillRect/>
          </a:stretch>
        </p:blipFill>
        <p:spPr>
          <a:xfrm>
            <a:off x="838200" y="679571"/>
            <a:ext cx="9514340" cy="5982485"/>
          </a:xfrm>
          <a:prstGeom prst="rect">
            <a:avLst/>
          </a:prstGeom>
        </p:spPr>
      </p:pic>
      <p:sp>
        <p:nvSpPr>
          <p:cNvPr id="3" name="Date Placeholder 2"/>
          <p:cNvSpPr>
            <a:spLocks noGrp="1"/>
          </p:cNvSpPr>
          <p:nvPr>
            <p:ph type="dt" sz="half" idx="10"/>
          </p:nvPr>
        </p:nvSpPr>
        <p:spPr/>
        <p:txBody>
          <a:bodyPr/>
          <a:lstStyle/>
          <a:p>
            <a:fld id="{C82C6454-4C19-43CD-863E-9095AB47E6B5}"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2124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effectLst>
                  <a:outerShdw blurRad="50800" dist="38100" dir="5400000" algn="t">
                    <a:srgbClr val="000000">
                      <a:alpha val="40000"/>
                    </a:srgbClr>
                  </a:outerShdw>
                </a:effectLst>
              </a:rPr>
              <a:t>SIX ELEMENT (TO-BE)</a:t>
            </a:r>
            <a:r>
              <a:rPr lang="en-US" dirty="0"/>
              <a:t/>
            </a:r>
            <a:br>
              <a:rPr lang="en-US" dirty="0"/>
            </a:br>
            <a:endParaRPr lang="en-US" dirty="0"/>
          </a:p>
        </p:txBody>
      </p:sp>
      <p:sp>
        <p:nvSpPr>
          <p:cNvPr id="5" name="Content Placeholder 4"/>
          <p:cNvSpPr>
            <a:spLocks noGrp="1"/>
          </p:cNvSpPr>
          <p:nvPr>
            <p:ph idx="1"/>
          </p:nvPr>
        </p:nvSpPr>
        <p:spPr>
          <a:xfrm>
            <a:off x="763677" y="1152983"/>
            <a:ext cx="8946541" cy="5104126"/>
          </a:xfrm>
        </p:spPr>
        <p:txBody>
          <a:bodyPr>
            <a:noAutofit/>
          </a:bodyPr>
          <a:lstStyle/>
          <a:p>
            <a:pPr>
              <a:buFont typeface="Wingdings" panose="05000000000000000000" pitchFamily="2" charset="2"/>
              <a:buChar char="v"/>
            </a:pPr>
            <a:r>
              <a:rPr lang="en-US" sz="2400" dirty="0"/>
              <a:t>Preparing Course Assessment  of </a:t>
            </a:r>
            <a:r>
              <a:rPr lang="en-US" sz="2400" dirty="0" smtClean="0"/>
              <a:t>Instructor</a:t>
            </a:r>
          </a:p>
          <a:p>
            <a:pPr>
              <a:buFont typeface="Wingdings" panose="05000000000000000000" pitchFamily="2" charset="2"/>
              <a:buChar char="v"/>
            </a:pPr>
            <a:r>
              <a:rPr lang="en-US" sz="2400" dirty="0"/>
              <a:t>Instructor </a:t>
            </a:r>
            <a:r>
              <a:rPr lang="en-US" sz="2400" dirty="0" smtClean="0"/>
              <a:t>Able </a:t>
            </a:r>
            <a:r>
              <a:rPr lang="en-US" sz="2400" dirty="0"/>
              <a:t>to see the result of another courses of a </a:t>
            </a:r>
            <a:r>
              <a:rPr lang="en-US" sz="2400" dirty="0" smtClean="0"/>
              <a:t>Student</a:t>
            </a:r>
          </a:p>
          <a:p>
            <a:pPr>
              <a:buFont typeface="Wingdings" panose="05000000000000000000" pitchFamily="2" charset="2"/>
              <a:buChar char="v"/>
            </a:pPr>
            <a:r>
              <a:rPr lang="en-US" sz="2400" dirty="0"/>
              <a:t>Students will be able to get grades </a:t>
            </a:r>
            <a:r>
              <a:rPr lang="en-US" sz="2400" dirty="0" smtClean="0"/>
              <a:t>from Department instead</a:t>
            </a:r>
          </a:p>
          <a:p>
            <a:pPr>
              <a:buFont typeface="Wingdings" panose="05000000000000000000" pitchFamily="2" charset="2"/>
              <a:buChar char="v"/>
            </a:pPr>
            <a:r>
              <a:rPr lang="en-US" sz="2400" dirty="0"/>
              <a:t>UGC approves curriculum based on </a:t>
            </a:r>
            <a:r>
              <a:rPr lang="en-US" sz="2400" dirty="0" smtClean="0"/>
              <a:t>PLO </a:t>
            </a:r>
            <a:r>
              <a:rPr lang="en-US" sz="2400" dirty="0"/>
              <a:t>and </a:t>
            </a:r>
            <a:r>
              <a:rPr lang="en-US" sz="2400" dirty="0" smtClean="0"/>
              <a:t>CO</a:t>
            </a:r>
          </a:p>
          <a:p>
            <a:pPr>
              <a:buFont typeface="Wingdings" panose="05000000000000000000" pitchFamily="2" charset="2"/>
              <a:buChar char="v"/>
            </a:pPr>
            <a:r>
              <a:rPr lang="en-US" sz="2400" dirty="0"/>
              <a:t>Department Head able to see all instructor Performance </a:t>
            </a:r>
            <a:endParaRPr lang="en-US" sz="2400" dirty="0" smtClean="0"/>
          </a:p>
          <a:p>
            <a:pPr>
              <a:buFont typeface="Wingdings" panose="05000000000000000000" pitchFamily="2" charset="2"/>
              <a:buChar char="v"/>
            </a:pPr>
            <a:r>
              <a:rPr lang="en-US" sz="2400" dirty="0"/>
              <a:t>Higher Management and Instructor viewing OBE mark sheets and grade </a:t>
            </a:r>
            <a:r>
              <a:rPr lang="en-US" sz="2400" dirty="0" smtClean="0"/>
              <a:t>sheet</a:t>
            </a:r>
          </a:p>
          <a:p>
            <a:pPr>
              <a:buFont typeface="Wingdings" panose="05000000000000000000" pitchFamily="2" charset="2"/>
              <a:buChar char="v"/>
            </a:pPr>
            <a:r>
              <a:rPr lang="en-US" sz="2400" dirty="0"/>
              <a:t>Instructor viewing CGPA and change the </a:t>
            </a:r>
            <a:r>
              <a:rPr lang="en-US" sz="2400" dirty="0" smtClean="0"/>
              <a:t>grade</a:t>
            </a:r>
          </a:p>
          <a:p>
            <a:pPr>
              <a:buFont typeface="Wingdings" panose="05000000000000000000" pitchFamily="2" charset="2"/>
              <a:buChar char="v"/>
            </a:pPr>
            <a:r>
              <a:rPr lang="en-US" sz="2400" dirty="0"/>
              <a:t>Student viewing PLO &amp; CO</a:t>
            </a:r>
          </a:p>
        </p:txBody>
      </p:sp>
      <p:sp>
        <p:nvSpPr>
          <p:cNvPr id="2" name="Date Placeholder 1"/>
          <p:cNvSpPr>
            <a:spLocks noGrp="1"/>
          </p:cNvSpPr>
          <p:nvPr>
            <p:ph type="dt" sz="half" idx="10"/>
          </p:nvPr>
        </p:nvSpPr>
        <p:spPr/>
        <p:txBody>
          <a:bodyPr/>
          <a:lstStyle/>
          <a:p>
            <a:fld id="{89332C65-6A81-4517-BC8E-1FFAE307F125}"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485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normAutofit fontScale="90000"/>
          </a:bodyPr>
          <a:lstStyle/>
          <a:p>
            <a:pPr algn="ctr"/>
            <a:r>
              <a:rPr lang="en-US" sz="3600" b="1" dirty="0">
                <a:effectLst>
                  <a:outerShdw blurRad="50800" dist="38100" dir="5400000" algn="t">
                    <a:srgbClr val="000000">
                      <a:alpha val="40000"/>
                    </a:srgbClr>
                  </a:outerShdw>
                </a:effectLst>
              </a:rPr>
              <a:t>PROCESS DIAGRAM (TO-BE)</a:t>
            </a:r>
            <a:r>
              <a:rPr lang="en-US" sz="3600" dirty="0"/>
              <a:t/>
            </a:r>
            <a:br>
              <a:rPr lang="en-US" sz="3600" dirty="0"/>
            </a:br>
            <a:endParaRPr lang="en-US" sz="3600" dirty="0"/>
          </a:p>
        </p:txBody>
      </p:sp>
      <p:pic>
        <p:nvPicPr>
          <p:cNvPr id="4" name="Content Placeholder 3"/>
          <p:cNvPicPr>
            <a:picLocks noGrp="1" noChangeAspect="1"/>
          </p:cNvPicPr>
          <p:nvPr>
            <p:ph idx="1"/>
          </p:nvPr>
        </p:nvPicPr>
        <p:blipFill>
          <a:blip r:embed="rId2"/>
          <a:stretch>
            <a:fillRect/>
          </a:stretch>
        </p:blipFill>
        <p:spPr>
          <a:xfrm>
            <a:off x="414431" y="1238796"/>
            <a:ext cx="10084108" cy="5198115"/>
          </a:xfrm>
          <a:prstGeom prst="rect">
            <a:avLst/>
          </a:prstGeom>
        </p:spPr>
      </p:pic>
      <p:sp>
        <p:nvSpPr>
          <p:cNvPr id="3" name="Date Placeholder 2"/>
          <p:cNvSpPr>
            <a:spLocks noGrp="1"/>
          </p:cNvSpPr>
          <p:nvPr>
            <p:ph type="dt" sz="half" idx="10"/>
          </p:nvPr>
        </p:nvSpPr>
        <p:spPr/>
        <p:txBody>
          <a:bodyPr/>
          <a:lstStyle/>
          <a:p>
            <a:fld id="{DE95A1C0-E662-43A3-A37B-2CE0A31FF2A9}"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839925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2697" y="467613"/>
            <a:ext cx="9810206" cy="5880935"/>
          </a:xfrm>
          <a:prstGeom prst="rect">
            <a:avLst/>
          </a:prstGeom>
        </p:spPr>
      </p:pic>
      <p:sp>
        <p:nvSpPr>
          <p:cNvPr id="2" name="Date Placeholder 1"/>
          <p:cNvSpPr>
            <a:spLocks noGrp="1"/>
          </p:cNvSpPr>
          <p:nvPr>
            <p:ph type="dt" sz="half" idx="10"/>
          </p:nvPr>
        </p:nvSpPr>
        <p:spPr/>
        <p:txBody>
          <a:bodyPr/>
          <a:lstStyle/>
          <a:p>
            <a:fld id="{9136AFA2-3326-410C-86D8-5D9AF0675C8D}"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13352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2310" y="457200"/>
            <a:ext cx="9618342" cy="5822532"/>
          </a:xfrm>
          <a:prstGeom prst="rect">
            <a:avLst/>
          </a:prstGeom>
        </p:spPr>
      </p:pic>
      <p:sp>
        <p:nvSpPr>
          <p:cNvPr id="2" name="Date Placeholder 1"/>
          <p:cNvSpPr>
            <a:spLocks noGrp="1"/>
          </p:cNvSpPr>
          <p:nvPr>
            <p:ph type="dt" sz="half" idx="10"/>
          </p:nvPr>
        </p:nvSpPr>
        <p:spPr/>
        <p:txBody>
          <a:bodyPr/>
          <a:lstStyle/>
          <a:p>
            <a:fld id="{D05111A8-F7EB-4133-96AB-6238249806FF}"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04550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7238" y="809898"/>
            <a:ext cx="9482115" cy="5196073"/>
          </a:xfrm>
          <a:prstGeom prst="rect">
            <a:avLst/>
          </a:prstGeom>
        </p:spPr>
      </p:pic>
      <p:sp>
        <p:nvSpPr>
          <p:cNvPr id="2" name="Date Placeholder 1"/>
          <p:cNvSpPr>
            <a:spLocks noGrp="1"/>
          </p:cNvSpPr>
          <p:nvPr>
            <p:ph type="dt" sz="half" idx="10"/>
          </p:nvPr>
        </p:nvSpPr>
        <p:spPr/>
        <p:txBody>
          <a:bodyPr/>
          <a:lstStyle/>
          <a:p>
            <a:fld id="{DAC99CE5-217F-4071-95EC-B7E38DCA8536}"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50054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9715" y="865276"/>
            <a:ext cx="8590208" cy="5048518"/>
          </a:xfrm>
          <a:prstGeom prst="rect">
            <a:avLst/>
          </a:prstGeom>
        </p:spPr>
      </p:pic>
      <p:sp>
        <p:nvSpPr>
          <p:cNvPr id="2" name="Date Placeholder 1"/>
          <p:cNvSpPr>
            <a:spLocks noGrp="1"/>
          </p:cNvSpPr>
          <p:nvPr>
            <p:ph type="dt" sz="half" idx="10"/>
          </p:nvPr>
        </p:nvSpPr>
        <p:spPr/>
        <p:txBody>
          <a:bodyPr/>
          <a:lstStyle/>
          <a:p>
            <a:fld id="{A37B3B06-7C45-45C6-8BBF-D8428459836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16034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8904" y="792064"/>
            <a:ext cx="8681832" cy="5357048"/>
          </a:xfrm>
          <a:prstGeom prst="rect">
            <a:avLst/>
          </a:prstGeom>
        </p:spPr>
      </p:pic>
      <p:sp>
        <p:nvSpPr>
          <p:cNvPr id="2" name="Date Placeholder 1"/>
          <p:cNvSpPr>
            <a:spLocks noGrp="1"/>
          </p:cNvSpPr>
          <p:nvPr>
            <p:ph type="dt" sz="half" idx="10"/>
          </p:nvPr>
        </p:nvSpPr>
        <p:spPr/>
        <p:txBody>
          <a:bodyPr/>
          <a:lstStyle/>
          <a:p>
            <a:fld id="{B1673C04-0D98-498C-9A2D-D1A8806EB027}"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35675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3589" y="800757"/>
            <a:ext cx="8729300" cy="5490983"/>
          </a:xfrm>
          <a:prstGeom prst="rect">
            <a:avLst/>
          </a:prstGeom>
        </p:spPr>
      </p:pic>
      <p:sp>
        <p:nvSpPr>
          <p:cNvPr id="2" name="Date Placeholder 1"/>
          <p:cNvSpPr>
            <a:spLocks noGrp="1"/>
          </p:cNvSpPr>
          <p:nvPr>
            <p:ph type="dt" sz="half" idx="10"/>
          </p:nvPr>
        </p:nvSpPr>
        <p:spPr/>
        <p:txBody>
          <a:bodyPr/>
          <a:lstStyle/>
          <a:p>
            <a:fld id="{9F06E6EC-9B67-4E26-B3FE-8095EFC81F2C}"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39493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3143" y="569798"/>
            <a:ext cx="9339943" cy="5151733"/>
          </a:xfrm>
          <a:prstGeom prst="rect">
            <a:avLst/>
          </a:prstGeom>
        </p:spPr>
      </p:pic>
      <p:sp>
        <p:nvSpPr>
          <p:cNvPr id="5" name="Rectangle 4"/>
          <p:cNvSpPr/>
          <p:nvPr/>
        </p:nvSpPr>
        <p:spPr>
          <a:xfrm>
            <a:off x="3794975" y="5868938"/>
            <a:ext cx="6096000" cy="373757"/>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a:t>
            </a:r>
            <a:r>
              <a:rPr lang="en-US" b="1" dirty="0" smtClean="0">
                <a:latin typeface="Arial" panose="020B0604020202020204" pitchFamily="34" charset="0"/>
                <a:ea typeface="Calibri" panose="020F0502020204030204" pitchFamily="34" charset="0"/>
                <a:cs typeface="Times New Roman" panose="02020603050405020304" pitchFamily="18" charset="0"/>
              </a:rPr>
              <a:t>2.8 Student viewing PLO &amp;CO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961D7EA-8670-417C-BB2A-0B978F47138F}"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447067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of the organization:</a:t>
            </a:r>
            <a:br>
              <a:rPr lang="en-US" dirty="0"/>
            </a:br>
            <a:endParaRPr lang="en-US" dirty="0"/>
          </a:p>
        </p:txBody>
      </p:sp>
      <p:sp>
        <p:nvSpPr>
          <p:cNvPr id="3" name="Content Placeholder 2"/>
          <p:cNvSpPr>
            <a:spLocks noGrp="1"/>
          </p:cNvSpPr>
          <p:nvPr>
            <p:ph idx="1"/>
          </p:nvPr>
        </p:nvSpPr>
        <p:spPr>
          <a:xfrm>
            <a:off x="176204" y="1152983"/>
            <a:ext cx="10627134" cy="5494138"/>
          </a:xfrm>
        </p:spPr>
        <p:txBody>
          <a:bodyPr>
            <a:normAutofit fontScale="92500" lnSpcReduction="20000"/>
          </a:bodyPr>
          <a:lstStyle/>
          <a:p>
            <a:pPr algn="just"/>
            <a:r>
              <a:rPr lang="en-US" dirty="0"/>
              <a:t>Independent University, Bangladesh (IUB) is one of the leading and oldest private university in Bangladesh where academic excellence is a tradition, teaching a passion and lifelong learning a habit. It was established in 1993. It has an explicit focus on Research and Global partnerships. The IUB campus sprawling over 3 acres, has an amphitheater, the state-of-the-art laboratories, well-equipped library with online access to journals and books, above 70 classrooms, lecture galleries, auditorium, gymnasium, food court, playground, medical Center, counseling Center and an alumni office. </a:t>
            </a:r>
            <a:endParaRPr lang="en-US" dirty="0" smtClean="0"/>
          </a:p>
          <a:p>
            <a:pPr algn="just"/>
            <a:r>
              <a:rPr lang="en-US" dirty="0"/>
              <a:t>IUB has world-class undergraduate and graduate program accredited by professional national 7 international accreditation bodies, such as University Grants Commission of Bangladesh (UGC), Accreditation Council for Business Schools and Programs (ACBSP), USA, and Institution of Engineers, Bangladesh (IEB).  IUB prepares graduates for a successful career and this is central to the design of courses and the support we provide. The programs and the courses are designed in such a way that prepare the students for a successful career. The faculty members of IUB are actively engaged in research and publish regularly in peer-reviewed journals. Along with conventional classroom based teaching, students are engaged in research relatively early in their studies. IUB has academic research collaborations with various universities including Harvard University, Stanford University, University of Colorado at Boulder, Brown University, McMaster University, University of Heidelberg. IUB also participate in various national level inter-university sports, robotics, debates and similar competitions.</a:t>
            </a:r>
          </a:p>
          <a:p>
            <a:endParaRPr lang="en-US" dirty="0"/>
          </a:p>
          <a:p>
            <a:endParaRPr lang="en-US" dirty="0"/>
          </a:p>
        </p:txBody>
      </p:sp>
      <p:sp>
        <p:nvSpPr>
          <p:cNvPr id="4" name="Date Placeholder 3"/>
          <p:cNvSpPr>
            <a:spLocks noGrp="1"/>
          </p:cNvSpPr>
          <p:nvPr>
            <p:ph type="dt" sz="half" idx="10"/>
          </p:nvPr>
        </p:nvSpPr>
        <p:spPr/>
        <p:txBody>
          <a:bodyPr/>
          <a:lstStyle/>
          <a:p>
            <a:fld id="{C0AEF207-D6E5-4831-85FE-BB84769E2325}"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7011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7881"/>
            <a:ext cx="10515600" cy="1387743"/>
          </a:xfrm>
        </p:spPr>
        <p:txBody>
          <a:bodyPr>
            <a:normAutofit/>
          </a:bodyPr>
          <a:lstStyle/>
          <a:p>
            <a:r>
              <a:rPr lang="en-US" b="1" dirty="0" smtClean="0">
                <a:effectLst>
                  <a:outerShdw blurRad="50800" dist="38100" dir="5400000" algn="t">
                    <a:srgbClr val="000000">
                      <a:alpha val="40000"/>
                    </a:srgbClr>
                  </a:outerShdw>
                </a:effectLst>
              </a:rPr>
              <a:t>                        BUSINESS </a:t>
            </a:r>
            <a:r>
              <a:rPr lang="en-US" b="1" dirty="0">
                <a:effectLst>
                  <a:outerShdw blurRad="50800" dist="38100" dir="5400000" algn="t">
                    <a:srgbClr val="000000">
                      <a:alpha val="40000"/>
                    </a:srgbClr>
                  </a:outerShdw>
                </a:effectLst>
              </a:rPr>
              <a:t>RULE</a:t>
            </a:r>
            <a:r>
              <a:rPr lang="en-US" dirty="0"/>
              <a:t/>
            </a:r>
            <a:br>
              <a:rPr lang="en-US" dirty="0"/>
            </a:br>
            <a:endParaRPr lang="en-US" dirty="0"/>
          </a:p>
        </p:txBody>
      </p:sp>
      <p:sp>
        <p:nvSpPr>
          <p:cNvPr id="3" name="Content Placeholder 2"/>
          <p:cNvSpPr>
            <a:spLocks noGrp="1"/>
          </p:cNvSpPr>
          <p:nvPr>
            <p:ph idx="1"/>
          </p:nvPr>
        </p:nvSpPr>
        <p:spPr>
          <a:xfrm>
            <a:off x="352697" y="1201783"/>
            <a:ext cx="10145842" cy="5394959"/>
          </a:xfrm>
        </p:spPr>
        <p:txBody>
          <a:bodyPr>
            <a:normAutofit fontScale="62500" lnSpcReduction="20000"/>
          </a:bodyPr>
          <a:lstStyle/>
          <a:p>
            <a:pPr marL="0" indent="0">
              <a:buNone/>
            </a:pPr>
            <a:endParaRPr lang="en-US" sz="2600" dirty="0"/>
          </a:p>
          <a:p>
            <a:pPr algn="just"/>
            <a:r>
              <a:rPr lang="en-US" sz="2600" dirty="0"/>
              <a:t>1) A student may register under one or more programs. A program many have multiple students.</a:t>
            </a:r>
          </a:p>
          <a:p>
            <a:pPr algn="just"/>
            <a:r>
              <a:rPr lang="en-US" sz="2600" dirty="0" smtClean="0"/>
              <a:t>2</a:t>
            </a:r>
            <a:r>
              <a:rPr lang="en-US" sz="2600" dirty="0"/>
              <a:t>) A department may have multiple programs. A program must be exactly under one department. </a:t>
            </a:r>
          </a:p>
          <a:p>
            <a:pPr algn="just"/>
            <a:r>
              <a:rPr lang="en-US" sz="2600" dirty="0"/>
              <a:t>3) A school may have multiple departments. A department must be exactly under one school.</a:t>
            </a:r>
          </a:p>
          <a:p>
            <a:pPr algn="just"/>
            <a:r>
              <a:rPr lang="en-US" sz="2600" dirty="0"/>
              <a:t>4) A department may have multiple instructors. An instructor must be exactly under one department. </a:t>
            </a:r>
          </a:p>
          <a:p>
            <a:pPr algn="just"/>
            <a:r>
              <a:rPr lang="en-US" sz="2600" dirty="0"/>
              <a:t>5) A department must have exactly one head. </a:t>
            </a:r>
          </a:p>
          <a:p>
            <a:pPr algn="just"/>
            <a:r>
              <a:rPr lang="en-US" sz="2600" dirty="0"/>
              <a:t>6) A school must have exactly one dean. </a:t>
            </a:r>
          </a:p>
          <a:p>
            <a:pPr algn="just"/>
            <a:r>
              <a:rPr lang="en-US" sz="2600" dirty="0"/>
              <a:t>7) A program may have multiple PLOs. A PLO many be under multiple programs. </a:t>
            </a:r>
          </a:p>
          <a:p>
            <a:pPr algn="just"/>
            <a:r>
              <a:rPr lang="en-US" sz="2600" dirty="0"/>
              <a:t>8) An instructor may teach multiple courses. A course must have exactly one instructor. </a:t>
            </a:r>
          </a:p>
          <a:p>
            <a:pPr algn="just"/>
            <a:r>
              <a:rPr lang="en-US" sz="2600" dirty="0"/>
              <a:t>9) A course may have multiple sections. A section must be under exactly one course. </a:t>
            </a:r>
          </a:p>
          <a:p>
            <a:pPr algn="just"/>
            <a:r>
              <a:rPr lang="en-US" sz="2600" dirty="0"/>
              <a:t>10) A student may tale multiple assessments. A particular assessment must be taken exactly by one student. </a:t>
            </a:r>
          </a:p>
          <a:p>
            <a:pPr algn="just"/>
            <a:r>
              <a:rPr lang="en-US" sz="2600" dirty="0"/>
              <a:t>11) A section may have multiple assessments. An assessment must have one exact section.</a:t>
            </a:r>
          </a:p>
          <a:p>
            <a:endParaRPr lang="en-US" dirty="0"/>
          </a:p>
        </p:txBody>
      </p:sp>
      <p:sp>
        <p:nvSpPr>
          <p:cNvPr id="4" name="Date Placeholder 3"/>
          <p:cNvSpPr>
            <a:spLocks noGrp="1"/>
          </p:cNvSpPr>
          <p:nvPr>
            <p:ph type="dt" sz="half" idx="10"/>
          </p:nvPr>
        </p:nvSpPr>
        <p:spPr/>
        <p:txBody>
          <a:bodyPr/>
          <a:lstStyle/>
          <a:p>
            <a:fld id="{C728C7D4-1C29-45CD-9786-DEF16615D698}"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08839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406" y="87568"/>
            <a:ext cx="9065978" cy="416322"/>
          </a:xfrm>
        </p:spPr>
        <p:txBody>
          <a:bodyPr>
            <a:noAutofit/>
          </a:bodyPr>
          <a:lstStyle/>
          <a:p>
            <a:r>
              <a:rPr lang="en-US" sz="2000" b="1" dirty="0" smtClean="0">
                <a:effectLst>
                  <a:outerShdw blurRad="50800" dist="38100" dir="5400000" algn="t">
                    <a:srgbClr val="000000">
                      <a:alpha val="40000"/>
                    </a:srgbClr>
                  </a:outerShdw>
                </a:effectLst>
              </a:rPr>
              <a:t>                          </a:t>
            </a:r>
            <a:r>
              <a:rPr lang="en-US" sz="2800" b="1" dirty="0" smtClean="0">
                <a:effectLst>
                  <a:outerShdw blurRad="50800" dist="38100" dir="5400000" algn="t">
                    <a:srgbClr val="000000">
                      <a:alpha val="40000"/>
                    </a:srgbClr>
                  </a:outerShdw>
                </a:effectLst>
              </a:rPr>
              <a:t>ENTITY </a:t>
            </a:r>
            <a:r>
              <a:rPr lang="en-US" sz="2800" b="1" dirty="0">
                <a:effectLst>
                  <a:outerShdw blurRad="50800" dist="38100" dir="5400000" algn="t">
                    <a:srgbClr val="000000">
                      <a:alpha val="40000"/>
                    </a:srgbClr>
                  </a:outerShdw>
                </a:effectLst>
              </a:rPr>
              <a:t>RELATIONSHIP DIAGRAM</a:t>
            </a:r>
            <a:r>
              <a:rPr lang="en-US" sz="2800" dirty="0"/>
              <a:t/>
            </a:r>
            <a:br>
              <a:rPr lang="en-US" sz="2800" dirty="0"/>
            </a:br>
            <a:endParaRPr lang="en-US" sz="2800" dirty="0"/>
          </a:p>
        </p:txBody>
      </p:sp>
      <p:pic>
        <p:nvPicPr>
          <p:cNvPr id="4" name="Content Placeholder 3"/>
          <p:cNvPicPr>
            <a:picLocks noGrp="1" noChangeAspect="1"/>
          </p:cNvPicPr>
          <p:nvPr>
            <p:ph idx="1"/>
          </p:nvPr>
        </p:nvPicPr>
        <p:blipFill>
          <a:blip r:embed="rId2"/>
          <a:stretch>
            <a:fillRect/>
          </a:stretch>
        </p:blipFill>
        <p:spPr>
          <a:xfrm>
            <a:off x="496389" y="697716"/>
            <a:ext cx="9692995" cy="6003529"/>
          </a:xfrm>
          <a:prstGeom prst="rect">
            <a:avLst/>
          </a:prstGeom>
        </p:spPr>
      </p:pic>
      <p:sp>
        <p:nvSpPr>
          <p:cNvPr id="3" name="Date Placeholder 2"/>
          <p:cNvSpPr>
            <a:spLocks noGrp="1"/>
          </p:cNvSpPr>
          <p:nvPr>
            <p:ph type="dt" sz="half" idx="10"/>
          </p:nvPr>
        </p:nvSpPr>
        <p:spPr/>
        <p:txBody>
          <a:bodyPr/>
          <a:lstStyle/>
          <a:p>
            <a:fld id="{A742201B-55C8-4B0E-8D94-C4D7FB7CB1A9}"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230720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06" y="188118"/>
            <a:ext cx="9050199" cy="491454"/>
          </a:xfrm>
        </p:spPr>
        <p:txBody>
          <a:bodyPr>
            <a:normAutofit fontScale="90000"/>
          </a:bodyPr>
          <a:lstStyle/>
          <a:p>
            <a:r>
              <a:rPr lang="en-US" sz="2700" b="1" dirty="0">
                <a:effectLst>
                  <a:outerShdw blurRad="50800" dist="38100" dir="5400000" algn="t">
                    <a:srgbClr val="000000">
                      <a:alpha val="40000"/>
                    </a:srgbClr>
                  </a:outerShdw>
                </a:effectLst>
              </a:rPr>
              <a:t>ENTITY RELATIONSHIP DIAGRAM TO RELATIONAL SCHEMA</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43201" y="575534"/>
            <a:ext cx="5692462" cy="6121480"/>
          </a:xfrm>
          <a:prstGeom prst="rect">
            <a:avLst/>
          </a:prstGeom>
        </p:spPr>
      </p:pic>
      <p:sp>
        <p:nvSpPr>
          <p:cNvPr id="3" name="Date Placeholder 2"/>
          <p:cNvSpPr>
            <a:spLocks noGrp="1"/>
          </p:cNvSpPr>
          <p:nvPr>
            <p:ph type="dt" sz="half" idx="10"/>
          </p:nvPr>
        </p:nvSpPr>
        <p:spPr/>
        <p:txBody>
          <a:bodyPr/>
          <a:lstStyle/>
          <a:p>
            <a:fld id="{C8E80456-BE46-48CC-8009-68A990E7600C}"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413327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39" y="85062"/>
            <a:ext cx="10515600" cy="858368"/>
          </a:xfrm>
        </p:spPr>
        <p:txBody>
          <a:bodyPr>
            <a:normAutofit fontScale="90000"/>
          </a:bodyPr>
          <a:lstStyle/>
          <a:p>
            <a:r>
              <a:rPr lang="en-US" sz="3600" b="1" dirty="0" smtClean="0">
                <a:effectLst>
                  <a:outerShdw blurRad="50800" dist="38100" dir="5400000" algn="t">
                    <a:srgbClr val="000000">
                      <a:alpha val="40000"/>
                    </a:srgbClr>
                  </a:outerShdw>
                </a:effectLst>
              </a:rPr>
              <a:t>                             NORMALIZATION</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8429153"/>
              </p:ext>
            </p:extLst>
          </p:nvPr>
        </p:nvGraphicFramePr>
        <p:xfrm>
          <a:off x="339634" y="667867"/>
          <a:ext cx="11756571" cy="7465711"/>
        </p:xfrm>
        <a:graphic>
          <a:graphicData uri="http://schemas.openxmlformats.org/drawingml/2006/table">
            <a:tbl>
              <a:tblPr firstRow="1" firstCol="1" bandRow="1">
                <a:tableStyleId>{5C22544A-7EE6-4342-B048-85BDC9FD1C3A}</a:tableStyleId>
              </a:tblPr>
              <a:tblGrid>
                <a:gridCol w="2321169">
                  <a:extLst>
                    <a:ext uri="{9D8B030D-6E8A-4147-A177-3AD203B41FA5}">
                      <a16:colId xmlns:a16="http://schemas.microsoft.com/office/drawing/2014/main" val="20000"/>
                    </a:ext>
                  </a:extLst>
                </a:gridCol>
                <a:gridCol w="1810531">
                  <a:extLst>
                    <a:ext uri="{9D8B030D-6E8A-4147-A177-3AD203B41FA5}">
                      <a16:colId xmlns:a16="http://schemas.microsoft.com/office/drawing/2014/main" val="20001"/>
                    </a:ext>
                  </a:extLst>
                </a:gridCol>
                <a:gridCol w="2321169">
                  <a:extLst>
                    <a:ext uri="{9D8B030D-6E8A-4147-A177-3AD203B41FA5}">
                      <a16:colId xmlns:a16="http://schemas.microsoft.com/office/drawing/2014/main" val="20002"/>
                    </a:ext>
                  </a:extLst>
                </a:gridCol>
                <a:gridCol w="2321169">
                  <a:extLst>
                    <a:ext uri="{9D8B030D-6E8A-4147-A177-3AD203B41FA5}">
                      <a16:colId xmlns:a16="http://schemas.microsoft.com/office/drawing/2014/main" val="20003"/>
                    </a:ext>
                  </a:extLst>
                </a:gridCol>
                <a:gridCol w="2321169">
                  <a:extLst>
                    <a:ext uri="{9D8B030D-6E8A-4147-A177-3AD203B41FA5}">
                      <a16:colId xmlns:a16="http://schemas.microsoft.com/office/drawing/2014/main" val="20004"/>
                    </a:ext>
                  </a:extLst>
                </a:gridCol>
                <a:gridCol w="661364">
                  <a:extLst>
                    <a:ext uri="{9D8B030D-6E8A-4147-A177-3AD203B41FA5}">
                      <a16:colId xmlns:a16="http://schemas.microsoft.com/office/drawing/2014/main" val="20005"/>
                    </a:ext>
                  </a:extLst>
                </a:gridCol>
              </a:tblGrid>
              <a:tr h="90067">
                <a:tc rowSpan="5">
                  <a:txBody>
                    <a:bodyPr/>
                    <a:lstStyle/>
                    <a:p>
                      <a:pPr marL="0" marR="0" algn="l">
                        <a:lnSpc>
                          <a:spcPct val="107000"/>
                        </a:lnSpc>
                        <a:spcBef>
                          <a:spcPts val="0"/>
                        </a:spcBef>
                        <a:spcAft>
                          <a:spcPts val="0"/>
                        </a:spcAft>
                      </a:pPr>
                      <a:r>
                        <a:rPr lang="en-US" sz="2000" dirty="0">
                          <a:effectLst/>
                        </a:rPr>
                        <a:t>School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1200">
                          <a:effectLst/>
                        </a:rPr>
                        <a:t>SchoolID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dirty="0">
                          <a:effectLst/>
                        </a:rPr>
                        <a:t>s1</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5">
                  <a:txBody>
                    <a:bodyPr/>
                    <a:lstStyle/>
                    <a:p>
                      <a:pPr marL="0" marR="0" algn="l">
                        <a:lnSpc>
                          <a:spcPct val="107000"/>
                        </a:lnSpc>
                        <a:spcBef>
                          <a:spcPts val="0"/>
                        </a:spcBef>
                        <a:spcAft>
                          <a:spcPts val="0"/>
                        </a:spcAft>
                      </a:pPr>
                      <a:r>
                        <a:rPr lang="en-US" sz="2000" dirty="0">
                          <a:effectLst/>
                        </a:rPr>
                        <a:t>Enrollment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err="1">
                          <a:effectLst/>
                        </a:rPr>
                        <a:t>enrollemntID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n1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0"/>
                  </a:ext>
                </a:extLst>
              </a:tr>
              <a:tr h="10138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year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n2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1"/>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School 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s2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Enrollment date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n3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2"/>
                  </a:ext>
                </a:extLst>
              </a:tr>
              <a:tr h="85695">
                <a:tc vMerge="1">
                  <a:txBody>
                    <a:bodyPr/>
                    <a:lstStyle/>
                    <a:p>
                      <a:endParaRPr lang="en-US"/>
                    </a:p>
                  </a:txBody>
                  <a:tcPr/>
                </a:tc>
                <a:tc rowSpan="2">
                  <a:txBody>
                    <a:bodyPr/>
                    <a:lstStyle/>
                    <a:p>
                      <a:pPr marL="0" marR="0" algn="l">
                        <a:lnSpc>
                          <a:spcPct val="107000"/>
                        </a:lnSpc>
                        <a:spcBef>
                          <a:spcPts val="0"/>
                        </a:spcBef>
                        <a:spcAft>
                          <a:spcPts val="0"/>
                        </a:spcAft>
                      </a:pPr>
                      <a:r>
                        <a:rPr lang="en-US" sz="1200">
                          <a:effectLst/>
                        </a:rPr>
                        <a:t>VCID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a:effectLst/>
                        </a:rPr>
                        <a:t>v1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studentID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3"/>
                  </a:ext>
                </a:extLst>
              </a:tr>
              <a:tr h="1057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ProgramID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p1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4"/>
                  </a:ext>
                </a:extLst>
              </a:tr>
              <a:tr h="191455">
                <a:tc rowSpan="6">
                  <a:txBody>
                    <a:bodyPr/>
                    <a:lstStyle/>
                    <a:p>
                      <a:pPr marL="0" marR="0" algn="l">
                        <a:lnSpc>
                          <a:spcPct val="107000"/>
                        </a:lnSpc>
                        <a:spcBef>
                          <a:spcPts val="0"/>
                        </a:spcBef>
                        <a:spcAft>
                          <a:spcPts val="0"/>
                        </a:spcAft>
                      </a:pPr>
                      <a:r>
                        <a:rPr lang="en-US" sz="2000">
                          <a:effectLst/>
                        </a:rPr>
                        <a:t>VC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vcID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12">
                  <a:txBody>
                    <a:bodyPr/>
                    <a:lstStyle/>
                    <a:p>
                      <a:pPr marL="0" marR="0" algn="l">
                        <a:lnSpc>
                          <a:spcPct val="107000"/>
                        </a:lnSpc>
                        <a:spcBef>
                          <a:spcPts val="0"/>
                        </a:spcBef>
                        <a:spcAft>
                          <a:spcPts val="0"/>
                        </a:spcAft>
                      </a:pPr>
                      <a:r>
                        <a:rPr lang="en-US" sz="2000" dirty="0">
                          <a:effectLst/>
                        </a:rPr>
                        <a:t>student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studentID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5"/>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Fname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fname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6"/>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Iname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iname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7"/>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Joining datew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City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8"/>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Leaving 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v5</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Road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a:effectLst/>
                        </a:rPr>
                        <a:t>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09"/>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Qualification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v6</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Area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0"/>
                  </a:ext>
                </a:extLst>
              </a:tr>
              <a:tr h="191455">
                <a:tc rowSpan="4">
                  <a:txBody>
                    <a:bodyPr/>
                    <a:lstStyle/>
                    <a:p>
                      <a:pPr marL="0" marR="0" algn="l">
                        <a:lnSpc>
                          <a:spcPct val="107000"/>
                        </a:lnSpc>
                        <a:spcBef>
                          <a:spcPts val="0"/>
                        </a:spcBef>
                        <a:spcAft>
                          <a:spcPts val="0"/>
                        </a:spcAft>
                      </a:pPr>
                      <a:r>
                        <a:rPr lang="en-US" sz="2000">
                          <a:effectLst/>
                        </a:rPr>
                        <a:t>Department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err="1">
                          <a:effectLst/>
                        </a:rPr>
                        <a:t>departmentID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Date of birth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1"/>
                  </a:ext>
                </a:extLst>
              </a:tr>
              <a:tr h="74851">
                <a:tc vMerge="1">
                  <a:txBody>
                    <a:bodyPr/>
                    <a:lstStyle/>
                    <a:p>
                      <a:endParaRPr lang="en-US"/>
                    </a:p>
                  </a:txBody>
                  <a:tcPr/>
                </a:tc>
                <a:tc rowSpan="2">
                  <a:txBody>
                    <a:bodyPr/>
                    <a:lstStyle/>
                    <a:p>
                      <a:pPr marL="0" marR="0" algn="l">
                        <a:lnSpc>
                          <a:spcPct val="107000"/>
                        </a:lnSpc>
                        <a:spcBef>
                          <a:spcPts val="0"/>
                        </a:spcBef>
                        <a:spcAft>
                          <a:spcPts val="0"/>
                        </a:spcAft>
                      </a:pPr>
                      <a:r>
                        <a:rPr lang="en-US" sz="1200">
                          <a:effectLst/>
                        </a:rPr>
                        <a:t>Departmentname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a:effectLst/>
                        </a:rPr>
                        <a:t>d2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Gender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2"/>
                  </a:ext>
                </a:extLst>
              </a:tr>
              <a:tr h="11660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Contact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3"/>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schoolID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S1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Nationality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4"/>
                  </a:ext>
                </a:extLst>
              </a:tr>
              <a:tr h="191455">
                <a:tc rowSpan="3">
                  <a:txBody>
                    <a:bodyPr/>
                    <a:lstStyle/>
                    <a:p>
                      <a:pPr marL="0" marR="0" algn="l">
                        <a:lnSpc>
                          <a:spcPct val="107000"/>
                        </a:lnSpc>
                        <a:spcBef>
                          <a:spcPts val="0"/>
                        </a:spcBef>
                        <a:spcAft>
                          <a:spcPts val="0"/>
                        </a:spcAft>
                      </a:pPr>
                      <a:r>
                        <a:rPr lang="en-US" sz="2000">
                          <a:effectLst/>
                        </a:rPr>
                        <a:t>program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programID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p1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enrollmentID</a:t>
                      </a: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n1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5"/>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Program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dirty="0">
                          <a:effectLst/>
                        </a:rPr>
                        <a:t>p2</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departmentID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d1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6"/>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departmentID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9">
                  <a:txBody>
                    <a:bodyPr/>
                    <a:lstStyle/>
                    <a:p>
                      <a:pPr marL="0" marR="0" algn="l">
                        <a:lnSpc>
                          <a:spcPct val="107000"/>
                        </a:lnSpc>
                        <a:spcBef>
                          <a:spcPts val="0"/>
                        </a:spcBef>
                        <a:spcAft>
                          <a:spcPts val="0"/>
                        </a:spcAft>
                      </a:pPr>
                      <a:r>
                        <a:rPr lang="en-US" sz="2000" dirty="0">
                          <a:effectLst/>
                        </a:rPr>
                        <a:t>Assessment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a:effectLst/>
                        </a:rPr>
                        <a:t>Assessment 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a1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7"/>
                  </a:ext>
                </a:extLst>
              </a:tr>
              <a:tr h="191455">
                <a:tc rowSpan="10">
                  <a:txBody>
                    <a:bodyPr/>
                    <a:lstStyle/>
                    <a:p>
                      <a:pPr marL="0" marR="0" algn="l">
                        <a:lnSpc>
                          <a:spcPct val="107000"/>
                        </a:lnSpc>
                        <a:spcBef>
                          <a:spcPts val="0"/>
                        </a:spcBef>
                        <a:spcAft>
                          <a:spcPts val="0"/>
                        </a:spcAft>
                      </a:pPr>
                      <a:r>
                        <a:rPr lang="en-US" sz="2000" dirty="0">
                          <a:effectLst/>
                        </a:rPr>
                        <a:t>Instructor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InstructorID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Assessment type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a2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8"/>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fname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Marks distribution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a3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19"/>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Iname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sectionNO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0"/>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City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studentID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1"/>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Area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i5</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COID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o1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2"/>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Road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i6</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PLOID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l1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3"/>
                  </a:ext>
                </a:extLst>
              </a:tr>
              <a:tr h="224552">
                <a:tc vMerge="1">
                  <a:txBody>
                    <a:bodyPr/>
                    <a:lstStyle/>
                    <a:p>
                      <a:endParaRPr lang="en-US"/>
                    </a:p>
                  </a:txBody>
                  <a:tcPr/>
                </a:tc>
                <a:tc>
                  <a:txBody>
                    <a:bodyPr/>
                    <a:lstStyle/>
                    <a:p>
                      <a:pPr marL="0" marR="0" algn="l">
                        <a:lnSpc>
                          <a:spcPct val="107000"/>
                        </a:lnSpc>
                        <a:spcBef>
                          <a:spcPts val="0"/>
                        </a:spcBef>
                        <a:spcAft>
                          <a:spcPts val="0"/>
                        </a:spcAft>
                      </a:pPr>
                      <a:r>
                        <a:rPr lang="en-US" sz="1200">
                          <a:effectLst/>
                        </a:rPr>
                        <a:t>Date of birth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i7</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Student complete assessment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a4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4"/>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Gender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i8</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Student marks obtained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a5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5"/>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Contact no (gmail)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i9</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6">
                  <a:txBody>
                    <a:bodyPr/>
                    <a:lstStyle/>
                    <a:p>
                      <a:pPr marL="0" marR="0" algn="l">
                        <a:lnSpc>
                          <a:spcPct val="107000"/>
                        </a:lnSpc>
                        <a:spcBef>
                          <a:spcPts val="0"/>
                        </a:spcBef>
                        <a:spcAft>
                          <a:spcPts val="0"/>
                        </a:spcAft>
                      </a:pPr>
                      <a:r>
                        <a:rPr lang="en-US" sz="2000" dirty="0">
                          <a:effectLst/>
                        </a:rPr>
                        <a:t>Course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courseID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6"/>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DepartmentID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Course title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7"/>
                  </a:ext>
                </a:extLst>
              </a:tr>
              <a:tr h="191455">
                <a:tc rowSpan="4">
                  <a:txBody>
                    <a:bodyPr/>
                    <a:lstStyle/>
                    <a:p>
                      <a:pPr marL="0" marR="0" algn="l">
                        <a:lnSpc>
                          <a:spcPct val="107000"/>
                        </a:lnSpc>
                        <a:spcBef>
                          <a:spcPts val="0"/>
                        </a:spcBef>
                        <a:spcAft>
                          <a:spcPts val="0"/>
                        </a:spcAft>
                      </a:pPr>
                      <a:r>
                        <a:rPr lang="en-US" sz="2000">
                          <a:effectLst/>
                        </a:rPr>
                        <a:t>Department </a:t>
                      </a:r>
                    </a:p>
                    <a:p>
                      <a:pPr marL="0" marR="0" algn="l">
                        <a:lnSpc>
                          <a:spcPct val="107000"/>
                        </a:lnSpc>
                        <a:spcBef>
                          <a:spcPts val="0"/>
                        </a:spcBef>
                        <a:spcAft>
                          <a:spcPts val="0"/>
                        </a:spcAft>
                      </a:pPr>
                      <a:r>
                        <a:rPr lang="en-US" sz="2000">
                          <a:effectLst/>
                        </a:rPr>
                        <a:t> Head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departrmentheadID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Course type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8"/>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qualification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programID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p1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29"/>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Joining date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InstructorID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i1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0"/>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Date of leaving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err="1">
                          <a:effectLst/>
                        </a:rPr>
                        <a:t>semesterID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a:effectLst/>
                        </a:rPr>
                        <a:t>r1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1"/>
                  </a:ext>
                </a:extLst>
              </a:tr>
              <a:tr h="191455">
                <a:tc rowSpan="6">
                  <a:txBody>
                    <a:bodyPr/>
                    <a:lstStyle/>
                    <a:p>
                      <a:pPr marL="0" marR="0" algn="l">
                        <a:lnSpc>
                          <a:spcPct val="107000"/>
                        </a:lnSpc>
                        <a:spcBef>
                          <a:spcPts val="0"/>
                        </a:spcBef>
                        <a:spcAft>
                          <a:spcPts val="0"/>
                        </a:spcAft>
                      </a:pPr>
                      <a:r>
                        <a:rPr lang="en-US" sz="2000" dirty="0">
                          <a:effectLst/>
                        </a:rPr>
                        <a:t>Dean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deanID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x1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6">
                  <a:txBody>
                    <a:bodyPr/>
                    <a:lstStyle/>
                    <a:p>
                      <a:pPr marL="0" marR="0" algn="l">
                        <a:lnSpc>
                          <a:spcPct val="107000"/>
                        </a:lnSpc>
                        <a:spcBef>
                          <a:spcPts val="0"/>
                        </a:spcBef>
                        <a:spcAft>
                          <a:spcPts val="0"/>
                        </a:spcAft>
                      </a:pPr>
                      <a:r>
                        <a:rPr lang="en-US" sz="2000" dirty="0">
                          <a:effectLst/>
                        </a:rPr>
                        <a:t>Section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err="1">
                          <a:effectLst/>
                        </a:rPr>
                        <a:t>sectionNO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e1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2"/>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Annual salary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dirty="0">
                          <a:effectLst/>
                        </a:rPr>
                        <a:t>x2</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courseID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3"/>
                  </a:ext>
                </a:extLst>
              </a:tr>
              <a:tr h="191455">
                <a:tc vMerge="1">
                  <a:txBody>
                    <a:bodyPr/>
                    <a:lstStyle/>
                    <a:p>
                      <a:endParaRPr lang="en-US"/>
                    </a:p>
                  </a:txBody>
                  <a:tcPr/>
                </a:tc>
                <a:tc>
                  <a:txBody>
                    <a:bodyPr/>
                    <a:lstStyle/>
                    <a:p>
                      <a:pPr marL="0" marR="0" algn="l">
                        <a:lnSpc>
                          <a:spcPct val="107000"/>
                        </a:lnSpc>
                        <a:spcBef>
                          <a:spcPts val="0"/>
                        </a:spcBef>
                        <a:spcAft>
                          <a:spcPts val="0"/>
                        </a:spcAft>
                      </a:pPr>
                      <a:r>
                        <a:rPr lang="en-US" sz="1200">
                          <a:effectLst/>
                        </a:rPr>
                        <a:t>Joining  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x3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Room 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e2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4"/>
                  </a:ext>
                </a:extLst>
              </a:tr>
              <a:tr h="74851">
                <a:tc vMerge="1">
                  <a:txBody>
                    <a:bodyPr/>
                    <a:lstStyle/>
                    <a:p>
                      <a:endParaRPr lang="en-US"/>
                    </a:p>
                  </a:txBody>
                  <a:tcPr/>
                </a:tc>
                <a:tc rowSpan="3">
                  <a:txBody>
                    <a:bodyPr/>
                    <a:lstStyle/>
                    <a:p>
                      <a:pPr marL="0" marR="0" algn="l">
                        <a:lnSpc>
                          <a:spcPct val="107000"/>
                        </a:lnSpc>
                        <a:spcBef>
                          <a:spcPts val="0"/>
                        </a:spcBef>
                        <a:spcAft>
                          <a:spcPts val="0"/>
                        </a:spcAft>
                      </a:pPr>
                      <a:r>
                        <a:rPr lang="en-US" sz="1200" dirty="0">
                          <a:effectLst/>
                        </a:rPr>
                        <a:t>Date of leaving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3">
                  <a:txBody>
                    <a:bodyPr/>
                    <a:lstStyle/>
                    <a:p>
                      <a:pPr marL="0" marR="0" algn="l">
                        <a:lnSpc>
                          <a:spcPct val="107000"/>
                        </a:lnSpc>
                        <a:spcBef>
                          <a:spcPts val="0"/>
                        </a:spcBef>
                        <a:spcAft>
                          <a:spcPts val="0"/>
                        </a:spcAft>
                      </a:pPr>
                      <a:r>
                        <a:rPr lang="en-US" sz="400" dirty="0">
                          <a:effectLst/>
                        </a:rPr>
                        <a:t>x4</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1200">
                          <a:effectLst/>
                        </a:rPr>
                        <a:t>capacity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e3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5"/>
                  </a:ext>
                </a:extLst>
              </a:tr>
              <a:tr h="7485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Start time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a:effectLst/>
                        </a:rPr>
                        <a:t>e4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6"/>
                  </a:ext>
                </a:extLst>
              </a:tr>
              <a:tr h="8569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End time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1200" dirty="0">
                          <a:effectLst/>
                        </a:rPr>
                        <a:t>e5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extLst>
                  <a:ext uri="{0D108BD9-81ED-4DB2-BD59-A6C34878D82A}">
                    <a16:rowId xmlns:a16="http://schemas.microsoft.com/office/drawing/2014/main" val="10037"/>
                  </a:ext>
                </a:extLst>
              </a:tr>
            </a:tbl>
          </a:graphicData>
        </a:graphic>
      </p:graphicFrame>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Date Placeholder 2"/>
          <p:cNvSpPr>
            <a:spLocks noGrp="1"/>
          </p:cNvSpPr>
          <p:nvPr>
            <p:ph type="dt" sz="half" idx="10"/>
          </p:nvPr>
        </p:nvSpPr>
        <p:spPr/>
        <p:txBody>
          <a:bodyPr/>
          <a:lstStyle/>
          <a:p>
            <a:fld id="{983D1FC5-3065-44FC-A183-59EA472C4999}" type="datetime1">
              <a:rPr lang="en-US" smtClean="0"/>
              <a:t>5/10/2021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932523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6837" y="2615794"/>
            <a:ext cx="10203902" cy="2491782"/>
          </a:xfrm>
          <a:prstGeom prst="rect">
            <a:avLst/>
          </a:prstGeom>
        </p:spPr>
      </p:pic>
      <p:sp>
        <p:nvSpPr>
          <p:cNvPr id="3" name="Date Placeholder 2"/>
          <p:cNvSpPr>
            <a:spLocks noGrp="1"/>
          </p:cNvSpPr>
          <p:nvPr>
            <p:ph type="dt" sz="half" idx="10"/>
          </p:nvPr>
        </p:nvSpPr>
        <p:spPr/>
        <p:txBody>
          <a:bodyPr/>
          <a:lstStyle/>
          <a:p>
            <a:fld id="{94401794-4DD2-4912-B47B-8B7F76447741}"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945679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2"/>
          <a:stretch>
            <a:fillRect/>
          </a:stretch>
        </p:blipFill>
        <p:spPr>
          <a:xfrm>
            <a:off x="1188721" y="295729"/>
            <a:ext cx="8765176" cy="5978410"/>
          </a:xfrm>
          <a:prstGeom prst="rect">
            <a:avLst/>
          </a:prstGeom>
        </p:spPr>
      </p:pic>
      <p:sp>
        <p:nvSpPr>
          <p:cNvPr id="2" name="Date Placeholder 1"/>
          <p:cNvSpPr>
            <a:spLocks noGrp="1"/>
          </p:cNvSpPr>
          <p:nvPr>
            <p:ph type="dt" sz="half" idx="10"/>
          </p:nvPr>
        </p:nvSpPr>
        <p:spPr/>
        <p:txBody>
          <a:bodyPr/>
          <a:lstStyle/>
          <a:p>
            <a:fld id="{ECD2261C-AB22-4AEB-8D36-CEF82F7EFC80}" type="datetime1">
              <a:rPr lang="en-US" smtClean="0"/>
              <a:t>5/10/2021</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839795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3851" y="-629839"/>
            <a:ext cx="7720147" cy="6120756"/>
          </a:xfrm>
          <a:prstGeom prst="rect">
            <a:avLst/>
          </a:prstGeom>
        </p:spPr>
      </p:pic>
      <p:sp>
        <p:nvSpPr>
          <p:cNvPr id="5" name="Rectangle 4"/>
          <p:cNvSpPr/>
          <p:nvPr/>
        </p:nvSpPr>
        <p:spPr>
          <a:xfrm>
            <a:off x="1791236" y="5373346"/>
            <a:ext cx="9117169" cy="1190582"/>
          </a:xfrm>
          <a:prstGeom prst="rect">
            <a:avLst/>
          </a:prstGeom>
        </p:spPr>
        <p:txBody>
          <a:bodyPr wrap="square">
            <a:spAutoFit/>
          </a:bodyPr>
          <a:lstStyle/>
          <a:p>
            <a:pPr>
              <a:lnSpc>
                <a:spcPct val="107000"/>
              </a:lnSpc>
              <a:spcAft>
                <a:spcPts val="800"/>
              </a:spcAft>
            </a:pPr>
            <a:r>
              <a:rPr lang="en-US" sz="1200" b="1" dirty="0">
                <a:latin typeface="Arial" panose="020B0604020202020204" pitchFamily="34" charset="0"/>
                <a:ea typeface="Calibri" panose="020F0502020204030204" pitchFamily="34" charset="0"/>
                <a:cs typeface="Times New Roman" panose="02020603050405020304" pitchFamily="18" charset="0"/>
              </a:rPr>
              <a:t>1NF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Arrange all the relationship. There are multiple attribute and there are no repeating groups.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latin typeface="Arial" panose="020B0604020202020204" pitchFamily="34" charset="0"/>
                <a:ea typeface="Calibri" panose="020F0502020204030204" pitchFamily="34" charset="0"/>
                <a:cs typeface="Times New Roman" panose="02020603050405020304" pitchFamily="18" charset="0"/>
              </a:rPr>
              <a:t>2NF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Remove all the partial dependence. There are no composite keys present this step is not required.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387253F-7D96-44B4-9D40-5624C8EA26B8}"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533084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lstStyle/>
          <a:p>
            <a:pPr marL="0" indent="0">
              <a:buNone/>
            </a:pPr>
            <a:r>
              <a:rPr lang="en-US" b="1" dirty="0"/>
              <a:t>3NF </a:t>
            </a:r>
            <a:endParaRPr lang="en-US" dirty="0"/>
          </a:p>
          <a:p>
            <a:endParaRPr lang="en-US" dirty="0"/>
          </a:p>
        </p:txBody>
      </p:sp>
      <p:pic>
        <p:nvPicPr>
          <p:cNvPr id="4" name="Picture 3"/>
          <p:cNvPicPr>
            <a:picLocks noChangeAspect="1"/>
          </p:cNvPicPr>
          <p:nvPr/>
        </p:nvPicPr>
        <p:blipFill>
          <a:blip r:embed="rId2"/>
          <a:stretch>
            <a:fillRect/>
          </a:stretch>
        </p:blipFill>
        <p:spPr>
          <a:xfrm>
            <a:off x="1894113" y="206062"/>
            <a:ext cx="8053963" cy="6560498"/>
          </a:xfrm>
          <a:prstGeom prst="rect">
            <a:avLst/>
          </a:prstGeom>
        </p:spPr>
      </p:pic>
      <p:sp>
        <p:nvSpPr>
          <p:cNvPr id="2" name="Date Placeholder 1"/>
          <p:cNvSpPr>
            <a:spLocks noGrp="1"/>
          </p:cNvSpPr>
          <p:nvPr>
            <p:ph type="dt" sz="half" idx="10"/>
          </p:nvPr>
        </p:nvSpPr>
        <p:spPr/>
        <p:txBody>
          <a:bodyPr/>
          <a:lstStyle/>
          <a:p>
            <a:fld id="{72218A70-5E87-4B4B-BBFD-6DF333121217}" type="datetime1">
              <a:rPr lang="en-US" smtClean="0"/>
              <a:t>5/10/2021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929400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Rectangle 5"/>
          <p:cNvSpPr/>
          <p:nvPr/>
        </p:nvSpPr>
        <p:spPr>
          <a:xfrm>
            <a:off x="522084" y="1349638"/>
            <a:ext cx="9288121" cy="1592231"/>
          </a:xfrm>
          <a:prstGeom prst="rect">
            <a:avLst/>
          </a:prstGeom>
        </p:spPr>
        <p:txBody>
          <a:bodyPr wrap="square">
            <a:spAutoFit/>
          </a:bodyPr>
          <a:lstStyle/>
          <a:p>
            <a:pPr>
              <a:lnSpc>
                <a:spcPct val="107000"/>
              </a:lnSpc>
              <a:spcAft>
                <a:spcPts val="800"/>
              </a:spcAft>
            </a:pPr>
            <a:r>
              <a:rPr lang="en-US" sz="4000" b="1" dirty="0">
                <a:latin typeface="Arial" panose="020B0604020202020204" pitchFamily="34" charset="0"/>
                <a:ea typeface="Calibri" panose="020F0502020204030204" pitchFamily="34" charset="0"/>
                <a:cs typeface="Times New Roman" panose="02020603050405020304" pitchFamily="18" charset="0"/>
              </a:rPr>
              <a:t>BCNF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Arial" panose="020B0604020202020204" pitchFamily="34" charset="0"/>
                <a:ea typeface="Calibri" panose="020F0502020204030204" pitchFamily="34" charset="0"/>
              </a:rPr>
              <a:t>No non-key   attribute can identify can primary key or part key. So all relationship is in BCNF</a:t>
            </a:r>
            <a:endParaRPr lang="en-US" sz="2400" dirty="0"/>
          </a:p>
        </p:txBody>
      </p:sp>
    </p:spTree>
    <p:extLst>
      <p:ext uri="{BB962C8B-B14F-4D97-AF65-F5344CB8AC3E}">
        <p14:creationId xmlns:p14="http://schemas.microsoft.com/office/powerpoint/2010/main" val="3650076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141" y="270456"/>
            <a:ext cx="10515600" cy="1171978"/>
          </a:xfrm>
        </p:spPr>
        <p:txBody>
          <a:bodyPr>
            <a:normAutofit fontScale="90000"/>
          </a:bodyPr>
          <a:lstStyle/>
          <a:p>
            <a:r>
              <a:rPr lang="en-US" sz="3600" b="1" dirty="0" smtClean="0">
                <a:effectLst>
                  <a:outerShdw blurRad="50800" dist="38100" dir="5400000" algn="t">
                    <a:srgbClr val="000000">
                      <a:alpha val="40000"/>
                    </a:srgbClr>
                  </a:outerShdw>
                </a:effectLst>
              </a:rPr>
              <a:t>                     DATA </a:t>
            </a:r>
            <a:r>
              <a:rPr lang="en-US" sz="3600" b="1" dirty="0">
                <a:effectLst>
                  <a:outerShdw blurRad="50800" dist="38100" dir="5400000" algn="t">
                    <a:srgbClr val="000000">
                      <a:alpha val="40000"/>
                    </a:srgbClr>
                  </a:outerShdw>
                </a:effectLst>
              </a:rPr>
              <a:t>DICTIONARY</a:t>
            </a:r>
            <a:r>
              <a:rPr lang="en-US" dirty="0"/>
              <a:t/>
            </a:r>
            <a:br>
              <a:rPr lang="en-US" dirty="0"/>
            </a:b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47341074"/>
              </p:ext>
            </p:extLst>
          </p:nvPr>
        </p:nvGraphicFramePr>
        <p:xfrm>
          <a:off x="1497497" y="1300765"/>
          <a:ext cx="9101816" cy="4991789"/>
        </p:xfrm>
        <a:graphic>
          <a:graphicData uri="http://schemas.openxmlformats.org/drawingml/2006/table">
            <a:tbl>
              <a:tblPr firstRow="1" firstCol="1" bandRow="1">
                <a:tableStyleId>{5C22544A-7EE6-4342-B048-85BDC9FD1C3A}</a:tableStyleId>
              </a:tblPr>
              <a:tblGrid>
                <a:gridCol w="2169398">
                  <a:extLst>
                    <a:ext uri="{9D8B030D-6E8A-4147-A177-3AD203B41FA5}">
                      <a16:colId xmlns:a16="http://schemas.microsoft.com/office/drawing/2014/main" val="20000"/>
                    </a:ext>
                  </a:extLst>
                </a:gridCol>
                <a:gridCol w="2169398">
                  <a:extLst>
                    <a:ext uri="{9D8B030D-6E8A-4147-A177-3AD203B41FA5}">
                      <a16:colId xmlns:a16="http://schemas.microsoft.com/office/drawing/2014/main" val="20001"/>
                    </a:ext>
                  </a:extLst>
                </a:gridCol>
                <a:gridCol w="1087019">
                  <a:extLst>
                    <a:ext uri="{9D8B030D-6E8A-4147-A177-3AD203B41FA5}">
                      <a16:colId xmlns:a16="http://schemas.microsoft.com/office/drawing/2014/main" val="20002"/>
                    </a:ext>
                  </a:extLst>
                </a:gridCol>
                <a:gridCol w="3676001">
                  <a:extLst>
                    <a:ext uri="{9D8B030D-6E8A-4147-A177-3AD203B41FA5}">
                      <a16:colId xmlns:a16="http://schemas.microsoft.com/office/drawing/2014/main" val="20003"/>
                    </a:ext>
                  </a:extLst>
                </a:gridCol>
              </a:tblGrid>
              <a:tr h="488149">
                <a:tc>
                  <a:txBody>
                    <a:bodyPr/>
                    <a:lstStyle/>
                    <a:p>
                      <a:pPr marL="0" marR="0">
                        <a:lnSpc>
                          <a:spcPct val="107000"/>
                        </a:lnSpc>
                        <a:spcBef>
                          <a:spcPts val="0"/>
                        </a:spcBef>
                        <a:spcAft>
                          <a:spcPts val="0"/>
                        </a:spcAft>
                      </a:pPr>
                      <a:r>
                        <a:rPr lang="en-US" sz="1400" dirty="0">
                          <a:effectLst/>
                        </a:rPr>
                        <a:t>      Name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Remark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23311">
                <a:tc>
                  <a:txBody>
                    <a:bodyPr/>
                    <a:lstStyle/>
                    <a:p>
                      <a:pPr marL="0" marR="0">
                        <a:lnSpc>
                          <a:spcPct val="107000"/>
                        </a:lnSpc>
                        <a:spcBef>
                          <a:spcPts val="0"/>
                        </a:spcBef>
                        <a:spcAft>
                          <a:spcPts val="0"/>
                        </a:spcAft>
                      </a:pPr>
                      <a:r>
                        <a:rPr lang="en-US" sz="1400" dirty="0" err="1">
                          <a:effectLst/>
                        </a:rPr>
                        <a:t>nvcid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Primary Key for VC.</a:t>
                      </a:r>
                      <a:endParaRPr lang="en-US" sz="1800">
                        <a:effectLst/>
                      </a:endParaRPr>
                    </a:p>
                    <a:p>
                      <a:pPr marL="0" marR="0">
                        <a:lnSpc>
                          <a:spcPct val="107000"/>
                        </a:lnSpc>
                        <a:spcBef>
                          <a:spcPts val="0"/>
                        </a:spcBef>
                        <a:spcAft>
                          <a:spcPts val="0"/>
                        </a:spcAft>
                      </a:pPr>
                      <a:r>
                        <a:rPr lang="en-US" sz="1400">
                          <a:effectLst/>
                        </a:rPr>
                        <a:t>Example: “19*****”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96850">
                <a:tc>
                  <a:txBody>
                    <a:bodyPr/>
                    <a:lstStyle/>
                    <a:p>
                      <a:pPr marL="0" marR="0">
                        <a:lnSpc>
                          <a:spcPct val="107000"/>
                        </a:lnSpc>
                        <a:spcBef>
                          <a:spcPts val="0"/>
                        </a:spcBef>
                        <a:spcAft>
                          <a:spcPts val="0"/>
                        </a:spcAft>
                      </a:pPr>
                      <a:r>
                        <a:rPr lang="en-US" sz="1400">
                          <a:effectLst/>
                        </a:rPr>
                        <a:t>cname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name of vc</a:t>
                      </a:r>
                      <a:br>
                        <a:rPr lang="en-US" sz="1400">
                          <a:effectLst/>
                        </a:rPr>
                      </a:br>
                      <a:r>
                        <a:rPr lang="en-US" sz="1400">
                          <a:effectLst/>
                        </a:rPr>
                        <a:t>Example: “md khan”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1201">
                <a:tc>
                  <a:txBody>
                    <a:bodyPr/>
                    <a:lstStyle/>
                    <a:p>
                      <a:pPr marL="0" marR="0">
                        <a:lnSpc>
                          <a:spcPct val="107000"/>
                        </a:lnSpc>
                        <a:spcBef>
                          <a:spcPts val="0"/>
                        </a:spcBef>
                        <a:spcAft>
                          <a:spcPts val="0"/>
                        </a:spcAft>
                      </a:pPr>
                      <a:r>
                        <a:rPr lang="en-US" sz="1400">
                          <a:effectLst/>
                        </a:rPr>
                        <a:t>djoiningDate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smtClean="0">
                          <a:effectLst/>
                        </a:rPr>
                        <a:t>DateTime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contains the date when  </a:t>
                      </a:r>
                      <a:r>
                        <a:rPr lang="en-US" sz="1400" dirty="0" err="1">
                          <a:effectLst/>
                        </a:rPr>
                        <a:t>vc</a:t>
                      </a:r>
                      <a:r>
                        <a:rPr lang="en-US" sz="1400" dirty="0">
                          <a:effectLst/>
                        </a:rPr>
                        <a:t> took charge of his </a:t>
                      </a:r>
                      <a:r>
                        <a:rPr lang="en-US" sz="1400" dirty="0" smtClean="0">
                          <a:effectLst/>
                        </a:rPr>
                        <a:t>role</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Example : “01.01.2016”</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96493">
                <a:tc>
                  <a:txBody>
                    <a:bodyPr/>
                    <a:lstStyle/>
                    <a:p>
                      <a:pPr marL="0" marR="0">
                        <a:lnSpc>
                          <a:spcPct val="107000"/>
                        </a:lnSpc>
                        <a:spcBef>
                          <a:spcPts val="0"/>
                        </a:spcBef>
                        <a:spcAft>
                          <a:spcPts val="0"/>
                        </a:spcAft>
                      </a:pPr>
                      <a:r>
                        <a:rPr lang="en-US" sz="1400">
                          <a:effectLst/>
                        </a:rPr>
                        <a:t>dleavingDate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contains the date when  </a:t>
                      </a:r>
                      <a:r>
                        <a:rPr lang="en-US" sz="1400" dirty="0" err="1">
                          <a:effectLst/>
                        </a:rPr>
                        <a:t>vc</a:t>
                      </a:r>
                      <a:r>
                        <a:rPr lang="en-US" sz="1400" dirty="0">
                          <a:effectLst/>
                        </a:rPr>
                        <a:t> discharged from his </a:t>
                      </a:r>
                      <a:r>
                        <a:rPr lang="en-US" sz="1400" dirty="0" smtClean="0">
                          <a:effectLst/>
                        </a:rPr>
                        <a:t>role</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Example : “01.01.2020”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022395">
                <a:tc>
                  <a:txBody>
                    <a:bodyPr/>
                    <a:lstStyle/>
                    <a:p>
                      <a:pPr marL="0" marR="0">
                        <a:lnSpc>
                          <a:spcPct val="107000"/>
                        </a:lnSpc>
                        <a:spcBef>
                          <a:spcPts val="0"/>
                        </a:spcBef>
                        <a:spcAft>
                          <a:spcPts val="0"/>
                        </a:spcAft>
                      </a:pPr>
                      <a:r>
                        <a:rPr lang="en-US" sz="1400" dirty="0" err="1">
                          <a:effectLst/>
                        </a:rPr>
                        <a:t>cqualification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contains the qualification of </a:t>
                      </a:r>
                      <a:r>
                        <a:rPr lang="en-US" sz="1400" dirty="0" err="1">
                          <a:effectLst/>
                        </a:rPr>
                        <a:t>vc</a:t>
                      </a:r>
                      <a:r>
                        <a:rPr lang="en-US" sz="1400" dirty="0">
                          <a:effectLst/>
                        </a:rPr>
                        <a:t/>
                      </a:r>
                      <a:br>
                        <a:rPr lang="en-US" sz="1400" dirty="0">
                          <a:effectLst/>
                        </a:rPr>
                      </a:br>
                      <a:r>
                        <a:rPr lang="en-US" sz="1400" dirty="0">
                          <a:effectLst/>
                        </a:rPr>
                        <a:t>Example “ PHD , BSC”</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0" name="Rectangle 1"/>
          <p:cNvSpPr>
            <a:spLocks noChangeArrowheads="1"/>
          </p:cNvSpPr>
          <p:nvPr/>
        </p:nvSpPr>
        <p:spPr bwMode="auto">
          <a:xfrm>
            <a:off x="-2748295" y="-319514"/>
            <a:ext cx="178230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VC_T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fld id="{09F33C54-E9C5-440F-ADA4-6CB5BA3ED0BF}"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057034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of the project:</a:t>
            </a:r>
            <a:br>
              <a:rPr lang="en-US" dirty="0"/>
            </a:br>
            <a:endParaRPr lang="en-US" dirty="0"/>
          </a:p>
        </p:txBody>
      </p:sp>
      <p:sp>
        <p:nvSpPr>
          <p:cNvPr id="3" name="Content Placeholder 2"/>
          <p:cNvSpPr>
            <a:spLocks noGrp="1"/>
          </p:cNvSpPr>
          <p:nvPr>
            <p:ph idx="1"/>
          </p:nvPr>
        </p:nvSpPr>
        <p:spPr>
          <a:xfrm>
            <a:off x="444137" y="1188720"/>
            <a:ext cx="10054401" cy="5059679"/>
          </a:xfrm>
        </p:spPr>
        <p:txBody>
          <a:bodyPr>
            <a:noAutofit/>
          </a:bodyPr>
          <a:lstStyle/>
          <a:p>
            <a:pPr algn="just"/>
            <a:r>
              <a:rPr lang="en-US" dirty="0"/>
              <a:t>The Student Performance Monitoring System focuses on performance monitoring of student’s continuous assessment (tests) and examination scores in order to predict their final achievement status upon graduation.</a:t>
            </a:r>
          </a:p>
          <a:p>
            <a:pPr algn="just"/>
            <a:r>
              <a:rPr lang="en-US" dirty="0"/>
              <a:t>The main theme of this project is to find the systemic problems and limitation we have in our current system in few areas and how can we improve it. The aim of our project is to design, build and deliver a developed software that we believe will help universities everywhere to promote a more productive and effective way of evaluating students. Also there need to be some functional changes in the system and department. We also analyze individual processes that take place under the current system of monitoring student performance and the concerns and problems with those process from start to finish. </a:t>
            </a:r>
          </a:p>
          <a:p>
            <a:endParaRPr lang="en-US" dirty="0"/>
          </a:p>
        </p:txBody>
      </p:sp>
      <p:sp>
        <p:nvSpPr>
          <p:cNvPr id="4" name="Date Placeholder 3"/>
          <p:cNvSpPr>
            <a:spLocks noGrp="1"/>
          </p:cNvSpPr>
          <p:nvPr>
            <p:ph type="dt" sz="half" idx="10"/>
          </p:nvPr>
        </p:nvSpPr>
        <p:spPr/>
        <p:txBody>
          <a:bodyPr/>
          <a:lstStyle/>
          <a:p>
            <a:fld id="{3BA17300-4DC3-4857-9CBE-4D124560E81A}"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3056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486" y="52555"/>
            <a:ext cx="8506515" cy="742682"/>
          </a:xfrm>
        </p:spPr>
        <p:txBody>
          <a:bodyPr/>
          <a:lstStyle/>
          <a:p>
            <a:r>
              <a:rPr lang="en-US" sz="2800" dirty="0" smtClean="0"/>
              <a:t>Data Dictionary</a:t>
            </a:r>
            <a:endParaRPr lang="en-US" sz="2800" dirty="0"/>
          </a:p>
        </p:txBody>
      </p:sp>
      <p:sp>
        <p:nvSpPr>
          <p:cNvPr id="3" name="Content Placeholder 2"/>
          <p:cNvSpPr>
            <a:spLocks noGrp="1"/>
          </p:cNvSpPr>
          <p:nvPr>
            <p:ph idx="1"/>
          </p:nvPr>
        </p:nvSpPr>
        <p:spPr>
          <a:xfrm>
            <a:off x="840485" y="671719"/>
            <a:ext cx="8506516" cy="543304"/>
          </a:xfrm>
        </p:spPr>
        <p:txBody>
          <a:bodyPr/>
          <a:lstStyle/>
          <a:p>
            <a:r>
              <a:rPr lang="en-US" dirty="0" err="1" smtClean="0"/>
              <a:t>Vc_T</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2058773"/>
              </p:ext>
            </p:extLst>
          </p:nvPr>
        </p:nvGraphicFramePr>
        <p:xfrm>
          <a:off x="767486" y="1215023"/>
          <a:ext cx="9585054" cy="5488493"/>
        </p:xfrm>
        <a:graphic>
          <a:graphicData uri="http://schemas.openxmlformats.org/drawingml/2006/table">
            <a:tbl>
              <a:tblPr firstRow="1" firstCol="1" bandRow="1">
                <a:tableStyleId>{5C22544A-7EE6-4342-B048-85BDC9FD1C3A}</a:tableStyleId>
              </a:tblPr>
              <a:tblGrid>
                <a:gridCol w="2145458">
                  <a:extLst>
                    <a:ext uri="{9D8B030D-6E8A-4147-A177-3AD203B41FA5}">
                      <a16:colId xmlns:a16="http://schemas.microsoft.com/office/drawing/2014/main" val="20000"/>
                    </a:ext>
                  </a:extLst>
                </a:gridCol>
                <a:gridCol w="2366957">
                  <a:extLst>
                    <a:ext uri="{9D8B030D-6E8A-4147-A177-3AD203B41FA5}">
                      <a16:colId xmlns:a16="http://schemas.microsoft.com/office/drawing/2014/main" val="20001"/>
                    </a:ext>
                  </a:extLst>
                </a:gridCol>
                <a:gridCol w="1157681">
                  <a:extLst>
                    <a:ext uri="{9D8B030D-6E8A-4147-A177-3AD203B41FA5}">
                      <a16:colId xmlns:a16="http://schemas.microsoft.com/office/drawing/2014/main" val="20002"/>
                    </a:ext>
                  </a:extLst>
                </a:gridCol>
                <a:gridCol w="3914958">
                  <a:extLst>
                    <a:ext uri="{9D8B030D-6E8A-4147-A177-3AD203B41FA5}">
                      <a16:colId xmlns:a16="http://schemas.microsoft.com/office/drawing/2014/main" val="20003"/>
                    </a:ext>
                  </a:extLst>
                </a:gridCol>
              </a:tblGrid>
              <a:tr h="496196">
                <a:tc>
                  <a:txBody>
                    <a:bodyPr/>
                    <a:lstStyle/>
                    <a:p>
                      <a:pPr marL="0" marR="0">
                        <a:lnSpc>
                          <a:spcPct val="107000"/>
                        </a:lnSpc>
                        <a:spcBef>
                          <a:spcPts val="0"/>
                        </a:spcBef>
                        <a:spcAft>
                          <a:spcPts val="0"/>
                        </a:spcAft>
                      </a:pPr>
                      <a:r>
                        <a:rPr lang="en-US" sz="1800" dirty="0">
                          <a:effectLst/>
                        </a:rPr>
                        <a:t>      Name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Remark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24939">
                <a:tc>
                  <a:txBody>
                    <a:bodyPr/>
                    <a:lstStyle/>
                    <a:p>
                      <a:pPr marL="0" marR="0">
                        <a:lnSpc>
                          <a:spcPct val="107000"/>
                        </a:lnSpc>
                        <a:spcBef>
                          <a:spcPts val="0"/>
                        </a:spcBef>
                        <a:spcAft>
                          <a:spcPts val="0"/>
                        </a:spcAft>
                      </a:pPr>
                      <a:r>
                        <a:rPr lang="en-US" sz="1800" dirty="0" err="1">
                          <a:effectLst/>
                        </a:rPr>
                        <a:t>nvcid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This is the Primary Key for VC.</a:t>
                      </a:r>
                    </a:p>
                    <a:p>
                      <a:pPr marL="0" marR="0">
                        <a:lnSpc>
                          <a:spcPct val="107000"/>
                        </a:lnSpc>
                        <a:spcBef>
                          <a:spcPts val="0"/>
                        </a:spcBef>
                        <a:spcAft>
                          <a:spcPts val="0"/>
                        </a:spcAft>
                      </a:pPr>
                      <a:r>
                        <a:rPr lang="en-US" sz="1800">
                          <a:effectLst/>
                        </a:rPr>
                        <a:t>Example: “19*****”</a:t>
                      </a:r>
                    </a:p>
                    <a:p>
                      <a:pPr marL="0" marR="0">
                        <a:lnSpc>
                          <a:spcPct val="107000"/>
                        </a:lnSpc>
                        <a:spcBef>
                          <a:spcPts val="0"/>
                        </a:spcBef>
                        <a:spcAft>
                          <a:spcPts val="0"/>
                        </a:spcAft>
                      </a:pPr>
                      <a:r>
                        <a:rPr lang="en-US" sz="1800">
                          <a:effectLst/>
                        </a:rPr>
                        <a:t> </a:t>
                      </a:r>
                    </a:p>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57740">
                <a:tc>
                  <a:txBody>
                    <a:bodyPr/>
                    <a:lstStyle/>
                    <a:p>
                      <a:pPr marL="0" marR="0">
                        <a:lnSpc>
                          <a:spcPct val="107000"/>
                        </a:lnSpc>
                        <a:spcBef>
                          <a:spcPts val="0"/>
                        </a:spcBef>
                        <a:spcAft>
                          <a:spcPts val="0"/>
                        </a:spcAft>
                      </a:pPr>
                      <a:r>
                        <a:rPr lang="en-US" sz="1800">
                          <a:effectLst/>
                        </a:rPr>
                        <a:t>cname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This is the name of vc</a:t>
                      </a:r>
                      <a:br>
                        <a:rPr lang="en-US" sz="1800">
                          <a:effectLst/>
                        </a:rPr>
                      </a:br>
                      <a:r>
                        <a:rPr lang="en-US" sz="1800">
                          <a:effectLst/>
                        </a:rPr>
                        <a:t>Example: “md khan”</a:t>
                      </a:r>
                    </a:p>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57740">
                <a:tc>
                  <a:txBody>
                    <a:bodyPr/>
                    <a:lstStyle/>
                    <a:p>
                      <a:pPr marL="0" marR="0">
                        <a:lnSpc>
                          <a:spcPct val="107000"/>
                        </a:lnSpc>
                        <a:spcBef>
                          <a:spcPts val="0"/>
                        </a:spcBef>
                        <a:spcAft>
                          <a:spcPts val="0"/>
                        </a:spcAft>
                      </a:pPr>
                      <a:r>
                        <a:rPr lang="en-US" sz="1800">
                          <a:effectLst/>
                        </a:rPr>
                        <a:t>djoiningDate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This contains the date when  vc took charge of his role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7740">
                <a:tc>
                  <a:txBody>
                    <a:bodyPr/>
                    <a:lstStyle/>
                    <a:p>
                      <a:pPr marL="0" marR="0">
                        <a:lnSpc>
                          <a:spcPct val="107000"/>
                        </a:lnSpc>
                        <a:spcBef>
                          <a:spcPts val="0"/>
                        </a:spcBef>
                        <a:spcAft>
                          <a:spcPts val="0"/>
                        </a:spcAft>
                      </a:pPr>
                      <a:r>
                        <a:rPr lang="en-US" sz="1800">
                          <a:effectLst/>
                        </a:rPr>
                        <a:t>dleavingDate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This contains the date when  vc discharged from his role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824939">
                <a:tc>
                  <a:txBody>
                    <a:bodyPr/>
                    <a:lstStyle/>
                    <a:p>
                      <a:pPr marL="0" marR="0">
                        <a:lnSpc>
                          <a:spcPct val="107000"/>
                        </a:lnSpc>
                        <a:spcBef>
                          <a:spcPts val="0"/>
                        </a:spcBef>
                        <a:spcAft>
                          <a:spcPts val="0"/>
                        </a:spcAft>
                      </a:pPr>
                      <a:r>
                        <a:rPr lang="en-US" sz="1800">
                          <a:effectLst/>
                        </a:rPr>
                        <a:t>cqualification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This contains the qualification of </a:t>
                      </a:r>
                      <a:r>
                        <a:rPr lang="en-US" sz="1800" dirty="0" err="1">
                          <a:effectLst/>
                        </a:rPr>
                        <a:t>vc</a:t>
                      </a:r>
                      <a:r>
                        <a:rPr lang="en-US" sz="1800" dirty="0">
                          <a:effectLst/>
                        </a:rPr>
                        <a:t/>
                      </a:r>
                      <a:br>
                        <a:rPr lang="en-US" sz="1800" dirty="0">
                          <a:effectLst/>
                        </a:rPr>
                      </a:br>
                      <a:r>
                        <a:rPr lang="en-US" sz="1800" dirty="0">
                          <a:effectLst/>
                        </a:rPr>
                        <a:t>Example “ PHD , BSC”</a:t>
                      </a:r>
                    </a:p>
                    <a:p>
                      <a:pPr marL="0" marR="0">
                        <a:lnSpc>
                          <a:spcPct val="107000"/>
                        </a:lnSpc>
                        <a:spcBef>
                          <a:spcPts val="0"/>
                        </a:spcBef>
                        <a:spcAft>
                          <a:spcPts val="0"/>
                        </a:spcAft>
                      </a:pPr>
                      <a:r>
                        <a:rPr lang="en-US" sz="1800" dirty="0">
                          <a:effectLst/>
                        </a:rPr>
                        <a:t> </a:t>
                      </a:r>
                    </a:p>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Date Placeholder 4"/>
          <p:cNvSpPr>
            <a:spLocks noGrp="1"/>
          </p:cNvSpPr>
          <p:nvPr>
            <p:ph type="dt" sz="half" idx="10"/>
          </p:nvPr>
        </p:nvSpPr>
        <p:spPr/>
        <p:txBody>
          <a:bodyPr/>
          <a:lstStyle/>
          <a:p>
            <a:fld id="{9309DEA5-08D8-44CE-8010-A97170227A64}" type="datetime1">
              <a:rPr lang="en-US" smtClean="0"/>
              <a:t>5/10/2021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7695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582820725"/>
              </p:ext>
            </p:extLst>
          </p:nvPr>
        </p:nvGraphicFramePr>
        <p:xfrm>
          <a:off x="228567" y="3792996"/>
          <a:ext cx="8921076" cy="2939457"/>
        </p:xfrm>
        <a:graphic>
          <a:graphicData uri="http://schemas.openxmlformats.org/drawingml/2006/table">
            <a:tbl>
              <a:tblPr firstRow="1" firstCol="1" bandRow="1">
                <a:tableStyleId>{5C22544A-7EE6-4342-B048-85BDC9FD1C3A}</a:tableStyleId>
              </a:tblPr>
              <a:tblGrid>
                <a:gridCol w="2126318">
                  <a:extLst>
                    <a:ext uri="{9D8B030D-6E8A-4147-A177-3AD203B41FA5}">
                      <a16:colId xmlns:a16="http://schemas.microsoft.com/office/drawing/2014/main" val="20000"/>
                    </a:ext>
                  </a:extLst>
                </a:gridCol>
                <a:gridCol w="2126318">
                  <a:extLst>
                    <a:ext uri="{9D8B030D-6E8A-4147-A177-3AD203B41FA5}">
                      <a16:colId xmlns:a16="http://schemas.microsoft.com/office/drawing/2014/main" val="20001"/>
                    </a:ext>
                  </a:extLst>
                </a:gridCol>
                <a:gridCol w="1065434">
                  <a:extLst>
                    <a:ext uri="{9D8B030D-6E8A-4147-A177-3AD203B41FA5}">
                      <a16:colId xmlns:a16="http://schemas.microsoft.com/office/drawing/2014/main" val="20002"/>
                    </a:ext>
                  </a:extLst>
                </a:gridCol>
                <a:gridCol w="3603006">
                  <a:extLst>
                    <a:ext uri="{9D8B030D-6E8A-4147-A177-3AD203B41FA5}">
                      <a16:colId xmlns:a16="http://schemas.microsoft.com/office/drawing/2014/main" val="20003"/>
                    </a:ext>
                  </a:extLst>
                </a:gridCol>
              </a:tblGrid>
              <a:tr h="366096">
                <a:tc>
                  <a:txBody>
                    <a:bodyPr/>
                    <a:lstStyle/>
                    <a:p>
                      <a:pPr marL="0" marR="0">
                        <a:lnSpc>
                          <a:spcPct val="107000"/>
                        </a:lnSpc>
                        <a:spcBef>
                          <a:spcPts val="0"/>
                        </a:spcBef>
                        <a:spcAft>
                          <a:spcPts val="0"/>
                        </a:spcAft>
                      </a:pPr>
                      <a:r>
                        <a:rPr lang="en-US" sz="1600" dirty="0">
                          <a:effectLst/>
                        </a:rPr>
                        <a:t>      Name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a:t>
                      </a:r>
                      <a:r>
                        <a:rPr lang="en-US" sz="1600" dirty="0" err="1">
                          <a:effectLst/>
                        </a:rPr>
                        <a:t>DataType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Size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Remark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90282">
                <a:tc>
                  <a:txBody>
                    <a:bodyPr/>
                    <a:lstStyle/>
                    <a:p>
                      <a:pPr marL="0" marR="0">
                        <a:lnSpc>
                          <a:spcPct val="107000"/>
                        </a:lnSpc>
                        <a:spcBef>
                          <a:spcPts val="0"/>
                        </a:spcBef>
                        <a:spcAft>
                          <a:spcPts val="0"/>
                        </a:spcAft>
                      </a:pPr>
                      <a:r>
                        <a:rPr lang="en-US" sz="1600" dirty="0" err="1" smtClean="0">
                          <a:effectLst/>
                        </a:rPr>
                        <a:t>cdepartmentid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Text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This is the Primary Key of the Department.</a:t>
                      </a:r>
                      <a:br>
                        <a:rPr lang="en-US" sz="1600" dirty="0">
                          <a:effectLst/>
                        </a:rPr>
                      </a:br>
                      <a:r>
                        <a:rPr lang="en-US" sz="1600" dirty="0">
                          <a:effectLst/>
                        </a:rPr>
                        <a:t>Example: “EEE”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73707">
                <a:tc>
                  <a:txBody>
                    <a:bodyPr/>
                    <a:lstStyle/>
                    <a:p>
                      <a:pPr marL="0" marR="0">
                        <a:lnSpc>
                          <a:spcPct val="107000"/>
                        </a:lnSpc>
                        <a:spcBef>
                          <a:spcPts val="0"/>
                        </a:spcBef>
                        <a:spcAft>
                          <a:spcPts val="0"/>
                        </a:spcAft>
                      </a:pPr>
                      <a:r>
                        <a:rPr lang="en-US" sz="1600" dirty="0" err="1">
                          <a:effectLst/>
                        </a:rPr>
                        <a:t>cdepartmentname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This is the name of the Department.</a:t>
                      </a:r>
                      <a:br>
                        <a:rPr lang="en-US" sz="1600">
                          <a:effectLst/>
                        </a:rPr>
                      </a:br>
                      <a:r>
                        <a:rPr lang="en-US" sz="1600">
                          <a:effectLst/>
                        </a:rPr>
                        <a:t>Example: “Computer Science and Engineering”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73707">
                <a:tc>
                  <a:txBody>
                    <a:bodyPr/>
                    <a:lstStyle/>
                    <a:p>
                      <a:pPr marL="0" marR="0">
                        <a:lnSpc>
                          <a:spcPct val="107000"/>
                        </a:lnSpc>
                        <a:spcBef>
                          <a:spcPts val="0"/>
                        </a:spcBef>
                        <a:spcAft>
                          <a:spcPts val="0"/>
                        </a:spcAft>
                      </a:pPr>
                      <a:r>
                        <a:rPr lang="en-US" sz="1600" dirty="0" err="1">
                          <a:effectLst/>
                        </a:rPr>
                        <a:t>cschoolid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Text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This is the Foreign Key of the table School.</a:t>
                      </a:r>
                      <a:br>
                        <a:rPr lang="en-US" sz="1600" dirty="0">
                          <a:effectLst/>
                        </a:rPr>
                      </a:br>
                      <a:r>
                        <a:rPr lang="en-US" sz="1600" dirty="0">
                          <a:effectLst/>
                        </a:rPr>
                        <a:t>Example: “SETS”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561251" y="4372351"/>
            <a:ext cx="137131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67569480"/>
              </p:ext>
            </p:extLst>
          </p:nvPr>
        </p:nvGraphicFramePr>
        <p:xfrm>
          <a:off x="182583" y="665987"/>
          <a:ext cx="8921077" cy="2786931"/>
        </p:xfrm>
        <a:graphic>
          <a:graphicData uri="http://schemas.openxmlformats.org/drawingml/2006/table">
            <a:tbl>
              <a:tblPr firstRow="1" firstCol="1" bandRow="1">
                <a:tableStyleId>{5C22544A-7EE6-4342-B048-85BDC9FD1C3A}</a:tableStyleId>
              </a:tblPr>
              <a:tblGrid>
                <a:gridCol w="2126319">
                  <a:extLst>
                    <a:ext uri="{9D8B030D-6E8A-4147-A177-3AD203B41FA5}">
                      <a16:colId xmlns:a16="http://schemas.microsoft.com/office/drawing/2014/main" val="20000"/>
                    </a:ext>
                  </a:extLst>
                </a:gridCol>
                <a:gridCol w="2126319">
                  <a:extLst>
                    <a:ext uri="{9D8B030D-6E8A-4147-A177-3AD203B41FA5}">
                      <a16:colId xmlns:a16="http://schemas.microsoft.com/office/drawing/2014/main" val="20001"/>
                    </a:ext>
                  </a:extLst>
                </a:gridCol>
                <a:gridCol w="1065434">
                  <a:extLst>
                    <a:ext uri="{9D8B030D-6E8A-4147-A177-3AD203B41FA5}">
                      <a16:colId xmlns:a16="http://schemas.microsoft.com/office/drawing/2014/main" val="20002"/>
                    </a:ext>
                  </a:extLst>
                </a:gridCol>
                <a:gridCol w="3603005">
                  <a:extLst>
                    <a:ext uri="{9D8B030D-6E8A-4147-A177-3AD203B41FA5}">
                      <a16:colId xmlns:a16="http://schemas.microsoft.com/office/drawing/2014/main" val="20003"/>
                    </a:ext>
                  </a:extLst>
                </a:gridCol>
              </a:tblGrid>
              <a:tr h="310874">
                <a:tc>
                  <a:txBody>
                    <a:bodyPr/>
                    <a:lstStyle/>
                    <a:p>
                      <a:pPr marL="0" marR="0">
                        <a:lnSpc>
                          <a:spcPct val="107000"/>
                        </a:lnSpc>
                        <a:spcBef>
                          <a:spcPts val="0"/>
                        </a:spcBef>
                        <a:spcAft>
                          <a:spcPts val="0"/>
                        </a:spcAft>
                      </a:pPr>
                      <a:r>
                        <a:rPr lang="en-US" sz="1400" dirty="0">
                          <a:effectLst/>
                        </a:rPr>
                        <a:t>      Name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DataType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Size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Remark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57002">
                <a:tc>
                  <a:txBody>
                    <a:bodyPr/>
                    <a:lstStyle/>
                    <a:p>
                      <a:pPr marL="0" marR="0">
                        <a:lnSpc>
                          <a:spcPct val="107000"/>
                        </a:lnSpc>
                        <a:spcBef>
                          <a:spcPts val="0"/>
                        </a:spcBef>
                        <a:spcAft>
                          <a:spcPts val="0"/>
                        </a:spcAft>
                      </a:pPr>
                      <a:r>
                        <a:rPr lang="en-US" sz="1400" dirty="0" err="1">
                          <a:effectLst/>
                        </a:rPr>
                        <a:t>cschoolid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Primary Key of School Example: “SETS”</a:t>
                      </a:r>
                    </a:p>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96087">
                <a:tc>
                  <a:txBody>
                    <a:bodyPr/>
                    <a:lstStyle/>
                    <a:p>
                      <a:pPr marL="0" marR="0">
                        <a:lnSpc>
                          <a:spcPct val="107000"/>
                        </a:lnSpc>
                        <a:spcBef>
                          <a:spcPts val="0"/>
                        </a:spcBef>
                        <a:spcAft>
                          <a:spcPts val="0"/>
                        </a:spcAft>
                      </a:pPr>
                      <a:r>
                        <a:rPr lang="en-US" sz="1400">
                          <a:effectLst/>
                        </a:rPr>
                        <a:t>Cschoolname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name of the School.</a:t>
                      </a:r>
                      <a:br>
                        <a:rPr lang="en-US" sz="1400">
                          <a:effectLst/>
                        </a:rPr>
                      </a:br>
                      <a:r>
                        <a:rPr lang="en-US" sz="1400">
                          <a:effectLst/>
                        </a:rPr>
                        <a:t>Example: “School of Engineering, Technology</a:t>
                      </a:r>
                      <a:br>
                        <a:rPr lang="en-US" sz="1400">
                          <a:effectLst/>
                        </a:rPr>
                      </a:br>
                      <a:r>
                        <a:rPr lang="en-US" sz="1400">
                          <a:effectLst/>
                        </a:rPr>
                        <a:t>and Science”</a:t>
                      </a:r>
                    </a:p>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7002">
                <a:tc>
                  <a:txBody>
                    <a:bodyPr/>
                    <a:lstStyle/>
                    <a:p>
                      <a:pPr marL="0" marR="0">
                        <a:lnSpc>
                          <a:spcPct val="107000"/>
                        </a:lnSpc>
                        <a:spcBef>
                          <a:spcPts val="0"/>
                        </a:spcBef>
                        <a:spcAft>
                          <a:spcPts val="0"/>
                        </a:spcAft>
                      </a:pPr>
                      <a:r>
                        <a:rPr lang="en-US" sz="1400">
                          <a:effectLst/>
                        </a:rPr>
                        <a:t>nvcid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Number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is the foreign key from the VC table .</a:t>
                      </a:r>
                    </a:p>
                    <a:p>
                      <a:pPr marL="0" marR="0">
                        <a:lnSpc>
                          <a:spcPct val="107000"/>
                        </a:lnSpc>
                        <a:spcBef>
                          <a:spcPts val="0"/>
                        </a:spcBef>
                        <a:spcAft>
                          <a:spcPts val="0"/>
                        </a:spcAft>
                      </a:pPr>
                      <a:r>
                        <a:rPr lang="en-US" sz="1400" dirty="0">
                          <a:effectLst/>
                        </a:rPr>
                        <a:t>Example : “19*****.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fld id="{BF2054D2-F4AC-4D5A-B957-24436C39E49B}"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
        <p:nvSpPr>
          <p:cNvPr id="10" name="Rectangle 9"/>
          <p:cNvSpPr/>
          <p:nvPr/>
        </p:nvSpPr>
        <p:spPr>
          <a:xfrm>
            <a:off x="182583" y="111063"/>
            <a:ext cx="1768433" cy="369332"/>
          </a:xfrm>
          <a:prstGeom prst="rect">
            <a:avLst/>
          </a:prstGeom>
        </p:spPr>
        <p:txBody>
          <a:bodyPr wrap="none">
            <a:spAutoFit/>
          </a:bodyPr>
          <a:lstStyle/>
          <a:p>
            <a:r>
              <a:rPr lang="en-US" dirty="0" err="1"/>
              <a:t>Department_T</a:t>
            </a:r>
            <a:endParaRPr lang="en-US" dirty="0"/>
          </a:p>
        </p:txBody>
      </p:sp>
      <p:sp>
        <p:nvSpPr>
          <p:cNvPr id="12" name="Rectangle 11"/>
          <p:cNvSpPr/>
          <p:nvPr/>
        </p:nvSpPr>
        <p:spPr>
          <a:xfrm>
            <a:off x="228567" y="3305308"/>
            <a:ext cx="1151277" cy="369332"/>
          </a:xfrm>
          <a:prstGeom prst="rect">
            <a:avLst/>
          </a:prstGeom>
        </p:spPr>
        <p:txBody>
          <a:bodyPr wrap="none">
            <a:spAutoFit/>
          </a:bodyPr>
          <a:lstStyle/>
          <a:p>
            <a:r>
              <a:rPr lang="en-US" dirty="0" err="1"/>
              <a:t>School_T</a:t>
            </a:r>
            <a:endParaRPr lang="en-US" dirty="0"/>
          </a:p>
        </p:txBody>
      </p:sp>
    </p:spTree>
    <p:extLst>
      <p:ext uri="{BB962C8B-B14F-4D97-AF65-F5344CB8AC3E}">
        <p14:creationId xmlns:p14="http://schemas.microsoft.com/office/powerpoint/2010/main" val="19797909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13224456"/>
              </p:ext>
            </p:extLst>
          </p:nvPr>
        </p:nvGraphicFramePr>
        <p:xfrm>
          <a:off x="1763486" y="225699"/>
          <a:ext cx="7290363" cy="6497076"/>
        </p:xfrm>
        <a:graphic>
          <a:graphicData uri="http://schemas.openxmlformats.org/drawingml/2006/table">
            <a:tbl>
              <a:tblPr firstRow="1" firstCol="1" bandRow="1">
                <a:tableStyleId>{5C22544A-7EE6-4342-B048-85BDC9FD1C3A}</a:tableStyleId>
              </a:tblPr>
              <a:tblGrid>
                <a:gridCol w="1713925">
                  <a:extLst>
                    <a:ext uri="{9D8B030D-6E8A-4147-A177-3AD203B41FA5}">
                      <a16:colId xmlns:a16="http://schemas.microsoft.com/office/drawing/2014/main" val="20000"/>
                    </a:ext>
                  </a:extLst>
                </a:gridCol>
                <a:gridCol w="1427646">
                  <a:extLst>
                    <a:ext uri="{9D8B030D-6E8A-4147-A177-3AD203B41FA5}">
                      <a16:colId xmlns:a16="http://schemas.microsoft.com/office/drawing/2014/main" val="20001"/>
                    </a:ext>
                  </a:extLst>
                </a:gridCol>
                <a:gridCol w="1283758">
                  <a:extLst>
                    <a:ext uri="{9D8B030D-6E8A-4147-A177-3AD203B41FA5}">
                      <a16:colId xmlns:a16="http://schemas.microsoft.com/office/drawing/2014/main" val="20002"/>
                    </a:ext>
                  </a:extLst>
                </a:gridCol>
                <a:gridCol w="2865034">
                  <a:extLst>
                    <a:ext uri="{9D8B030D-6E8A-4147-A177-3AD203B41FA5}">
                      <a16:colId xmlns:a16="http://schemas.microsoft.com/office/drawing/2014/main" val="20003"/>
                    </a:ext>
                  </a:extLst>
                </a:gridCol>
              </a:tblGrid>
              <a:tr h="264875">
                <a:tc>
                  <a:txBody>
                    <a:bodyPr/>
                    <a:lstStyle/>
                    <a:p>
                      <a:pPr marL="0" marR="0">
                        <a:lnSpc>
                          <a:spcPct val="107000"/>
                        </a:lnSpc>
                        <a:spcBef>
                          <a:spcPts val="0"/>
                        </a:spcBef>
                        <a:spcAft>
                          <a:spcPts val="0"/>
                        </a:spcAft>
                      </a:pPr>
                      <a:r>
                        <a:rPr lang="en-US" sz="1100" dirty="0">
                          <a:effectLst/>
                        </a:rPr>
                        <a:t>      Name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DataType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Size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Remark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0"/>
                  </a:ext>
                </a:extLst>
              </a:tr>
              <a:tr h="712252">
                <a:tc>
                  <a:txBody>
                    <a:bodyPr/>
                    <a:lstStyle/>
                    <a:p>
                      <a:pPr marL="0" marR="0">
                        <a:lnSpc>
                          <a:spcPct val="107000"/>
                        </a:lnSpc>
                        <a:spcBef>
                          <a:spcPts val="0"/>
                        </a:spcBef>
                        <a:spcAft>
                          <a:spcPts val="0"/>
                        </a:spcAft>
                      </a:pPr>
                      <a:r>
                        <a:rPr lang="en-US" sz="1100">
                          <a:effectLst/>
                        </a:rPr>
                        <a:t>nstudentid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Number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Primary Key for the Student.</a:t>
                      </a:r>
                      <a:br>
                        <a:rPr lang="en-US" sz="1100">
                          <a:effectLst/>
                        </a:rPr>
                      </a:br>
                      <a:r>
                        <a:rPr lang="en-US" sz="1100">
                          <a:effectLst/>
                        </a:rPr>
                        <a:t>Example: “1800001”</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1"/>
                  </a:ext>
                </a:extLst>
              </a:tr>
              <a:tr h="356126">
                <a:tc>
                  <a:txBody>
                    <a:bodyPr/>
                    <a:lstStyle/>
                    <a:p>
                      <a:pPr marL="0" marR="0">
                        <a:lnSpc>
                          <a:spcPct val="107000"/>
                        </a:lnSpc>
                        <a:spcBef>
                          <a:spcPts val="0"/>
                        </a:spcBef>
                        <a:spcAft>
                          <a:spcPts val="0"/>
                        </a:spcAft>
                      </a:pPr>
                      <a:r>
                        <a:rPr lang="en-US" sz="1100">
                          <a:effectLst/>
                        </a:rPr>
                        <a:t>cname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dirty="0">
                          <a:effectLst/>
                        </a:rPr>
                        <a:t>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name of the Student.</a:t>
                      </a:r>
                      <a:br>
                        <a:rPr lang="en-US" sz="1100">
                          <a:effectLst/>
                        </a:rPr>
                      </a:br>
                      <a:r>
                        <a:rPr lang="en-US" sz="1100">
                          <a:effectLst/>
                        </a:rPr>
                        <a:t>Example: “Muhammad Akib”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2"/>
                  </a:ext>
                </a:extLst>
              </a:tr>
              <a:tr h="356126">
                <a:tc>
                  <a:txBody>
                    <a:bodyPr/>
                    <a:lstStyle/>
                    <a:p>
                      <a:pPr marL="0" marR="0">
                        <a:lnSpc>
                          <a:spcPct val="107000"/>
                        </a:lnSpc>
                        <a:spcBef>
                          <a:spcPts val="0"/>
                        </a:spcBef>
                        <a:spcAft>
                          <a:spcPts val="0"/>
                        </a:spcAft>
                      </a:pPr>
                      <a:r>
                        <a:rPr lang="en-US" sz="1100">
                          <a:effectLst/>
                        </a:rPr>
                        <a:t>cguardianname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name of the guardian.</a:t>
                      </a:r>
                      <a:br>
                        <a:rPr lang="en-US" sz="1100">
                          <a:effectLst/>
                        </a:rPr>
                      </a:br>
                      <a:r>
                        <a:rPr lang="en-US" sz="1100">
                          <a:effectLst/>
                        </a:rPr>
                        <a:t>Example: “Muhammad karim”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3"/>
                  </a:ext>
                </a:extLst>
              </a:tr>
              <a:tr h="712252">
                <a:tc>
                  <a:txBody>
                    <a:bodyPr/>
                    <a:lstStyle/>
                    <a:p>
                      <a:pPr marL="0" marR="0">
                        <a:lnSpc>
                          <a:spcPct val="107000"/>
                        </a:lnSpc>
                        <a:spcBef>
                          <a:spcPts val="0"/>
                        </a:spcBef>
                        <a:spcAft>
                          <a:spcPts val="0"/>
                        </a:spcAft>
                      </a:pPr>
                      <a:r>
                        <a:rPr lang="en-US" sz="1100">
                          <a:effectLst/>
                        </a:rPr>
                        <a:t>caddress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address of the Student.</a:t>
                      </a:r>
                      <a:br>
                        <a:rPr lang="en-US" sz="1100">
                          <a:effectLst/>
                        </a:rPr>
                      </a:br>
                      <a:r>
                        <a:rPr lang="en-US" sz="1100">
                          <a:effectLst/>
                        </a:rPr>
                        <a:t>Example: “House 270, Road 6, Block C, Bashundhara, Dhaka, Bangladesh</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4"/>
                  </a:ext>
                </a:extLst>
              </a:tr>
              <a:tr h="712252">
                <a:tc>
                  <a:txBody>
                    <a:bodyPr/>
                    <a:lstStyle/>
                    <a:p>
                      <a:pPr marL="0" marR="0">
                        <a:lnSpc>
                          <a:spcPct val="107000"/>
                        </a:lnSpc>
                        <a:spcBef>
                          <a:spcPts val="0"/>
                        </a:spcBef>
                        <a:spcAft>
                          <a:spcPts val="0"/>
                        </a:spcAft>
                      </a:pPr>
                      <a:r>
                        <a:rPr lang="en-US" sz="1100">
                          <a:effectLst/>
                        </a:rPr>
                        <a:t>ddateofbirth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dirty="0" err="1" smtClean="0">
                          <a:effectLst/>
                        </a:rPr>
                        <a:t>Datetime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“dd/mm/yy”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the Date of Birth of the Student.</a:t>
                      </a:r>
                      <a:br>
                        <a:rPr lang="en-US" sz="1100">
                          <a:effectLst/>
                        </a:rPr>
                      </a:br>
                      <a:r>
                        <a:rPr lang="en-US" sz="1100">
                          <a:effectLst/>
                        </a:rPr>
                        <a:t>Example: “01-01-2000”</a:t>
                      </a:r>
                      <a:endParaRPr lang="en-US" sz="1200">
                        <a:effectLst/>
                      </a:endParaRPr>
                    </a:p>
                    <a:p>
                      <a:pPr marL="0" marR="0">
                        <a:lnSpc>
                          <a:spcPct val="107000"/>
                        </a:lnSpc>
                        <a:spcBef>
                          <a:spcPts val="0"/>
                        </a:spcBef>
                        <a:spcAft>
                          <a:spcPts val="0"/>
                        </a:spcAft>
                      </a:pPr>
                      <a:r>
                        <a:rPr lang="en-US" sz="1100">
                          <a:effectLst/>
                        </a:rPr>
                        <a:t> </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5"/>
                  </a:ext>
                </a:extLst>
              </a:tr>
              <a:tr h="534188">
                <a:tc>
                  <a:txBody>
                    <a:bodyPr/>
                    <a:lstStyle/>
                    <a:p>
                      <a:pPr marL="0" marR="0">
                        <a:lnSpc>
                          <a:spcPct val="107000"/>
                        </a:lnSpc>
                        <a:spcBef>
                          <a:spcPts val="0"/>
                        </a:spcBef>
                        <a:spcAft>
                          <a:spcPts val="0"/>
                        </a:spcAft>
                        <a:tabLst>
                          <a:tab pos="819150" algn="l"/>
                        </a:tabLst>
                      </a:pPr>
                      <a:r>
                        <a:rPr lang="en-US" sz="1100">
                          <a:effectLst/>
                        </a:rPr>
                        <a:t>cgender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gender of the Student.</a:t>
                      </a:r>
                      <a:br>
                        <a:rPr lang="en-US" sz="1100">
                          <a:effectLst/>
                        </a:rPr>
                      </a:br>
                      <a:r>
                        <a:rPr lang="en-US" sz="1100">
                          <a:effectLst/>
                        </a:rPr>
                        <a:t>Example: “M”</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6"/>
                  </a:ext>
                </a:extLst>
              </a:tr>
              <a:tr h="712252">
                <a:tc>
                  <a:txBody>
                    <a:bodyPr/>
                    <a:lstStyle/>
                    <a:p>
                      <a:pPr marL="0" marR="0">
                        <a:lnSpc>
                          <a:spcPct val="107000"/>
                        </a:lnSpc>
                        <a:spcBef>
                          <a:spcPts val="0"/>
                        </a:spcBef>
                        <a:spcAft>
                          <a:spcPts val="0"/>
                        </a:spcAft>
                      </a:pPr>
                      <a:r>
                        <a:rPr lang="en-US" sz="1100">
                          <a:effectLst/>
                        </a:rPr>
                        <a:t>ncontactno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Number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phone number of the Student.</a:t>
                      </a:r>
                      <a:br>
                        <a:rPr lang="en-US" sz="1100">
                          <a:effectLst/>
                        </a:rPr>
                      </a:br>
                      <a:r>
                        <a:rPr lang="en-US" sz="1100">
                          <a:effectLst/>
                        </a:rPr>
                        <a:t>Example: “0191211141”</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7"/>
                  </a:ext>
                </a:extLst>
              </a:tr>
              <a:tr h="712252">
                <a:tc>
                  <a:txBody>
                    <a:bodyPr/>
                    <a:lstStyle/>
                    <a:p>
                      <a:pPr marL="0" marR="0">
                        <a:lnSpc>
                          <a:spcPct val="107000"/>
                        </a:lnSpc>
                        <a:spcBef>
                          <a:spcPts val="0"/>
                        </a:spcBef>
                        <a:spcAft>
                          <a:spcPts val="0"/>
                        </a:spcAft>
                      </a:pPr>
                      <a:r>
                        <a:rPr lang="en-US" sz="1100">
                          <a:effectLst/>
                        </a:rPr>
                        <a:t>cemail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is the email address of the Faculty.</a:t>
                      </a:r>
                      <a:br>
                        <a:rPr lang="en-US" sz="1100">
                          <a:effectLst/>
                        </a:rPr>
                      </a:br>
                      <a:r>
                        <a:rPr lang="en-US" sz="1100">
                          <a:effectLst/>
                        </a:rPr>
                        <a:t>Example: “mahady@iub.edu.bd”</a:t>
                      </a:r>
                      <a:endParaRPr lang="en-US" sz="1200">
                        <a:effectLst/>
                      </a:endParaRPr>
                    </a:p>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8"/>
                  </a:ext>
                </a:extLst>
              </a:tr>
              <a:tr h="534188">
                <a:tc>
                  <a:txBody>
                    <a:bodyPr/>
                    <a:lstStyle/>
                    <a:p>
                      <a:pPr marL="0" marR="0">
                        <a:lnSpc>
                          <a:spcPct val="107000"/>
                        </a:lnSpc>
                        <a:spcBef>
                          <a:spcPts val="0"/>
                        </a:spcBef>
                        <a:spcAft>
                          <a:spcPts val="0"/>
                        </a:spcAft>
                      </a:pPr>
                      <a:r>
                        <a:rPr lang="en-US" sz="1100">
                          <a:effectLst/>
                        </a:rPr>
                        <a:t>cnationality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This contains nationality of the student</a:t>
                      </a:r>
                      <a:endParaRPr lang="en-US" sz="1200">
                        <a:effectLst/>
                      </a:endParaRPr>
                    </a:p>
                    <a:p>
                      <a:pPr marL="0" marR="0">
                        <a:lnSpc>
                          <a:spcPct val="107000"/>
                        </a:lnSpc>
                        <a:spcBef>
                          <a:spcPts val="0"/>
                        </a:spcBef>
                        <a:spcAft>
                          <a:spcPts val="0"/>
                        </a:spcAft>
                      </a:pPr>
                      <a:r>
                        <a:rPr lang="en-US" sz="1100">
                          <a:effectLst/>
                        </a:rPr>
                        <a:t>Example: “Bangladeshi”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09"/>
                  </a:ext>
                </a:extLst>
              </a:tr>
              <a:tr h="890313">
                <a:tc>
                  <a:txBody>
                    <a:bodyPr/>
                    <a:lstStyle/>
                    <a:p>
                      <a:pPr marL="0" marR="0">
                        <a:lnSpc>
                          <a:spcPct val="107000"/>
                        </a:lnSpc>
                        <a:spcBef>
                          <a:spcPts val="0"/>
                        </a:spcBef>
                        <a:spcAft>
                          <a:spcPts val="0"/>
                        </a:spcAft>
                      </a:pPr>
                      <a:r>
                        <a:rPr lang="en-US" sz="1100">
                          <a:effectLst/>
                        </a:rPr>
                        <a:t>ndepartmentid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dirty="0" smtClean="0">
                          <a:effectLst/>
                          <a:latin typeface="+mn-lt"/>
                          <a:ea typeface="+mn-ea"/>
                          <a:cs typeface="+mn-cs"/>
                        </a:rPr>
                        <a:t>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1100" dirty="0">
                          <a:effectLst/>
                        </a:rPr>
                        <a:t>This is the Foreign Key from the Department</a:t>
                      </a:r>
                      <a:br>
                        <a:rPr lang="en-US" sz="1100" dirty="0">
                          <a:effectLst/>
                        </a:rPr>
                      </a:br>
                      <a:r>
                        <a:rPr lang="en-US" sz="1100" dirty="0">
                          <a:effectLst/>
                        </a:rPr>
                        <a:t>table.</a:t>
                      </a:r>
                      <a:br>
                        <a:rPr lang="en-US" sz="1100" dirty="0">
                          <a:effectLst/>
                        </a:rPr>
                      </a:br>
                      <a:r>
                        <a:rPr lang="en-US" sz="1100" dirty="0">
                          <a:effectLst/>
                        </a:rPr>
                        <a:t>Example: “CSE</a:t>
                      </a:r>
                      <a:endParaRPr lang="en-US" sz="1200" dirty="0">
                        <a:effectLst/>
                      </a:endParaRPr>
                    </a:p>
                    <a:p>
                      <a:pPr marL="0" marR="0">
                        <a:lnSpc>
                          <a:spcPct val="107000"/>
                        </a:lnSpc>
                        <a:spcBef>
                          <a:spcPts val="0"/>
                        </a:spcBef>
                        <a:spcAft>
                          <a:spcPts val="0"/>
                        </a:spcAft>
                      </a:pPr>
                      <a:r>
                        <a:rPr lang="en-US" sz="11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234212" y="225698"/>
            <a:ext cx="12878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19150" algn="l"/>
              </a:tabLst>
              <a:defRPr>
                <a:solidFill>
                  <a:schemeClr val="tx1"/>
                </a:solidFill>
                <a:latin typeface="Arial" panose="020B0604020202020204" pitchFamily="34" charset="0"/>
              </a:defRPr>
            </a:lvl1pPr>
            <a:lvl2pPr eaLnBrk="0" fontAlgn="base" hangingPunct="0">
              <a:spcBef>
                <a:spcPct val="0"/>
              </a:spcBef>
              <a:spcAft>
                <a:spcPct val="0"/>
              </a:spcAft>
              <a:tabLst>
                <a:tab pos="819150" algn="l"/>
              </a:tabLst>
              <a:defRPr>
                <a:solidFill>
                  <a:schemeClr val="tx1"/>
                </a:solidFill>
                <a:latin typeface="Arial" panose="020B0604020202020204" pitchFamily="34" charset="0"/>
              </a:defRPr>
            </a:lvl2pPr>
            <a:lvl3pPr eaLnBrk="0" fontAlgn="base" hangingPunct="0">
              <a:spcBef>
                <a:spcPct val="0"/>
              </a:spcBef>
              <a:spcAft>
                <a:spcPct val="0"/>
              </a:spcAft>
              <a:tabLst>
                <a:tab pos="819150" algn="l"/>
              </a:tabLst>
              <a:defRPr>
                <a:solidFill>
                  <a:schemeClr val="tx1"/>
                </a:solidFill>
                <a:latin typeface="Arial" panose="020B0604020202020204" pitchFamily="34" charset="0"/>
              </a:defRPr>
            </a:lvl3pPr>
            <a:lvl4pPr eaLnBrk="0" fontAlgn="base" hangingPunct="0">
              <a:spcBef>
                <a:spcPct val="0"/>
              </a:spcBef>
              <a:spcAft>
                <a:spcPct val="0"/>
              </a:spcAft>
              <a:tabLst>
                <a:tab pos="819150" algn="l"/>
              </a:tabLst>
              <a:defRPr>
                <a:solidFill>
                  <a:schemeClr val="tx1"/>
                </a:solidFill>
                <a:latin typeface="Arial" panose="020B0604020202020204" pitchFamily="34" charset="0"/>
              </a:defRPr>
            </a:lvl4pPr>
            <a:lvl5pPr eaLnBrk="0" fontAlgn="base" hangingPunct="0">
              <a:spcBef>
                <a:spcPct val="0"/>
              </a:spcBef>
              <a:spcAft>
                <a:spcPct val="0"/>
              </a:spcAft>
              <a:tabLst>
                <a:tab pos="819150" algn="l"/>
              </a:tabLst>
              <a:defRPr>
                <a:solidFill>
                  <a:schemeClr val="tx1"/>
                </a:solidFill>
                <a:latin typeface="Arial" panose="020B0604020202020204" pitchFamily="34" charset="0"/>
              </a:defRPr>
            </a:lvl5pPr>
            <a:lvl6pPr eaLnBrk="0" fontAlgn="base" hangingPunct="0">
              <a:spcBef>
                <a:spcPct val="0"/>
              </a:spcBef>
              <a:spcAft>
                <a:spcPct val="0"/>
              </a:spcAft>
              <a:tabLst>
                <a:tab pos="819150" algn="l"/>
              </a:tabLst>
              <a:defRPr>
                <a:solidFill>
                  <a:schemeClr val="tx1"/>
                </a:solidFill>
                <a:latin typeface="Arial" panose="020B0604020202020204" pitchFamily="34" charset="0"/>
              </a:defRPr>
            </a:lvl6pPr>
            <a:lvl7pPr eaLnBrk="0" fontAlgn="base" hangingPunct="0">
              <a:spcBef>
                <a:spcPct val="0"/>
              </a:spcBef>
              <a:spcAft>
                <a:spcPct val="0"/>
              </a:spcAft>
              <a:tabLst>
                <a:tab pos="819150" algn="l"/>
              </a:tabLst>
              <a:defRPr>
                <a:solidFill>
                  <a:schemeClr val="tx1"/>
                </a:solidFill>
                <a:latin typeface="Arial" panose="020B0604020202020204" pitchFamily="34" charset="0"/>
              </a:defRPr>
            </a:lvl7pPr>
            <a:lvl8pPr eaLnBrk="0" fontAlgn="base" hangingPunct="0">
              <a:spcBef>
                <a:spcPct val="0"/>
              </a:spcBef>
              <a:spcAft>
                <a:spcPct val="0"/>
              </a:spcAft>
              <a:tabLst>
                <a:tab pos="819150" algn="l"/>
              </a:tabLst>
              <a:defRPr>
                <a:solidFill>
                  <a:schemeClr val="tx1"/>
                </a:solidFill>
                <a:latin typeface="Arial" panose="020B0604020202020204" pitchFamily="34" charset="0"/>
              </a:defRPr>
            </a:lvl8pPr>
            <a:lvl9pPr eaLnBrk="0" fontAlgn="base" hangingPunct="0">
              <a:spcBef>
                <a:spcPct val="0"/>
              </a:spcBef>
              <a:spcAft>
                <a:spcPct val="0"/>
              </a:spcAft>
              <a:tabLst>
                <a:tab pos="8191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19150" algn="l"/>
              </a:tabLst>
            </a:pP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Student_T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EB7C4702-8182-4032-A47D-8FDFB4CE4FAF}"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4518225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36750043"/>
              </p:ext>
            </p:extLst>
          </p:nvPr>
        </p:nvGraphicFramePr>
        <p:xfrm>
          <a:off x="2103121" y="295728"/>
          <a:ext cx="6619580" cy="6414165"/>
        </p:xfrm>
        <a:graphic>
          <a:graphicData uri="http://schemas.openxmlformats.org/drawingml/2006/table">
            <a:tbl>
              <a:tblPr firstRow="1" firstCol="1" bandRow="1">
                <a:tableStyleId>{5C22544A-7EE6-4342-B048-85BDC9FD1C3A}</a:tableStyleId>
              </a:tblPr>
              <a:tblGrid>
                <a:gridCol w="1554866">
                  <a:extLst>
                    <a:ext uri="{9D8B030D-6E8A-4147-A177-3AD203B41FA5}">
                      <a16:colId xmlns:a16="http://schemas.microsoft.com/office/drawing/2014/main" val="20000"/>
                    </a:ext>
                  </a:extLst>
                </a:gridCol>
                <a:gridCol w="1548742">
                  <a:extLst>
                    <a:ext uri="{9D8B030D-6E8A-4147-A177-3AD203B41FA5}">
                      <a16:colId xmlns:a16="http://schemas.microsoft.com/office/drawing/2014/main" val="20001"/>
                    </a:ext>
                  </a:extLst>
                </a:gridCol>
                <a:gridCol w="912506">
                  <a:extLst>
                    <a:ext uri="{9D8B030D-6E8A-4147-A177-3AD203B41FA5}">
                      <a16:colId xmlns:a16="http://schemas.microsoft.com/office/drawing/2014/main" val="20002"/>
                    </a:ext>
                  </a:extLst>
                </a:gridCol>
                <a:gridCol w="2603466">
                  <a:extLst>
                    <a:ext uri="{9D8B030D-6E8A-4147-A177-3AD203B41FA5}">
                      <a16:colId xmlns:a16="http://schemas.microsoft.com/office/drawing/2014/main" val="20003"/>
                    </a:ext>
                  </a:extLst>
                </a:gridCol>
              </a:tblGrid>
              <a:tr h="277996">
                <a:tc>
                  <a:txBody>
                    <a:bodyPr/>
                    <a:lstStyle/>
                    <a:p>
                      <a:pPr marL="0" marR="0">
                        <a:lnSpc>
                          <a:spcPct val="107000"/>
                        </a:lnSpc>
                        <a:spcBef>
                          <a:spcPts val="0"/>
                        </a:spcBef>
                        <a:spcAft>
                          <a:spcPts val="0"/>
                        </a:spcAft>
                      </a:pPr>
                      <a:r>
                        <a:rPr lang="en-US" sz="11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0"/>
                  </a:ext>
                </a:extLst>
              </a:tr>
              <a:tr h="618548">
                <a:tc>
                  <a:txBody>
                    <a:bodyPr/>
                    <a:lstStyle/>
                    <a:p>
                      <a:pPr marL="0" marR="0">
                        <a:lnSpc>
                          <a:spcPct val="107000"/>
                        </a:lnSpc>
                        <a:spcBef>
                          <a:spcPts val="0"/>
                        </a:spcBef>
                        <a:spcAft>
                          <a:spcPts val="0"/>
                        </a:spcAft>
                      </a:pPr>
                      <a:r>
                        <a:rPr lang="en-US" sz="1100">
                          <a:effectLst/>
                        </a:rPr>
                        <a:t>ninstructorID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is the Primary Key for Faculty.</a:t>
                      </a:r>
                      <a:br>
                        <a:rPr lang="en-US" sz="1100">
                          <a:effectLst/>
                        </a:rPr>
                      </a:br>
                      <a:r>
                        <a:rPr lang="en-US" sz="1100">
                          <a:effectLst/>
                        </a:rPr>
                        <a:t>Example: “1501***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1"/>
                  </a:ext>
                </a:extLst>
              </a:tr>
              <a:tr h="587565">
                <a:tc>
                  <a:txBody>
                    <a:bodyPr/>
                    <a:lstStyle/>
                    <a:p>
                      <a:pPr marL="0" marR="0">
                        <a:lnSpc>
                          <a:spcPct val="107000"/>
                        </a:lnSpc>
                        <a:spcBef>
                          <a:spcPts val="0"/>
                        </a:spcBef>
                        <a:spcAft>
                          <a:spcPts val="0"/>
                        </a:spcAft>
                      </a:pPr>
                      <a:r>
                        <a:rPr lang="en-US" sz="1100">
                          <a:effectLst/>
                        </a:rPr>
                        <a:t>cname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is the first name of the instructor. </a:t>
                      </a:r>
                    </a:p>
                    <a:p>
                      <a:pPr marL="0" marR="0">
                        <a:lnSpc>
                          <a:spcPct val="107000"/>
                        </a:lnSpc>
                        <a:spcBef>
                          <a:spcPts val="0"/>
                        </a:spcBef>
                        <a:spcAft>
                          <a:spcPts val="0"/>
                        </a:spcAft>
                      </a:pPr>
                      <a:r>
                        <a:rPr lang="en-US" sz="1100">
                          <a:effectLst/>
                        </a:rPr>
                        <a:t>Example : “ Abdur Rahim”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2"/>
                  </a:ext>
                </a:extLst>
              </a:tr>
              <a:tr h="1037068">
                <a:tc>
                  <a:txBody>
                    <a:bodyPr/>
                    <a:lstStyle/>
                    <a:p>
                      <a:pPr marL="0" marR="0">
                        <a:lnSpc>
                          <a:spcPct val="107000"/>
                        </a:lnSpc>
                        <a:spcBef>
                          <a:spcPts val="0"/>
                        </a:spcBef>
                        <a:spcAft>
                          <a:spcPts val="0"/>
                        </a:spcAft>
                      </a:pPr>
                      <a:r>
                        <a:rPr lang="en-US" sz="1100">
                          <a:effectLst/>
                        </a:rPr>
                        <a:t>caddress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is the address of the instructor.</a:t>
                      </a:r>
                      <a:br>
                        <a:rPr lang="en-US" sz="1100">
                          <a:effectLst/>
                        </a:rPr>
                      </a:br>
                      <a:r>
                        <a:rPr lang="en-US" sz="1100">
                          <a:effectLst/>
                        </a:rPr>
                        <a:t>Example: “House 1, Road 1, Sector 1, Uttara,</a:t>
                      </a:r>
                      <a:br>
                        <a:rPr lang="en-US" sz="1100">
                          <a:effectLst/>
                        </a:rPr>
                      </a:br>
                      <a:r>
                        <a:rPr lang="en-US" sz="1100">
                          <a:effectLst/>
                        </a:rPr>
                        <a:t>Dhaka, Bangladesh</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3"/>
                  </a:ext>
                </a:extLst>
              </a:tr>
              <a:tr h="618548">
                <a:tc>
                  <a:txBody>
                    <a:bodyPr/>
                    <a:lstStyle/>
                    <a:p>
                      <a:pPr marL="0" marR="0">
                        <a:lnSpc>
                          <a:spcPct val="107000"/>
                        </a:lnSpc>
                        <a:spcBef>
                          <a:spcPts val="0"/>
                        </a:spcBef>
                        <a:spcAft>
                          <a:spcPts val="0"/>
                        </a:spcAft>
                      </a:pPr>
                      <a:r>
                        <a:rPr lang="en-US" sz="1100">
                          <a:effectLst/>
                        </a:rPr>
                        <a:t>ddateofbirth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DD-MM-Y</a:t>
                      </a:r>
                      <a:br>
                        <a:rPr lang="en-US" sz="1100">
                          <a:effectLst/>
                        </a:rPr>
                      </a:br>
                      <a:r>
                        <a:rPr lang="en-US" sz="1100">
                          <a:effectLst/>
                        </a:rPr>
                        <a:t>YYY</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the Date of Birth of the instructor.</a:t>
                      </a:r>
                      <a:br>
                        <a:rPr lang="en-US" sz="1100">
                          <a:effectLst/>
                        </a:rPr>
                      </a:br>
                      <a:r>
                        <a:rPr lang="en-US" sz="1100">
                          <a:effectLst/>
                        </a:rPr>
                        <a:t>Example: “01-01-1993”</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4"/>
                  </a:ext>
                </a:extLst>
              </a:tr>
              <a:tr h="618548">
                <a:tc>
                  <a:txBody>
                    <a:bodyPr/>
                    <a:lstStyle/>
                    <a:p>
                      <a:pPr marL="0" marR="0">
                        <a:lnSpc>
                          <a:spcPct val="107000"/>
                        </a:lnSpc>
                        <a:spcBef>
                          <a:spcPts val="0"/>
                        </a:spcBef>
                        <a:spcAft>
                          <a:spcPts val="0"/>
                        </a:spcAft>
                      </a:pPr>
                      <a:r>
                        <a:rPr lang="en-US" sz="1100">
                          <a:effectLst/>
                        </a:rPr>
                        <a:t>cgender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is the gender of the instructor .</a:t>
                      </a:r>
                      <a:br>
                        <a:rPr lang="en-US" sz="1100">
                          <a:effectLst/>
                        </a:rPr>
                      </a:br>
                      <a:r>
                        <a:rPr lang="en-US" sz="1100">
                          <a:effectLst/>
                        </a:rPr>
                        <a:t>Example: “F”</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5"/>
                  </a:ext>
                </a:extLst>
              </a:tr>
              <a:tr h="827807">
                <a:tc>
                  <a:txBody>
                    <a:bodyPr/>
                    <a:lstStyle/>
                    <a:p>
                      <a:pPr marL="0" marR="0">
                        <a:lnSpc>
                          <a:spcPct val="107000"/>
                        </a:lnSpc>
                        <a:spcBef>
                          <a:spcPts val="0"/>
                        </a:spcBef>
                        <a:spcAft>
                          <a:spcPts val="0"/>
                        </a:spcAft>
                      </a:pPr>
                      <a:r>
                        <a:rPr lang="en-US" sz="1100">
                          <a:effectLst/>
                        </a:rPr>
                        <a:t>ncontactno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is the phone number of the instructor.</a:t>
                      </a:r>
                      <a:br>
                        <a:rPr lang="en-US" sz="1100">
                          <a:effectLst/>
                        </a:rPr>
                      </a:br>
                      <a:r>
                        <a:rPr lang="en-US" sz="1100">
                          <a:effectLst/>
                        </a:rPr>
                        <a:t>Example: “01910101010”</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6"/>
                  </a:ext>
                </a:extLst>
              </a:tr>
              <a:tr h="791017">
                <a:tc>
                  <a:txBody>
                    <a:bodyPr/>
                    <a:lstStyle/>
                    <a:p>
                      <a:pPr marL="0" marR="0">
                        <a:lnSpc>
                          <a:spcPct val="107000"/>
                        </a:lnSpc>
                        <a:spcBef>
                          <a:spcPts val="0"/>
                        </a:spcBef>
                        <a:spcAft>
                          <a:spcPts val="0"/>
                        </a:spcAft>
                      </a:pPr>
                      <a:r>
                        <a:rPr lang="en-US" sz="1100">
                          <a:effectLst/>
                        </a:rPr>
                        <a:t>cemail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This is the email address of the instructor.</a:t>
                      </a:r>
                      <a:br>
                        <a:rPr lang="en-US" sz="1100">
                          <a:effectLst/>
                        </a:rPr>
                      </a:br>
                      <a:r>
                        <a:rPr lang="en-US" sz="1100">
                          <a:effectLst/>
                        </a:rPr>
                        <a:t>Example: “rakib@iub.edu.bd”</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7"/>
                  </a:ext>
                </a:extLst>
              </a:tr>
              <a:tr h="1037068">
                <a:tc>
                  <a:txBody>
                    <a:bodyPr/>
                    <a:lstStyle/>
                    <a:p>
                      <a:pPr marL="0" marR="0">
                        <a:lnSpc>
                          <a:spcPct val="107000"/>
                        </a:lnSpc>
                        <a:spcBef>
                          <a:spcPts val="0"/>
                        </a:spcBef>
                        <a:spcAft>
                          <a:spcPts val="0"/>
                        </a:spcAft>
                      </a:pPr>
                      <a:r>
                        <a:rPr lang="en-US" sz="1100">
                          <a:effectLst/>
                        </a:rPr>
                        <a:t>cdepartmendid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1100" dirty="0">
                          <a:effectLst/>
                        </a:rPr>
                        <a:t>This is the Foreign Key from the Department</a:t>
                      </a:r>
                      <a:br>
                        <a:rPr lang="en-US" sz="1100" dirty="0">
                          <a:effectLst/>
                        </a:rPr>
                      </a:br>
                      <a:r>
                        <a:rPr lang="en-US" sz="1100" dirty="0">
                          <a:effectLst/>
                        </a:rPr>
                        <a:t>table.</a:t>
                      </a:r>
                      <a:br>
                        <a:rPr lang="en-US" sz="1100" dirty="0">
                          <a:effectLst/>
                        </a:rPr>
                      </a:br>
                      <a:r>
                        <a:rPr lang="en-US" sz="1100" dirty="0">
                          <a:effectLst/>
                        </a:rPr>
                        <a:t>Example: “CSE</a:t>
                      </a: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109537" y="295729"/>
            <a:ext cx="12811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Instructor_T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961E67E8-2D48-4BAF-A701-11ECA2CC8F2D}"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914706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711684365"/>
              </p:ext>
            </p:extLst>
          </p:nvPr>
        </p:nvGraphicFramePr>
        <p:xfrm>
          <a:off x="670437" y="679572"/>
          <a:ext cx="9466341" cy="3056519"/>
        </p:xfrm>
        <a:graphic>
          <a:graphicData uri="http://schemas.openxmlformats.org/drawingml/2006/table">
            <a:tbl>
              <a:tblPr firstRow="1" firstCol="1" bandRow="1">
                <a:tableStyleId>{5C22544A-7EE6-4342-B048-85BDC9FD1C3A}</a:tableStyleId>
              </a:tblPr>
              <a:tblGrid>
                <a:gridCol w="2345876">
                  <a:extLst>
                    <a:ext uri="{9D8B030D-6E8A-4147-A177-3AD203B41FA5}">
                      <a16:colId xmlns:a16="http://schemas.microsoft.com/office/drawing/2014/main" val="20000"/>
                    </a:ext>
                  </a:extLst>
                </a:gridCol>
                <a:gridCol w="2230872">
                  <a:extLst>
                    <a:ext uri="{9D8B030D-6E8A-4147-A177-3AD203B41FA5}">
                      <a16:colId xmlns:a16="http://schemas.microsoft.com/office/drawing/2014/main" val="20001"/>
                    </a:ext>
                  </a:extLst>
                </a:gridCol>
                <a:gridCol w="1118846">
                  <a:extLst>
                    <a:ext uri="{9D8B030D-6E8A-4147-A177-3AD203B41FA5}">
                      <a16:colId xmlns:a16="http://schemas.microsoft.com/office/drawing/2014/main" val="20002"/>
                    </a:ext>
                  </a:extLst>
                </a:gridCol>
                <a:gridCol w="3770747">
                  <a:extLst>
                    <a:ext uri="{9D8B030D-6E8A-4147-A177-3AD203B41FA5}">
                      <a16:colId xmlns:a16="http://schemas.microsoft.com/office/drawing/2014/main" val="20003"/>
                    </a:ext>
                  </a:extLst>
                </a:gridCol>
              </a:tblGrid>
              <a:tr h="243853">
                <a:tc>
                  <a:txBody>
                    <a:bodyPr/>
                    <a:lstStyle/>
                    <a:p>
                      <a:pPr marL="0" marR="0">
                        <a:lnSpc>
                          <a:spcPct val="107000"/>
                        </a:lnSpc>
                        <a:spcBef>
                          <a:spcPts val="0"/>
                        </a:spcBef>
                        <a:spcAft>
                          <a:spcPts val="0"/>
                        </a:spcAft>
                      </a:pPr>
                      <a:r>
                        <a:rPr lang="en-US" sz="1200" dirty="0">
                          <a:effectLst/>
                        </a:rPr>
                        <a:t>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DataType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Remark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24391">
                <a:tc>
                  <a:txBody>
                    <a:bodyPr/>
                    <a:lstStyle/>
                    <a:p>
                      <a:pPr marL="0" marR="0">
                        <a:lnSpc>
                          <a:spcPct val="107000"/>
                        </a:lnSpc>
                        <a:spcBef>
                          <a:spcPts val="0"/>
                        </a:spcBef>
                        <a:spcAft>
                          <a:spcPts val="0"/>
                        </a:spcAft>
                      </a:pPr>
                      <a:r>
                        <a:rPr lang="en-US" sz="1200" dirty="0" err="1">
                          <a:effectLst/>
                        </a:rPr>
                        <a:t>djoiningDate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DateTime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This contains the date when a </a:t>
                      </a:r>
                      <a:r>
                        <a:rPr lang="en-US" sz="1200" dirty="0" err="1">
                          <a:effectLst/>
                        </a:rPr>
                        <a:t>vc</a:t>
                      </a:r>
                      <a:r>
                        <a:rPr lang="en-US" sz="1200" dirty="0">
                          <a:effectLst/>
                        </a:rPr>
                        <a:t> took charge of his </a:t>
                      </a:r>
                      <a:r>
                        <a:rPr lang="en-US" sz="1200" dirty="0" smtClean="0">
                          <a:effectLst/>
                        </a:rPr>
                        <a:t>role</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Example : “01.01.2016”</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24391">
                <a:tc>
                  <a:txBody>
                    <a:bodyPr/>
                    <a:lstStyle/>
                    <a:p>
                      <a:pPr marL="0" marR="0">
                        <a:lnSpc>
                          <a:spcPct val="107000"/>
                        </a:lnSpc>
                        <a:spcBef>
                          <a:spcPts val="0"/>
                        </a:spcBef>
                        <a:spcAft>
                          <a:spcPts val="0"/>
                        </a:spcAft>
                      </a:pPr>
                      <a:r>
                        <a:rPr lang="en-US" sz="1200">
                          <a:effectLst/>
                        </a:rPr>
                        <a:t>dleavingDate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DateTime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This contains the date when a </a:t>
                      </a:r>
                      <a:r>
                        <a:rPr lang="en-US" sz="1200" dirty="0" err="1">
                          <a:effectLst/>
                        </a:rPr>
                        <a:t>vc</a:t>
                      </a:r>
                      <a:r>
                        <a:rPr lang="en-US" sz="1200" dirty="0">
                          <a:effectLst/>
                        </a:rPr>
                        <a:t> discharged from his </a:t>
                      </a:r>
                      <a:r>
                        <a:rPr lang="en-US" sz="1200" dirty="0" smtClean="0">
                          <a:effectLst/>
                        </a:rPr>
                        <a:t>role</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Example : “01.01.2020”</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009392">
                <a:tc>
                  <a:txBody>
                    <a:bodyPr/>
                    <a:lstStyle/>
                    <a:p>
                      <a:pPr marL="0" marR="0">
                        <a:lnSpc>
                          <a:spcPct val="107000"/>
                        </a:lnSpc>
                        <a:spcBef>
                          <a:spcPts val="0"/>
                        </a:spcBef>
                        <a:spcAft>
                          <a:spcPts val="0"/>
                        </a:spcAft>
                      </a:pPr>
                      <a:r>
                        <a:rPr lang="en-US" sz="1200">
                          <a:effectLst/>
                        </a:rPr>
                        <a:t>cdepartmentID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Text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This is the Foreign Key from the Department</a:t>
                      </a:r>
                      <a:br>
                        <a:rPr lang="en-US" sz="1200" dirty="0">
                          <a:effectLst/>
                        </a:rPr>
                      </a:br>
                      <a:r>
                        <a:rPr lang="en-US" sz="1200" dirty="0">
                          <a:effectLst/>
                        </a:rPr>
                        <a:t>table.</a:t>
                      </a:r>
                      <a:br>
                        <a:rPr lang="en-US" sz="1200" dirty="0">
                          <a:effectLst/>
                        </a:rPr>
                      </a:br>
                      <a:r>
                        <a:rPr lang="en-US" sz="1200" dirty="0">
                          <a:effectLst/>
                        </a:rPr>
                        <a:t>Example: “CSE</a:t>
                      </a:r>
                      <a:endParaRPr lang="en-US" sz="1600" dirty="0">
                        <a:effectLst/>
                      </a:endParaRPr>
                    </a:p>
                    <a:p>
                      <a:pPr marL="0" marR="0">
                        <a:lnSpc>
                          <a:spcPct val="107000"/>
                        </a:lnSpc>
                        <a:spcBef>
                          <a:spcPts val="0"/>
                        </a:spcBef>
                        <a:spcAft>
                          <a:spcPts val="0"/>
                        </a:spcAft>
                      </a:pPr>
                      <a:r>
                        <a:rPr lang="en-US" sz="12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89407" y="141840"/>
            <a:ext cx="17251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Departmenthead_T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98852960"/>
              </p:ext>
            </p:extLst>
          </p:nvPr>
        </p:nvGraphicFramePr>
        <p:xfrm>
          <a:off x="670437" y="4306959"/>
          <a:ext cx="9466340" cy="2511146"/>
        </p:xfrm>
        <a:graphic>
          <a:graphicData uri="http://schemas.openxmlformats.org/drawingml/2006/table">
            <a:tbl>
              <a:tblPr firstRow="1" firstCol="1" bandRow="1">
                <a:tableStyleId>{5C22544A-7EE6-4342-B048-85BDC9FD1C3A}</a:tableStyleId>
              </a:tblPr>
              <a:tblGrid>
                <a:gridCol w="2256281">
                  <a:extLst>
                    <a:ext uri="{9D8B030D-6E8A-4147-A177-3AD203B41FA5}">
                      <a16:colId xmlns:a16="http://schemas.microsoft.com/office/drawing/2014/main" val="20000"/>
                    </a:ext>
                  </a:extLst>
                </a:gridCol>
                <a:gridCol w="2256281">
                  <a:extLst>
                    <a:ext uri="{9D8B030D-6E8A-4147-A177-3AD203B41FA5}">
                      <a16:colId xmlns:a16="http://schemas.microsoft.com/office/drawing/2014/main" val="20001"/>
                    </a:ext>
                  </a:extLst>
                </a:gridCol>
                <a:gridCol w="1130554">
                  <a:extLst>
                    <a:ext uri="{9D8B030D-6E8A-4147-A177-3AD203B41FA5}">
                      <a16:colId xmlns:a16="http://schemas.microsoft.com/office/drawing/2014/main" val="20002"/>
                    </a:ext>
                  </a:extLst>
                </a:gridCol>
                <a:gridCol w="3823224">
                  <a:extLst>
                    <a:ext uri="{9D8B030D-6E8A-4147-A177-3AD203B41FA5}">
                      <a16:colId xmlns:a16="http://schemas.microsoft.com/office/drawing/2014/main" val="20003"/>
                    </a:ext>
                  </a:extLst>
                </a:gridCol>
              </a:tblGrid>
              <a:tr h="475558">
                <a:tc>
                  <a:txBody>
                    <a:bodyPr/>
                    <a:lstStyle/>
                    <a:p>
                      <a:pPr marL="0" marR="0">
                        <a:lnSpc>
                          <a:spcPct val="107000"/>
                        </a:lnSpc>
                        <a:spcBef>
                          <a:spcPts val="0"/>
                        </a:spcBef>
                        <a:spcAft>
                          <a:spcPts val="0"/>
                        </a:spcAft>
                      </a:pPr>
                      <a:r>
                        <a:rPr lang="en-US" sz="1400" dirty="0">
                          <a:effectLst/>
                        </a:rPr>
                        <a:t>      Name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Remark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005046">
                <a:tc>
                  <a:txBody>
                    <a:bodyPr/>
                    <a:lstStyle/>
                    <a:p>
                      <a:pPr marL="0" marR="0">
                        <a:lnSpc>
                          <a:spcPct val="107000"/>
                        </a:lnSpc>
                        <a:spcBef>
                          <a:spcPts val="0"/>
                        </a:spcBef>
                        <a:spcAft>
                          <a:spcPts val="0"/>
                        </a:spcAft>
                      </a:pPr>
                      <a:r>
                        <a:rPr lang="en-US" sz="1400" dirty="0" err="1">
                          <a:effectLst/>
                        </a:rPr>
                        <a:t>djoiningDate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contains the date when a </a:t>
                      </a:r>
                      <a:r>
                        <a:rPr lang="en-US" sz="1400" dirty="0" err="1">
                          <a:effectLst/>
                        </a:rPr>
                        <a:t>vc</a:t>
                      </a:r>
                      <a:r>
                        <a:rPr lang="en-US" sz="1400" dirty="0">
                          <a:effectLst/>
                        </a:rPr>
                        <a:t> took charge of his </a:t>
                      </a:r>
                      <a:r>
                        <a:rPr lang="en-US" sz="1400" dirty="0" smtClean="0">
                          <a:effectLst/>
                        </a:rPr>
                        <a:t>role</a:t>
                      </a:r>
                    </a:p>
                    <a:p>
                      <a:pPr marL="0" marR="0">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Example : “01.01.2016”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05046">
                <a:tc>
                  <a:txBody>
                    <a:bodyPr/>
                    <a:lstStyle/>
                    <a:p>
                      <a:pPr marL="0" marR="0">
                        <a:lnSpc>
                          <a:spcPct val="107000"/>
                        </a:lnSpc>
                        <a:spcBef>
                          <a:spcPts val="0"/>
                        </a:spcBef>
                        <a:spcAft>
                          <a:spcPts val="0"/>
                        </a:spcAft>
                      </a:pPr>
                      <a:r>
                        <a:rPr lang="en-US" sz="1400">
                          <a:effectLst/>
                        </a:rPr>
                        <a:t>dleavingDate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contains the date when a </a:t>
                      </a:r>
                      <a:r>
                        <a:rPr lang="en-US" sz="1400" dirty="0" err="1">
                          <a:effectLst/>
                        </a:rPr>
                        <a:t>vc</a:t>
                      </a:r>
                      <a:r>
                        <a:rPr lang="en-US" sz="1400" dirty="0">
                          <a:effectLst/>
                        </a:rPr>
                        <a:t> discharged from his </a:t>
                      </a:r>
                      <a:r>
                        <a:rPr lang="en-US" sz="1400" dirty="0" smtClean="0">
                          <a:effectLst/>
                        </a:rPr>
                        <a:t>role</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Example : “01.01.2020”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2" name="Rectangle 11"/>
          <p:cNvSpPr/>
          <p:nvPr/>
        </p:nvSpPr>
        <p:spPr>
          <a:xfrm>
            <a:off x="454675" y="3736091"/>
            <a:ext cx="821059" cy="307777"/>
          </a:xfrm>
          <a:prstGeom prst="rect">
            <a:avLst/>
          </a:prstGeom>
        </p:spPr>
        <p:txBody>
          <a:bodyPr wrap="none">
            <a:spAutoFit/>
          </a:bodyPr>
          <a:lstStyle/>
          <a:p>
            <a:pPr lvl="0" defTabSz="914400" eaLnBrk="0" fontAlgn="base" hangingPunct="0">
              <a:spcBef>
                <a:spcPct val="0"/>
              </a:spcBef>
              <a:spcAft>
                <a:spcPct val="0"/>
              </a:spcAft>
            </a:pPr>
            <a:r>
              <a:rPr lang="en-US" altLang="en-US" sz="1400" dirty="0" err="1">
                <a:latin typeface="Arial" panose="020B0604020202020204" pitchFamily="34" charset="0"/>
                <a:ea typeface="Calibri" panose="020F0502020204030204" pitchFamily="34" charset="0"/>
                <a:cs typeface="Arial" panose="020B0604020202020204" pitchFamily="34" charset="0"/>
              </a:rPr>
              <a:t>Dean_T</a:t>
            </a:r>
            <a:endParaRPr lang="en-US" altLang="en-US" sz="1400" dirty="0">
              <a:latin typeface="Arial" panose="020B0604020202020204" pitchFamily="34" charset="0"/>
            </a:endParaRPr>
          </a:p>
        </p:txBody>
      </p:sp>
      <p:sp>
        <p:nvSpPr>
          <p:cNvPr id="2" name="Date Placeholder 1"/>
          <p:cNvSpPr>
            <a:spLocks noGrp="1"/>
          </p:cNvSpPr>
          <p:nvPr>
            <p:ph type="dt" sz="half" idx="10"/>
          </p:nvPr>
        </p:nvSpPr>
        <p:spPr/>
        <p:txBody>
          <a:bodyPr/>
          <a:lstStyle/>
          <a:p>
            <a:fld id="{F678B67D-2EA3-429C-A96F-7A080920E1C3}" type="datetime1">
              <a:rPr lang="en-US" smtClean="0"/>
              <a:t>5/10/2021</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043936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447036808"/>
              </p:ext>
            </p:extLst>
          </p:nvPr>
        </p:nvGraphicFramePr>
        <p:xfrm>
          <a:off x="363072" y="833719"/>
          <a:ext cx="11255186" cy="5741892"/>
        </p:xfrm>
        <a:graphic>
          <a:graphicData uri="http://schemas.openxmlformats.org/drawingml/2006/table">
            <a:tbl>
              <a:tblPr firstRow="1" firstCol="1" bandRow="1">
                <a:tableStyleId>{5C22544A-7EE6-4342-B048-85BDC9FD1C3A}</a:tableStyleId>
              </a:tblPr>
              <a:tblGrid>
                <a:gridCol w="2682648">
                  <a:extLst>
                    <a:ext uri="{9D8B030D-6E8A-4147-A177-3AD203B41FA5}">
                      <a16:colId xmlns:a16="http://schemas.microsoft.com/office/drawing/2014/main" val="20000"/>
                    </a:ext>
                  </a:extLst>
                </a:gridCol>
                <a:gridCol w="2682648">
                  <a:extLst>
                    <a:ext uri="{9D8B030D-6E8A-4147-A177-3AD203B41FA5}">
                      <a16:colId xmlns:a16="http://schemas.microsoft.com/office/drawing/2014/main" val="20001"/>
                    </a:ext>
                  </a:extLst>
                </a:gridCol>
                <a:gridCol w="1344194">
                  <a:extLst>
                    <a:ext uri="{9D8B030D-6E8A-4147-A177-3AD203B41FA5}">
                      <a16:colId xmlns:a16="http://schemas.microsoft.com/office/drawing/2014/main" val="20002"/>
                    </a:ext>
                  </a:extLst>
                </a:gridCol>
                <a:gridCol w="4545696">
                  <a:extLst>
                    <a:ext uri="{9D8B030D-6E8A-4147-A177-3AD203B41FA5}">
                      <a16:colId xmlns:a16="http://schemas.microsoft.com/office/drawing/2014/main" val="20003"/>
                    </a:ext>
                  </a:extLst>
                </a:gridCol>
              </a:tblGrid>
              <a:tr h="575494">
                <a:tc>
                  <a:txBody>
                    <a:bodyPr/>
                    <a:lstStyle/>
                    <a:p>
                      <a:pPr marL="0" marR="0" algn="l">
                        <a:lnSpc>
                          <a:spcPct val="107000"/>
                        </a:lnSpc>
                        <a:spcBef>
                          <a:spcPts val="0"/>
                        </a:spcBef>
                        <a:spcAft>
                          <a:spcPts val="0"/>
                        </a:spcAft>
                      </a:pPr>
                      <a:r>
                        <a:rPr lang="en-US" sz="1600" dirty="0">
                          <a:effectLst/>
                        </a:rPr>
                        <a:t>      Name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     DataType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Size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                  Remark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18861">
                <a:tc>
                  <a:txBody>
                    <a:bodyPr/>
                    <a:lstStyle/>
                    <a:p>
                      <a:pPr marL="0" marR="0" algn="l">
                        <a:lnSpc>
                          <a:spcPct val="107000"/>
                        </a:lnSpc>
                        <a:spcBef>
                          <a:spcPts val="0"/>
                        </a:spcBef>
                        <a:spcAft>
                          <a:spcPts val="0"/>
                        </a:spcAft>
                      </a:pPr>
                      <a:r>
                        <a:rPr lang="en-US" sz="1600">
                          <a:effectLst/>
                        </a:rPr>
                        <a:t>cploid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This is the primary key for Program Learning</a:t>
                      </a:r>
                      <a:br>
                        <a:rPr lang="en-US" sz="1600">
                          <a:effectLst/>
                        </a:rPr>
                      </a:br>
                      <a:r>
                        <a:rPr lang="en-US" sz="1600">
                          <a:effectLst/>
                        </a:rPr>
                        <a:t>Outcome.</a:t>
                      </a:r>
                      <a:br>
                        <a:rPr lang="en-US" sz="1600">
                          <a:effectLst/>
                        </a:rPr>
                      </a:br>
                      <a:r>
                        <a:rPr lang="en-US" sz="1600">
                          <a:effectLst/>
                        </a:rPr>
                        <a:t>Example: “PLO1”</a:t>
                      </a:r>
                      <a:endParaRPr lang="en-US" sz="2000">
                        <a:effectLst/>
                      </a:endParaRPr>
                    </a:p>
                    <a:p>
                      <a:pPr marL="0" marR="0" algn="l">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828293">
                <a:tc>
                  <a:txBody>
                    <a:bodyPr/>
                    <a:lstStyle/>
                    <a:p>
                      <a:pPr marL="0" marR="0" algn="l">
                        <a:lnSpc>
                          <a:spcPct val="107000"/>
                        </a:lnSpc>
                        <a:spcBef>
                          <a:spcPts val="0"/>
                        </a:spcBef>
                        <a:spcAft>
                          <a:spcPts val="0"/>
                        </a:spcAft>
                      </a:pPr>
                      <a:r>
                        <a:rPr lang="en-US" sz="1600">
                          <a:effectLst/>
                        </a:rPr>
                        <a:t>cdetails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This is the details of the Program Learning</a:t>
                      </a:r>
                      <a:br>
                        <a:rPr lang="en-US" sz="1600">
                          <a:effectLst/>
                        </a:rPr>
                      </a:br>
                      <a:r>
                        <a:rPr lang="en-US" sz="1600">
                          <a:effectLst/>
                        </a:rPr>
                        <a:t>Outcome.</a:t>
                      </a:r>
                      <a:br>
                        <a:rPr lang="en-US" sz="1600">
                          <a:effectLst/>
                        </a:rPr>
                      </a:br>
                      <a:r>
                        <a:rPr lang="en-US" sz="1600">
                          <a:effectLst/>
                        </a:rPr>
                        <a:t>Example: “An ability to select and apply the knowledge, techniques, skills, and modern tools of the computer science and engineering discipline”</a:t>
                      </a:r>
                      <a:endParaRPr lang="en-US" sz="2000">
                        <a:effectLst/>
                      </a:endParaRPr>
                    </a:p>
                    <a:p>
                      <a:pPr marL="0" marR="0" algn="l">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059622">
                <a:tc>
                  <a:txBody>
                    <a:bodyPr/>
                    <a:lstStyle/>
                    <a:p>
                      <a:pPr marL="0" marR="0" algn="l">
                        <a:lnSpc>
                          <a:spcPct val="107000"/>
                        </a:lnSpc>
                        <a:spcBef>
                          <a:spcPts val="0"/>
                        </a:spcBef>
                        <a:spcAft>
                          <a:spcPts val="0"/>
                        </a:spcAft>
                      </a:pPr>
                      <a:r>
                        <a:rPr lang="en-US" sz="1600">
                          <a:effectLst/>
                        </a:rPr>
                        <a:t>cporgramid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This is the foreign key from Program table</a:t>
                      </a:r>
                      <a:br>
                        <a:rPr lang="en-US" sz="1600">
                          <a:effectLst/>
                        </a:rPr>
                      </a:br>
                      <a:r>
                        <a:rPr lang="en-US" sz="1600">
                          <a:effectLst/>
                        </a:rPr>
                        <a:t>Example: ”B.Sc”.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059622">
                <a:tc>
                  <a:txBody>
                    <a:bodyPr/>
                    <a:lstStyle/>
                    <a:p>
                      <a:pPr marL="0" marR="0" algn="l">
                        <a:lnSpc>
                          <a:spcPct val="107000"/>
                        </a:lnSpc>
                        <a:spcBef>
                          <a:spcPts val="0"/>
                        </a:spcBef>
                        <a:spcAft>
                          <a:spcPts val="0"/>
                        </a:spcAft>
                      </a:pPr>
                      <a:r>
                        <a:rPr lang="en-US" sz="1600">
                          <a:effectLst/>
                        </a:rPr>
                        <a:t>cschoolid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a:effectLst/>
                        </a:rPr>
                        <a:t>This is the Foreign Key of the table School.</a:t>
                      </a:r>
                      <a:br>
                        <a:rPr lang="en-US" sz="1600" dirty="0">
                          <a:effectLst/>
                        </a:rPr>
                      </a:br>
                      <a:r>
                        <a:rPr lang="en-US" sz="1600" dirty="0">
                          <a:effectLst/>
                        </a:rPr>
                        <a:t>Example: “SETS”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9" name="Rectangle 2"/>
          <p:cNvSpPr>
            <a:spLocks noChangeArrowheads="1"/>
          </p:cNvSpPr>
          <p:nvPr/>
        </p:nvSpPr>
        <p:spPr bwMode="auto">
          <a:xfrm>
            <a:off x="-1702313" y="-345085"/>
            <a:ext cx="17516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PLO_T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251402" y="295729"/>
            <a:ext cx="784189" cy="388696"/>
          </a:xfrm>
          <a:prstGeom prst="rect">
            <a:avLst/>
          </a:prstGeom>
        </p:spPr>
        <p:txBody>
          <a:bodyPr wrap="non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Times New Roman" panose="02020603050405020304" pitchFamily="18" charset="0"/>
              </a:rPr>
              <a:t>PLO_</a:t>
            </a:r>
            <a:r>
              <a:rPr lang="en-US" dirty="0">
                <a:latin typeface="Arial" panose="020B0604020202020204" pitchFamily="34" charset="0"/>
                <a:ea typeface="Calibri" panose="020F0502020204030204" pitchFamily="34" charset="0"/>
                <a:cs typeface="Times New Roman" panose="02020603050405020304" pitchFamily="18" charset="0"/>
              </a:rPr>
              <a:t>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4AEAC0A-0121-4348-9B35-D454059410E6}" type="datetime1">
              <a:rPr lang="en-US" smtClean="0"/>
              <a:t>5/10/2021</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662891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6884258"/>
              </p:ext>
            </p:extLst>
          </p:nvPr>
        </p:nvGraphicFramePr>
        <p:xfrm>
          <a:off x="483327" y="966652"/>
          <a:ext cx="9884166" cy="4803082"/>
        </p:xfrm>
        <a:graphic>
          <a:graphicData uri="http://schemas.openxmlformats.org/drawingml/2006/table">
            <a:tbl>
              <a:tblPr firstRow="1" firstCol="1" bandRow="1">
                <a:tableStyleId>{5C22544A-7EE6-4342-B048-85BDC9FD1C3A}</a:tableStyleId>
              </a:tblPr>
              <a:tblGrid>
                <a:gridCol w="2355869">
                  <a:extLst>
                    <a:ext uri="{9D8B030D-6E8A-4147-A177-3AD203B41FA5}">
                      <a16:colId xmlns:a16="http://schemas.microsoft.com/office/drawing/2014/main" val="20000"/>
                    </a:ext>
                  </a:extLst>
                </a:gridCol>
                <a:gridCol w="2355869">
                  <a:extLst>
                    <a:ext uri="{9D8B030D-6E8A-4147-A177-3AD203B41FA5}">
                      <a16:colId xmlns:a16="http://schemas.microsoft.com/office/drawing/2014/main" val="20001"/>
                    </a:ext>
                  </a:extLst>
                </a:gridCol>
                <a:gridCol w="1180454">
                  <a:extLst>
                    <a:ext uri="{9D8B030D-6E8A-4147-A177-3AD203B41FA5}">
                      <a16:colId xmlns:a16="http://schemas.microsoft.com/office/drawing/2014/main" val="20002"/>
                    </a:ext>
                  </a:extLst>
                </a:gridCol>
                <a:gridCol w="3991974">
                  <a:extLst>
                    <a:ext uri="{9D8B030D-6E8A-4147-A177-3AD203B41FA5}">
                      <a16:colId xmlns:a16="http://schemas.microsoft.com/office/drawing/2014/main" val="20003"/>
                    </a:ext>
                  </a:extLst>
                </a:gridCol>
              </a:tblGrid>
              <a:tr h="654352">
                <a:tc>
                  <a:txBody>
                    <a:bodyPr/>
                    <a:lstStyle/>
                    <a:p>
                      <a:pPr marL="0" marR="0">
                        <a:lnSpc>
                          <a:spcPct val="107000"/>
                        </a:lnSpc>
                        <a:spcBef>
                          <a:spcPts val="0"/>
                        </a:spcBef>
                        <a:spcAft>
                          <a:spcPts val="0"/>
                        </a:spcAft>
                      </a:pPr>
                      <a:r>
                        <a:rPr lang="en-US" sz="1600" dirty="0">
                          <a:effectLst/>
                        </a:rPr>
                        <a:t>      Name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DataType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Size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Remark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382910">
                <a:tc>
                  <a:txBody>
                    <a:bodyPr/>
                    <a:lstStyle/>
                    <a:p>
                      <a:pPr marL="0" marR="0">
                        <a:lnSpc>
                          <a:spcPct val="107000"/>
                        </a:lnSpc>
                        <a:spcBef>
                          <a:spcPts val="0"/>
                        </a:spcBef>
                        <a:spcAft>
                          <a:spcPts val="0"/>
                        </a:spcAft>
                      </a:pPr>
                      <a:r>
                        <a:rPr lang="en-US" sz="1600">
                          <a:effectLst/>
                        </a:rPr>
                        <a:t>ccoid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This is the Primary Key for Course Outcome.</a:t>
                      </a:r>
                      <a:endParaRPr lang="en-US" sz="2000">
                        <a:effectLst/>
                      </a:endParaRPr>
                    </a:p>
                    <a:p>
                      <a:pPr marL="0" marR="0">
                        <a:lnSpc>
                          <a:spcPct val="107000"/>
                        </a:lnSpc>
                        <a:spcBef>
                          <a:spcPts val="0"/>
                        </a:spcBef>
                        <a:spcAft>
                          <a:spcPts val="0"/>
                        </a:spcAft>
                      </a:pPr>
                      <a:r>
                        <a:rPr lang="en-US" sz="1600">
                          <a:effectLst/>
                        </a:rPr>
                        <a:t>Example: “CO1”</a:t>
                      </a:r>
                      <a:endParaRPr lang="en-US" sz="2000">
                        <a:effectLst/>
                      </a:endParaRPr>
                    </a:p>
                    <a:p>
                      <a:pPr marL="0" marR="0">
                        <a:lnSpc>
                          <a:spcPct val="107000"/>
                        </a:lnSpc>
                        <a:spcBef>
                          <a:spcPts val="0"/>
                        </a:spcBef>
                        <a:spcAft>
                          <a:spcPts val="0"/>
                        </a:spcAft>
                      </a:pPr>
                      <a:r>
                        <a:rPr lang="en-US" sz="1600">
                          <a:effectLst/>
                        </a:rPr>
                        <a:t> </a:t>
                      </a:r>
                      <a:endParaRPr lang="en-US" sz="2000">
                        <a:effectLst/>
                      </a:endParaRPr>
                    </a:p>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382910">
                <a:tc>
                  <a:txBody>
                    <a:bodyPr/>
                    <a:lstStyle/>
                    <a:p>
                      <a:pPr marL="0" marR="0">
                        <a:lnSpc>
                          <a:spcPct val="107000"/>
                        </a:lnSpc>
                        <a:spcBef>
                          <a:spcPts val="0"/>
                        </a:spcBef>
                        <a:spcAft>
                          <a:spcPts val="0"/>
                        </a:spcAft>
                      </a:pPr>
                      <a:r>
                        <a:rPr lang="en-US" sz="1600">
                          <a:effectLst/>
                        </a:rPr>
                        <a:t>ccoursename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This is the name of the course</a:t>
                      </a:r>
                      <a:br>
                        <a:rPr lang="en-US" sz="1600">
                          <a:effectLst/>
                        </a:rPr>
                      </a:br>
                      <a:r>
                        <a:rPr lang="en-US" sz="1600">
                          <a:effectLst/>
                        </a:rPr>
                        <a:t>Example: “Database management system”</a:t>
                      </a:r>
                      <a:endParaRPr lang="en-US" sz="2000">
                        <a:effectLst/>
                      </a:endParaRPr>
                    </a:p>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82910">
                <a:tc>
                  <a:txBody>
                    <a:bodyPr/>
                    <a:lstStyle/>
                    <a:p>
                      <a:pPr marL="0" marR="0">
                        <a:lnSpc>
                          <a:spcPct val="107000"/>
                        </a:lnSpc>
                        <a:spcBef>
                          <a:spcPts val="0"/>
                        </a:spcBef>
                        <a:spcAft>
                          <a:spcPts val="0"/>
                        </a:spcAft>
                      </a:pPr>
                      <a:r>
                        <a:rPr lang="en-US" sz="1600">
                          <a:effectLst/>
                        </a:rPr>
                        <a:t>cploid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This is the foreign key from the Program</a:t>
                      </a:r>
                      <a:br>
                        <a:rPr lang="en-US" sz="1600" dirty="0">
                          <a:effectLst/>
                        </a:rPr>
                      </a:br>
                      <a:r>
                        <a:rPr lang="en-US" sz="1600" dirty="0">
                          <a:effectLst/>
                        </a:rPr>
                        <a:t>Learning Outcome table.</a:t>
                      </a:r>
                      <a:br>
                        <a:rPr lang="en-US" sz="1600" dirty="0">
                          <a:effectLst/>
                        </a:rPr>
                      </a:br>
                      <a:r>
                        <a:rPr lang="en-US" sz="1600" dirty="0">
                          <a:effectLst/>
                        </a:rPr>
                        <a:t>Example: “PLO1”</a:t>
                      </a:r>
                      <a:endParaRPr lang="en-US" sz="2000" dirty="0">
                        <a:effectLst/>
                      </a:endParaRPr>
                    </a:p>
                    <a:p>
                      <a:pPr marL="0" marR="0">
                        <a:lnSpc>
                          <a:spcPct val="107000"/>
                        </a:lnSpc>
                        <a:spcBef>
                          <a:spcPts val="0"/>
                        </a:spcBef>
                        <a:spcAft>
                          <a:spcPts val="0"/>
                        </a:spcAft>
                      </a:pPr>
                      <a:r>
                        <a:rPr lang="en-US" sz="16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08726" y="371795"/>
            <a:ext cx="662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E3646A3A-1579-45B9-8B8A-8F715776EADD}"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789019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61807904"/>
              </p:ext>
            </p:extLst>
          </p:nvPr>
        </p:nvGraphicFramePr>
        <p:xfrm>
          <a:off x="574766" y="966652"/>
          <a:ext cx="9777773" cy="5368835"/>
        </p:xfrm>
        <a:graphic>
          <a:graphicData uri="http://schemas.openxmlformats.org/drawingml/2006/table">
            <a:tbl>
              <a:tblPr firstRow="1" firstCol="1" bandRow="1">
                <a:tableStyleId>{5C22544A-7EE6-4342-B048-85BDC9FD1C3A}</a:tableStyleId>
              </a:tblPr>
              <a:tblGrid>
                <a:gridCol w="2303586">
                  <a:extLst>
                    <a:ext uri="{9D8B030D-6E8A-4147-A177-3AD203B41FA5}">
                      <a16:colId xmlns:a16="http://schemas.microsoft.com/office/drawing/2014/main" val="20000"/>
                    </a:ext>
                  </a:extLst>
                </a:gridCol>
                <a:gridCol w="2285635">
                  <a:extLst>
                    <a:ext uri="{9D8B030D-6E8A-4147-A177-3AD203B41FA5}">
                      <a16:colId xmlns:a16="http://schemas.microsoft.com/office/drawing/2014/main" val="20001"/>
                    </a:ext>
                  </a:extLst>
                </a:gridCol>
                <a:gridCol w="1348245">
                  <a:extLst>
                    <a:ext uri="{9D8B030D-6E8A-4147-A177-3AD203B41FA5}">
                      <a16:colId xmlns:a16="http://schemas.microsoft.com/office/drawing/2014/main" val="20002"/>
                    </a:ext>
                  </a:extLst>
                </a:gridCol>
                <a:gridCol w="3840307">
                  <a:extLst>
                    <a:ext uri="{9D8B030D-6E8A-4147-A177-3AD203B41FA5}">
                      <a16:colId xmlns:a16="http://schemas.microsoft.com/office/drawing/2014/main" val="20003"/>
                    </a:ext>
                  </a:extLst>
                </a:gridCol>
              </a:tblGrid>
              <a:tr h="464150">
                <a:tc>
                  <a:txBody>
                    <a:bodyPr/>
                    <a:lstStyle/>
                    <a:p>
                      <a:pPr marL="0" marR="0">
                        <a:lnSpc>
                          <a:spcPct val="107000"/>
                        </a:lnSpc>
                        <a:spcBef>
                          <a:spcPts val="0"/>
                        </a:spcBef>
                        <a:spcAft>
                          <a:spcPts val="0"/>
                        </a:spcAft>
                      </a:pPr>
                      <a:r>
                        <a:rPr lang="en-US" sz="1400" dirty="0">
                          <a:effectLst/>
                        </a:rPr>
                        <a:t>      Name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Remark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80937">
                <a:tc>
                  <a:txBody>
                    <a:bodyPr/>
                    <a:lstStyle/>
                    <a:p>
                      <a:pPr marL="0" marR="0">
                        <a:lnSpc>
                          <a:spcPct val="107000"/>
                        </a:lnSpc>
                        <a:spcBef>
                          <a:spcPts val="0"/>
                        </a:spcBef>
                        <a:spcAft>
                          <a:spcPts val="0"/>
                        </a:spcAft>
                      </a:pPr>
                      <a:r>
                        <a:rPr lang="en-US" sz="1400" dirty="0" err="1">
                          <a:effectLst/>
                        </a:rPr>
                        <a:t>nenrollmentid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is the Primary Key for </a:t>
                      </a:r>
                      <a:r>
                        <a:rPr lang="en-US" sz="1400" dirty="0" smtClean="0">
                          <a:effectLst/>
                        </a:rPr>
                        <a:t>Enrollment</a:t>
                      </a:r>
                    </a:p>
                    <a:p>
                      <a:pPr marL="0" marR="0">
                        <a:lnSpc>
                          <a:spcPct val="107000"/>
                        </a:lnSpc>
                        <a:spcBef>
                          <a:spcPts val="0"/>
                        </a:spcBef>
                        <a:spcAft>
                          <a:spcPts val="0"/>
                        </a:spcAft>
                      </a:pPr>
                      <a:r>
                        <a:rPr lang="en-US" sz="1400" dirty="0" smtClean="0">
                          <a:effectLst/>
                        </a:rPr>
                        <a:t>Example : “12111111”</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80937">
                <a:tc>
                  <a:txBody>
                    <a:bodyPr/>
                    <a:lstStyle/>
                    <a:p>
                      <a:pPr marL="0" marR="0">
                        <a:lnSpc>
                          <a:spcPct val="107000"/>
                        </a:lnSpc>
                        <a:spcBef>
                          <a:spcPts val="0"/>
                        </a:spcBef>
                        <a:spcAft>
                          <a:spcPts val="0"/>
                        </a:spcAft>
                      </a:pPr>
                      <a:r>
                        <a:rPr lang="en-US" sz="1400">
                          <a:effectLst/>
                        </a:rPr>
                        <a:t>dyear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is the year of Enrollment</a:t>
                      </a:r>
                      <a:br>
                        <a:rPr lang="en-US" sz="1400" dirty="0">
                          <a:effectLst/>
                        </a:rPr>
                      </a:br>
                      <a:r>
                        <a:rPr lang="en-US" sz="1400" dirty="0">
                          <a:effectLst/>
                        </a:rPr>
                        <a:t>Example: “2017”</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0937">
                <a:tc>
                  <a:txBody>
                    <a:bodyPr/>
                    <a:lstStyle/>
                    <a:p>
                      <a:pPr marL="0" marR="0">
                        <a:lnSpc>
                          <a:spcPct val="107000"/>
                        </a:lnSpc>
                        <a:spcBef>
                          <a:spcPts val="0"/>
                        </a:spcBef>
                        <a:spcAft>
                          <a:spcPts val="0"/>
                        </a:spcAft>
                      </a:pPr>
                      <a:r>
                        <a:rPr lang="en-US" sz="1400" dirty="0" err="1">
                          <a:effectLst/>
                        </a:rPr>
                        <a:t>d</a:t>
                      </a:r>
                      <a:r>
                        <a:rPr lang="en-US" sz="1400" dirty="0" err="1" smtClean="0">
                          <a:effectLst/>
                        </a:rPr>
                        <a:t>enrollmntdate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DD-MM-Y</a:t>
                      </a:r>
                      <a:br>
                        <a:rPr lang="en-US" sz="1400">
                          <a:effectLst/>
                        </a:rPr>
                      </a:br>
                      <a:r>
                        <a:rPr lang="en-US" sz="1400">
                          <a:effectLst/>
                        </a:rPr>
                        <a:t>YYY</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contains the date of the enrollment.</a:t>
                      </a:r>
                      <a:endParaRPr lang="en-US" sz="1800">
                        <a:effectLst/>
                      </a:endParaRPr>
                    </a:p>
                    <a:p>
                      <a:pPr marL="0" marR="0">
                        <a:lnSpc>
                          <a:spcPct val="107000"/>
                        </a:lnSpc>
                        <a:spcBef>
                          <a:spcPts val="0"/>
                        </a:spcBef>
                        <a:spcAft>
                          <a:spcPts val="0"/>
                        </a:spcAft>
                      </a:pPr>
                      <a:r>
                        <a:rPr lang="en-US" sz="1400">
                          <a:effectLst/>
                        </a:rPr>
                        <a:t>Example : 30/01/2021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80937">
                <a:tc>
                  <a:txBody>
                    <a:bodyPr/>
                    <a:lstStyle/>
                    <a:p>
                      <a:pPr marL="0" marR="0">
                        <a:lnSpc>
                          <a:spcPct val="107000"/>
                        </a:lnSpc>
                        <a:spcBef>
                          <a:spcPts val="0"/>
                        </a:spcBef>
                        <a:spcAft>
                          <a:spcPts val="0"/>
                        </a:spcAft>
                      </a:pPr>
                      <a:r>
                        <a:rPr lang="en-US" sz="1400">
                          <a:effectLst/>
                        </a:rPr>
                        <a:t>nstudentid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Foreign key from the Student</a:t>
                      </a:r>
                      <a:br>
                        <a:rPr lang="en-US" sz="1400">
                          <a:effectLst/>
                        </a:rPr>
                      </a:br>
                      <a:r>
                        <a:rPr lang="en-US" sz="1400">
                          <a:effectLst/>
                        </a:rPr>
                        <a:t>Table.</a:t>
                      </a:r>
                      <a:br>
                        <a:rPr lang="en-US" sz="1400">
                          <a:effectLst/>
                        </a:rPr>
                      </a:br>
                      <a:r>
                        <a:rPr lang="en-US" sz="1400">
                          <a:effectLst/>
                        </a:rPr>
                        <a:t>Example: “1800001”</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980937">
                <a:tc>
                  <a:txBody>
                    <a:bodyPr/>
                    <a:lstStyle/>
                    <a:p>
                      <a:pPr marL="0" marR="0">
                        <a:lnSpc>
                          <a:spcPct val="107000"/>
                        </a:lnSpc>
                        <a:spcBef>
                          <a:spcPts val="0"/>
                        </a:spcBef>
                        <a:spcAft>
                          <a:spcPts val="0"/>
                        </a:spcAft>
                      </a:pPr>
                      <a:r>
                        <a:rPr lang="en-US" sz="1400" dirty="0" err="1">
                          <a:effectLst/>
                        </a:rPr>
                        <a:t>cprogramid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is the Foreign Key from Program table</a:t>
                      </a:r>
                      <a:br>
                        <a:rPr lang="en-US" sz="1400" dirty="0">
                          <a:effectLst/>
                        </a:rPr>
                      </a:br>
                      <a:r>
                        <a:rPr lang="en-US" sz="1400" dirty="0">
                          <a:effectLst/>
                        </a:rPr>
                        <a:t>Example: ”</a:t>
                      </a:r>
                      <a:r>
                        <a:rPr lang="en-US" sz="1400" dirty="0" err="1">
                          <a:effectLst/>
                        </a:rPr>
                        <a:t>B.Sc</a:t>
                      </a:r>
                      <a:r>
                        <a:rPr lang="en-US" sz="1400" dirty="0">
                          <a:effectLst/>
                        </a:rPr>
                        <a:t>”.</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432160" y="295729"/>
            <a:ext cx="13484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Enrollement_T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43E007D2-1E00-4851-902A-33186EFC8017}"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200717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3508535"/>
              </p:ext>
            </p:extLst>
          </p:nvPr>
        </p:nvGraphicFramePr>
        <p:xfrm>
          <a:off x="640081" y="862150"/>
          <a:ext cx="9000307" cy="5786844"/>
        </p:xfrm>
        <a:graphic>
          <a:graphicData uri="http://schemas.openxmlformats.org/drawingml/2006/table">
            <a:tbl>
              <a:tblPr firstRow="1" firstCol="1" bandRow="1">
                <a:tableStyleId>{5C22544A-7EE6-4342-B048-85BDC9FD1C3A}</a:tableStyleId>
              </a:tblPr>
              <a:tblGrid>
                <a:gridCol w="2120419">
                  <a:extLst>
                    <a:ext uri="{9D8B030D-6E8A-4147-A177-3AD203B41FA5}">
                      <a16:colId xmlns:a16="http://schemas.microsoft.com/office/drawing/2014/main" val="20000"/>
                    </a:ext>
                  </a:extLst>
                </a:gridCol>
                <a:gridCol w="2103896">
                  <a:extLst>
                    <a:ext uri="{9D8B030D-6E8A-4147-A177-3AD203B41FA5}">
                      <a16:colId xmlns:a16="http://schemas.microsoft.com/office/drawing/2014/main" val="20001"/>
                    </a:ext>
                  </a:extLst>
                </a:gridCol>
                <a:gridCol w="1241042">
                  <a:extLst>
                    <a:ext uri="{9D8B030D-6E8A-4147-A177-3AD203B41FA5}">
                      <a16:colId xmlns:a16="http://schemas.microsoft.com/office/drawing/2014/main" val="20002"/>
                    </a:ext>
                  </a:extLst>
                </a:gridCol>
                <a:gridCol w="3534950">
                  <a:extLst>
                    <a:ext uri="{9D8B030D-6E8A-4147-A177-3AD203B41FA5}">
                      <a16:colId xmlns:a16="http://schemas.microsoft.com/office/drawing/2014/main" val="20003"/>
                    </a:ext>
                  </a:extLst>
                </a:gridCol>
              </a:tblGrid>
              <a:tr h="788376">
                <a:tc>
                  <a:txBody>
                    <a:bodyPr/>
                    <a:lstStyle/>
                    <a:p>
                      <a:pPr marL="0" marR="0">
                        <a:lnSpc>
                          <a:spcPct val="107000"/>
                        </a:lnSpc>
                        <a:spcBef>
                          <a:spcPts val="0"/>
                        </a:spcBef>
                        <a:spcAft>
                          <a:spcPts val="0"/>
                        </a:spcAft>
                      </a:pPr>
                      <a:r>
                        <a:rPr lang="en-US" sz="1800" dirty="0">
                          <a:effectLst/>
                        </a:rPr>
                        <a:t>      Name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DataType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Size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                  Remark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66156">
                <a:tc>
                  <a:txBody>
                    <a:bodyPr/>
                    <a:lstStyle/>
                    <a:p>
                      <a:pPr marL="0" marR="0">
                        <a:lnSpc>
                          <a:spcPct val="107000"/>
                        </a:lnSpc>
                        <a:spcBef>
                          <a:spcPts val="0"/>
                        </a:spcBef>
                        <a:spcAft>
                          <a:spcPts val="0"/>
                        </a:spcAft>
                      </a:pPr>
                      <a:r>
                        <a:rPr lang="en-US" sz="1800">
                          <a:effectLst/>
                        </a:rPr>
                        <a:t>cprogramid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smtClean="0">
                          <a:effectLst/>
                          <a:latin typeface="+mn-lt"/>
                          <a:ea typeface="+mn-ea"/>
                          <a:cs typeface="+mn-cs"/>
                        </a:rPr>
                        <a:t>Text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This is the Primary Key for program.</a:t>
                      </a:r>
                      <a:endParaRPr lang="en-US" sz="2400" dirty="0">
                        <a:effectLst/>
                      </a:endParaRPr>
                    </a:p>
                    <a:p>
                      <a:pPr marL="0" marR="0">
                        <a:lnSpc>
                          <a:spcPct val="107000"/>
                        </a:lnSpc>
                        <a:spcBef>
                          <a:spcPts val="0"/>
                        </a:spcBef>
                        <a:spcAft>
                          <a:spcPts val="0"/>
                        </a:spcAft>
                      </a:pPr>
                      <a:r>
                        <a:rPr lang="en-US" sz="1800" dirty="0">
                          <a:effectLst/>
                        </a:rPr>
                        <a:t>Example : “BSC”</a:t>
                      </a:r>
                      <a:endParaRPr lang="en-US" sz="2400" dirty="0">
                        <a:effectLst/>
                      </a:endParaRPr>
                    </a:p>
                    <a:p>
                      <a:pPr marL="0" marR="0">
                        <a:lnSpc>
                          <a:spcPct val="107000"/>
                        </a:lnSpc>
                        <a:spcBef>
                          <a:spcPts val="0"/>
                        </a:spcBef>
                        <a:spcAft>
                          <a:spcPts val="0"/>
                        </a:spcAf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666156">
                <a:tc>
                  <a:txBody>
                    <a:bodyPr/>
                    <a:lstStyle/>
                    <a:p>
                      <a:pPr marL="0" marR="0">
                        <a:lnSpc>
                          <a:spcPct val="107000"/>
                        </a:lnSpc>
                        <a:spcBef>
                          <a:spcPts val="0"/>
                        </a:spcBef>
                        <a:spcAft>
                          <a:spcPts val="0"/>
                        </a:spcAft>
                      </a:pPr>
                      <a:r>
                        <a:rPr lang="en-US" sz="1800" dirty="0" err="1">
                          <a:effectLst/>
                        </a:rPr>
                        <a:t>cprogramname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Text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This is the name of the program .</a:t>
                      </a:r>
                      <a:endParaRPr lang="en-US" sz="2400">
                        <a:effectLst/>
                      </a:endParaRPr>
                    </a:p>
                    <a:p>
                      <a:pPr marL="0" marR="0">
                        <a:lnSpc>
                          <a:spcPct val="107000"/>
                        </a:lnSpc>
                        <a:spcBef>
                          <a:spcPts val="0"/>
                        </a:spcBef>
                        <a:spcAft>
                          <a:spcPts val="0"/>
                        </a:spcAft>
                      </a:pPr>
                      <a:r>
                        <a:rPr lang="en-US" sz="1800">
                          <a:effectLst/>
                        </a:rPr>
                        <a:t>Example : “Bachelor of Science”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666156">
                <a:tc>
                  <a:txBody>
                    <a:bodyPr/>
                    <a:lstStyle/>
                    <a:p>
                      <a:pPr marL="0" marR="0">
                        <a:lnSpc>
                          <a:spcPct val="107000"/>
                        </a:lnSpc>
                        <a:spcBef>
                          <a:spcPts val="0"/>
                        </a:spcBef>
                        <a:spcAft>
                          <a:spcPts val="0"/>
                        </a:spcAft>
                      </a:pPr>
                      <a:r>
                        <a:rPr lang="en-US" sz="1800">
                          <a:effectLst/>
                        </a:rPr>
                        <a:t>cdepartmentid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Text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This is the Foreign Key from the Department table.</a:t>
                      </a:r>
                      <a:br>
                        <a:rPr lang="en-US" sz="1800" dirty="0">
                          <a:effectLst/>
                        </a:rPr>
                      </a:br>
                      <a:r>
                        <a:rPr lang="en-US" sz="1800" dirty="0">
                          <a:effectLst/>
                        </a:rPr>
                        <a:t>Example: “CSE”</a:t>
                      </a:r>
                      <a:endParaRPr lang="en-US" sz="2400" dirty="0">
                        <a:effectLst/>
                      </a:endParaRPr>
                    </a:p>
                    <a:p>
                      <a:pPr marL="0" marR="0">
                        <a:lnSpc>
                          <a:spcPct val="107000"/>
                        </a:lnSpc>
                        <a:spcBef>
                          <a:spcPts val="0"/>
                        </a:spcBef>
                        <a:spcAft>
                          <a:spcPts val="0"/>
                        </a:spcAf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33185" y="295729"/>
            <a:ext cx="10791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Program_T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63AD011E-4ED1-476E-BBC1-EBF6FBBCDBE4}"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958885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51898738"/>
              </p:ext>
            </p:extLst>
          </p:nvPr>
        </p:nvGraphicFramePr>
        <p:xfrm>
          <a:off x="888274" y="966649"/>
          <a:ext cx="9013372" cy="5627080"/>
        </p:xfrm>
        <a:graphic>
          <a:graphicData uri="http://schemas.openxmlformats.org/drawingml/2006/table">
            <a:tbl>
              <a:tblPr firstRow="1" firstCol="1" bandRow="1">
                <a:tableStyleId>{5C22544A-7EE6-4342-B048-85BDC9FD1C3A}</a:tableStyleId>
              </a:tblPr>
              <a:tblGrid>
                <a:gridCol w="2148317">
                  <a:extLst>
                    <a:ext uri="{9D8B030D-6E8A-4147-A177-3AD203B41FA5}">
                      <a16:colId xmlns:a16="http://schemas.microsoft.com/office/drawing/2014/main" val="20000"/>
                    </a:ext>
                  </a:extLst>
                </a:gridCol>
                <a:gridCol w="2148317">
                  <a:extLst>
                    <a:ext uri="{9D8B030D-6E8A-4147-A177-3AD203B41FA5}">
                      <a16:colId xmlns:a16="http://schemas.microsoft.com/office/drawing/2014/main" val="20001"/>
                    </a:ext>
                  </a:extLst>
                </a:gridCol>
                <a:gridCol w="1076458">
                  <a:extLst>
                    <a:ext uri="{9D8B030D-6E8A-4147-A177-3AD203B41FA5}">
                      <a16:colId xmlns:a16="http://schemas.microsoft.com/office/drawing/2014/main" val="20002"/>
                    </a:ext>
                  </a:extLst>
                </a:gridCol>
                <a:gridCol w="3640280">
                  <a:extLst>
                    <a:ext uri="{9D8B030D-6E8A-4147-A177-3AD203B41FA5}">
                      <a16:colId xmlns:a16="http://schemas.microsoft.com/office/drawing/2014/main" val="20003"/>
                    </a:ext>
                  </a:extLst>
                </a:gridCol>
              </a:tblGrid>
              <a:tr h="408544">
                <a:tc>
                  <a:txBody>
                    <a:bodyPr/>
                    <a:lstStyle/>
                    <a:p>
                      <a:pPr marL="0" marR="0">
                        <a:lnSpc>
                          <a:spcPct val="107000"/>
                        </a:lnSpc>
                        <a:spcBef>
                          <a:spcPts val="0"/>
                        </a:spcBef>
                        <a:spcAft>
                          <a:spcPts val="0"/>
                        </a:spcAft>
                      </a:pPr>
                      <a:r>
                        <a:rPr lang="en-US" sz="1400" dirty="0">
                          <a:effectLst/>
                        </a:rPr>
                        <a:t>      Name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Remark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63418">
                <a:tc>
                  <a:txBody>
                    <a:bodyPr/>
                    <a:lstStyle/>
                    <a:p>
                      <a:pPr marL="0" marR="0">
                        <a:lnSpc>
                          <a:spcPct val="107000"/>
                        </a:lnSpc>
                        <a:spcBef>
                          <a:spcPts val="0"/>
                        </a:spcBef>
                        <a:spcAft>
                          <a:spcPts val="0"/>
                        </a:spcAft>
                      </a:pPr>
                      <a:r>
                        <a:rPr lang="en-US" sz="1400" dirty="0" err="1">
                          <a:effectLst/>
                        </a:rPr>
                        <a:t>c</a:t>
                      </a:r>
                      <a:r>
                        <a:rPr lang="en-US" sz="1400" dirty="0" err="1" smtClean="0">
                          <a:effectLst/>
                        </a:rPr>
                        <a:t>courseid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Primary Key for the Course.</a:t>
                      </a:r>
                      <a:br>
                        <a:rPr lang="en-US" sz="1400">
                          <a:effectLst/>
                        </a:rPr>
                      </a:br>
                      <a:r>
                        <a:rPr lang="en-US" sz="1400">
                          <a:effectLst/>
                        </a:rPr>
                        <a:t>Example: “CSE203”</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63418">
                <a:tc>
                  <a:txBody>
                    <a:bodyPr/>
                    <a:lstStyle/>
                    <a:p>
                      <a:pPr marL="0" marR="0">
                        <a:lnSpc>
                          <a:spcPct val="107000"/>
                        </a:lnSpc>
                        <a:spcBef>
                          <a:spcPts val="0"/>
                        </a:spcBef>
                        <a:spcAft>
                          <a:spcPts val="0"/>
                        </a:spcAft>
                        <a:tabLst>
                          <a:tab pos="1346835" algn="r"/>
                        </a:tabLst>
                      </a:pPr>
                      <a:r>
                        <a:rPr lang="en-US" sz="1400">
                          <a:effectLst/>
                        </a:rPr>
                        <a:t>ccoursetitle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name of the Course.</a:t>
                      </a:r>
                      <a:br>
                        <a:rPr lang="en-US" sz="1400">
                          <a:effectLst/>
                        </a:rPr>
                      </a:br>
                      <a:r>
                        <a:rPr lang="en-US" sz="1400">
                          <a:effectLst/>
                        </a:rPr>
                        <a:t>Example: ”Data Structure”</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63418">
                <a:tc>
                  <a:txBody>
                    <a:bodyPr/>
                    <a:lstStyle/>
                    <a:p>
                      <a:pPr marL="0" marR="0">
                        <a:lnSpc>
                          <a:spcPct val="107000"/>
                        </a:lnSpc>
                        <a:spcBef>
                          <a:spcPts val="0"/>
                        </a:spcBef>
                        <a:spcAft>
                          <a:spcPts val="0"/>
                        </a:spcAft>
                        <a:tabLst>
                          <a:tab pos="1346835" algn="r"/>
                        </a:tabLst>
                      </a:pPr>
                      <a:r>
                        <a:rPr lang="en-US" sz="1400">
                          <a:effectLst/>
                        </a:rPr>
                        <a:t>ccoursetype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type of the Course.</a:t>
                      </a:r>
                      <a:br>
                        <a:rPr lang="en-US" sz="1400">
                          <a:effectLst/>
                        </a:rPr>
                      </a:br>
                      <a:r>
                        <a:rPr lang="en-US" sz="1400">
                          <a:effectLst/>
                        </a:rPr>
                        <a:t>Example: “Core”</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865271">
                <a:tc>
                  <a:txBody>
                    <a:bodyPr/>
                    <a:lstStyle/>
                    <a:p>
                      <a:pPr marL="0" marR="0">
                        <a:lnSpc>
                          <a:spcPct val="107000"/>
                        </a:lnSpc>
                        <a:spcBef>
                          <a:spcPts val="0"/>
                        </a:spcBef>
                        <a:spcAft>
                          <a:spcPts val="0"/>
                        </a:spcAft>
                      </a:pPr>
                      <a:r>
                        <a:rPr lang="en-US" sz="1400">
                          <a:effectLst/>
                        </a:rPr>
                        <a:t>cprogramid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Foreign Key from Program table</a:t>
                      </a:r>
                      <a:br>
                        <a:rPr lang="en-US" sz="1400">
                          <a:effectLst/>
                        </a:rPr>
                      </a:br>
                      <a:r>
                        <a:rPr lang="en-US" sz="1400">
                          <a:effectLst/>
                        </a:rPr>
                        <a:t>Example: ”B.Sc”.</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863418">
                <a:tc>
                  <a:txBody>
                    <a:bodyPr/>
                    <a:lstStyle/>
                    <a:p>
                      <a:pPr marL="0" marR="0">
                        <a:lnSpc>
                          <a:spcPct val="107000"/>
                        </a:lnSpc>
                        <a:spcBef>
                          <a:spcPts val="0"/>
                        </a:spcBef>
                        <a:spcAft>
                          <a:spcPts val="0"/>
                        </a:spcAft>
                      </a:pPr>
                      <a:r>
                        <a:rPr lang="en-US" sz="1400" dirty="0" err="1">
                          <a:effectLst/>
                        </a:rPr>
                        <a:t>n</a:t>
                      </a:r>
                      <a:r>
                        <a:rPr lang="en-US" sz="1400" dirty="0" err="1" smtClean="0">
                          <a:effectLst/>
                        </a:rPr>
                        <a:t>instructorid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a:t>
                      </a:r>
                      <a:r>
                        <a:rPr lang="en-US" sz="1400" dirty="0" smtClean="0">
                          <a:effectLst/>
                        </a:rPr>
                        <a:t>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Foreign Key from instructor table.</a:t>
                      </a:r>
                      <a:endParaRPr lang="en-US" sz="1800">
                        <a:effectLst/>
                      </a:endParaRPr>
                    </a:p>
                    <a:p>
                      <a:pPr marL="0" marR="0">
                        <a:lnSpc>
                          <a:spcPct val="107000"/>
                        </a:lnSpc>
                        <a:spcBef>
                          <a:spcPts val="0"/>
                        </a:spcBef>
                        <a:spcAft>
                          <a:spcPts val="0"/>
                        </a:spcAft>
                      </a:pPr>
                      <a:r>
                        <a:rPr lang="en-US" sz="1400">
                          <a:effectLst/>
                        </a:rPr>
                        <a:t>Example :”1810000”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863418">
                <a:tc>
                  <a:txBody>
                    <a:bodyPr/>
                    <a:lstStyle/>
                    <a:p>
                      <a:pPr marL="0" marR="0">
                        <a:lnSpc>
                          <a:spcPct val="107000"/>
                        </a:lnSpc>
                        <a:spcBef>
                          <a:spcPts val="0"/>
                        </a:spcBef>
                        <a:spcAft>
                          <a:spcPts val="0"/>
                        </a:spcAft>
                      </a:pPr>
                      <a:r>
                        <a:rPr lang="en-US" sz="1400" dirty="0" err="1">
                          <a:effectLst/>
                        </a:rPr>
                        <a:t>n</a:t>
                      </a:r>
                      <a:r>
                        <a:rPr lang="en-US" sz="1400" dirty="0" err="1" smtClean="0">
                          <a:effectLst/>
                        </a:rPr>
                        <a:t>semesterID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a:t>
                      </a:r>
                      <a:r>
                        <a:rPr lang="en-US" sz="1400" dirty="0" smtClean="0">
                          <a:effectLst/>
                        </a:rPr>
                        <a:t>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is the Foreign Key from semester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265201" y="442434"/>
            <a:ext cx="9701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46200" algn="r"/>
              </a:tabLst>
              <a:defRPr>
                <a:solidFill>
                  <a:schemeClr val="tx1"/>
                </a:solidFill>
                <a:latin typeface="Arial" panose="020B0604020202020204" pitchFamily="34" charset="0"/>
              </a:defRPr>
            </a:lvl1pPr>
            <a:lvl2pPr eaLnBrk="0" fontAlgn="base" hangingPunct="0">
              <a:spcBef>
                <a:spcPct val="0"/>
              </a:spcBef>
              <a:spcAft>
                <a:spcPct val="0"/>
              </a:spcAft>
              <a:tabLst>
                <a:tab pos="1346200" algn="r"/>
              </a:tabLst>
              <a:defRPr>
                <a:solidFill>
                  <a:schemeClr val="tx1"/>
                </a:solidFill>
                <a:latin typeface="Arial" panose="020B0604020202020204" pitchFamily="34" charset="0"/>
              </a:defRPr>
            </a:lvl2pPr>
            <a:lvl3pPr eaLnBrk="0" fontAlgn="base" hangingPunct="0">
              <a:spcBef>
                <a:spcPct val="0"/>
              </a:spcBef>
              <a:spcAft>
                <a:spcPct val="0"/>
              </a:spcAft>
              <a:tabLst>
                <a:tab pos="1346200" algn="r"/>
              </a:tabLst>
              <a:defRPr>
                <a:solidFill>
                  <a:schemeClr val="tx1"/>
                </a:solidFill>
                <a:latin typeface="Arial" panose="020B0604020202020204" pitchFamily="34" charset="0"/>
              </a:defRPr>
            </a:lvl3pPr>
            <a:lvl4pPr eaLnBrk="0" fontAlgn="base" hangingPunct="0">
              <a:spcBef>
                <a:spcPct val="0"/>
              </a:spcBef>
              <a:spcAft>
                <a:spcPct val="0"/>
              </a:spcAft>
              <a:tabLst>
                <a:tab pos="1346200" algn="r"/>
              </a:tabLst>
              <a:defRPr>
                <a:solidFill>
                  <a:schemeClr val="tx1"/>
                </a:solidFill>
                <a:latin typeface="Arial" panose="020B0604020202020204" pitchFamily="34" charset="0"/>
              </a:defRPr>
            </a:lvl4pPr>
            <a:lvl5pPr eaLnBrk="0" fontAlgn="base" hangingPunct="0">
              <a:spcBef>
                <a:spcPct val="0"/>
              </a:spcBef>
              <a:spcAft>
                <a:spcPct val="0"/>
              </a:spcAft>
              <a:tabLst>
                <a:tab pos="1346200" algn="r"/>
              </a:tabLst>
              <a:defRPr>
                <a:solidFill>
                  <a:schemeClr val="tx1"/>
                </a:solidFill>
                <a:latin typeface="Arial" panose="020B0604020202020204" pitchFamily="34" charset="0"/>
              </a:defRPr>
            </a:lvl5pPr>
            <a:lvl6pPr eaLnBrk="0" fontAlgn="base" hangingPunct="0">
              <a:spcBef>
                <a:spcPct val="0"/>
              </a:spcBef>
              <a:spcAft>
                <a:spcPct val="0"/>
              </a:spcAft>
              <a:tabLst>
                <a:tab pos="1346200" algn="r"/>
              </a:tabLst>
              <a:defRPr>
                <a:solidFill>
                  <a:schemeClr val="tx1"/>
                </a:solidFill>
                <a:latin typeface="Arial" panose="020B0604020202020204" pitchFamily="34" charset="0"/>
              </a:defRPr>
            </a:lvl6pPr>
            <a:lvl7pPr eaLnBrk="0" fontAlgn="base" hangingPunct="0">
              <a:spcBef>
                <a:spcPct val="0"/>
              </a:spcBef>
              <a:spcAft>
                <a:spcPct val="0"/>
              </a:spcAft>
              <a:tabLst>
                <a:tab pos="1346200" algn="r"/>
              </a:tabLst>
              <a:defRPr>
                <a:solidFill>
                  <a:schemeClr val="tx1"/>
                </a:solidFill>
                <a:latin typeface="Arial" panose="020B0604020202020204" pitchFamily="34" charset="0"/>
              </a:defRPr>
            </a:lvl7pPr>
            <a:lvl8pPr eaLnBrk="0" fontAlgn="base" hangingPunct="0">
              <a:spcBef>
                <a:spcPct val="0"/>
              </a:spcBef>
              <a:spcAft>
                <a:spcPct val="0"/>
              </a:spcAft>
              <a:tabLst>
                <a:tab pos="1346200" algn="r"/>
              </a:tabLst>
              <a:defRPr>
                <a:solidFill>
                  <a:schemeClr val="tx1"/>
                </a:solidFill>
                <a:latin typeface="Arial" panose="020B0604020202020204" pitchFamily="34" charset="0"/>
              </a:defRPr>
            </a:lvl8pPr>
            <a:lvl9pPr eaLnBrk="0" fontAlgn="base" hangingPunct="0">
              <a:spcBef>
                <a:spcPct val="0"/>
              </a:spcBef>
              <a:spcAft>
                <a:spcPct val="0"/>
              </a:spcAft>
              <a:tabLst>
                <a:tab pos="13462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46200" algn="r"/>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Course_T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6D983739-71B1-4558-9806-887292F74976}"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288001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 of the project:</a:t>
            </a:r>
            <a:r>
              <a:rPr lang="en-US" dirty="0"/>
              <a:t/>
            </a:r>
            <a:br>
              <a:rPr lang="en-US" dirty="0"/>
            </a:br>
            <a:endParaRPr lang="en-US" dirty="0"/>
          </a:p>
        </p:txBody>
      </p:sp>
      <p:sp>
        <p:nvSpPr>
          <p:cNvPr id="3" name="Content Placeholder 2"/>
          <p:cNvSpPr>
            <a:spLocks noGrp="1"/>
          </p:cNvSpPr>
          <p:nvPr>
            <p:ph idx="1"/>
          </p:nvPr>
        </p:nvSpPr>
        <p:spPr>
          <a:xfrm>
            <a:off x="646111" y="1280160"/>
            <a:ext cx="9852427" cy="5172891"/>
          </a:xfrm>
        </p:spPr>
        <p:txBody>
          <a:bodyPr>
            <a:normAutofit/>
          </a:bodyPr>
          <a:lstStyle/>
          <a:p>
            <a:pPr algn="just"/>
            <a:r>
              <a:rPr lang="en-US" dirty="0"/>
              <a:t>We want to develop the existing software </a:t>
            </a:r>
            <a:r>
              <a:rPr lang="en-US" dirty="0" err="1"/>
              <a:t>iras</a:t>
            </a:r>
            <a:r>
              <a:rPr lang="en-US" dirty="0"/>
              <a:t> in such way that can be more user friendly and helpful .it will help the institution to improve the quality of education. where the students and the faculty can use the system and find information more easily .in a short passage of time they can find all the information related to student enrollment, student grades, students CGPA and also CO and </a:t>
            </a:r>
            <a:r>
              <a:rPr lang="en-US" dirty="0" smtClean="0"/>
              <a:t>PLO.</a:t>
            </a:r>
          </a:p>
          <a:p>
            <a:pPr algn="just"/>
            <a:r>
              <a:rPr lang="en-US" dirty="0" smtClean="0"/>
              <a:t>It </a:t>
            </a:r>
            <a:r>
              <a:rPr lang="en-US" dirty="0"/>
              <a:t>will also benefit all the departments of the institution. this development will boost the work rate of everyone. it will be more productive and effective. not only the </a:t>
            </a:r>
            <a:r>
              <a:rPr lang="en-US" dirty="0" err="1"/>
              <a:t>iras</a:t>
            </a:r>
            <a:r>
              <a:rPr lang="en-US" dirty="0"/>
              <a:t> but also in different aspect few things need to be changed where we worked on. Monitoring semester wise student performance report by an Instructor and also analyze how to Department head submit grades of the students instead of faculty.  </a:t>
            </a:r>
          </a:p>
          <a:p>
            <a:endParaRPr lang="en-US" dirty="0"/>
          </a:p>
        </p:txBody>
      </p:sp>
      <p:sp>
        <p:nvSpPr>
          <p:cNvPr id="4" name="Date Placeholder 3"/>
          <p:cNvSpPr>
            <a:spLocks noGrp="1"/>
          </p:cNvSpPr>
          <p:nvPr>
            <p:ph type="dt" sz="half" idx="10"/>
          </p:nvPr>
        </p:nvSpPr>
        <p:spPr/>
        <p:txBody>
          <a:bodyPr/>
          <a:lstStyle/>
          <a:p>
            <a:fld id="{3E1ECCB6-6777-4411-8728-549E20235703}"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12451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625323504"/>
              </p:ext>
            </p:extLst>
          </p:nvPr>
        </p:nvGraphicFramePr>
        <p:xfrm>
          <a:off x="391885" y="888275"/>
          <a:ext cx="9862458" cy="5590899"/>
        </p:xfrm>
        <a:graphic>
          <a:graphicData uri="http://schemas.openxmlformats.org/drawingml/2006/table">
            <a:tbl>
              <a:tblPr firstRow="1" firstCol="1" bandRow="1">
                <a:tableStyleId>{5C22544A-7EE6-4342-B048-85BDC9FD1C3A}</a:tableStyleId>
              </a:tblPr>
              <a:tblGrid>
                <a:gridCol w="2323536">
                  <a:extLst>
                    <a:ext uri="{9D8B030D-6E8A-4147-A177-3AD203B41FA5}">
                      <a16:colId xmlns:a16="http://schemas.microsoft.com/office/drawing/2014/main" val="20000"/>
                    </a:ext>
                  </a:extLst>
                </a:gridCol>
                <a:gridCol w="2305431">
                  <a:extLst>
                    <a:ext uri="{9D8B030D-6E8A-4147-A177-3AD203B41FA5}">
                      <a16:colId xmlns:a16="http://schemas.microsoft.com/office/drawing/2014/main" val="20001"/>
                    </a:ext>
                  </a:extLst>
                </a:gridCol>
                <a:gridCol w="1359923">
                  <a:extLst>
                    <a:ext uri="{9D8B030D-6E8A-4147-A177-3AD203B41FA5}">
                      <a16:colId xmlns:a16="http://schemas.microsoft.com/office/drawing/2014/main" val="20002"/>
                    </a:ext>
                  </a:extLst>
                </a:gridCol>
                <a:gridCol w="3873568">
                  <a:extLst>
                    <a:ext uri="{9D8B030D-6E8A-4147-A177-3AD203B41FA5}">
                      <a16:colId xmlns:a16="http://schemas.microsoft.com/office/drawing/2014/main" val="20003"/>
                    </a:ext>
                  </a:extLst>
                </a:gridCol>
              </a:tblGrid>
              <a:tr h="393325">
                <a:tc>
                  <a:txBody>
                    <a:bodyPr/>
                    <a:lstStyle/>
                    <a:p>
                      <a:pPr marL="0" marR="0">
                        <a:lnSpc>
                          <a:spcPct val="107000"/>
                        </a:lnSpc>
                        <a:spcBef>
                          <a:spcPts val="0"/>
                        </a:spcBef>
                        <a:spcAft>
                          <a:spcPts val="0"/>
                        </a:spcAft>
                      </a:pPr>
                      <a:r>
                        <a:rPr lang="en-US" sz="1400" dirty="0">
                          <a:effectLst/>
                        </a:rPr>
                        <a:t>      Name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a:effectLst/>
                        </a:rPr>
                        <a:t>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Remark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0"/>
                  </a:ext>
                </a:extLst>
              </a:tr>
              <a:tr h="831255">
                <a:tc>
                  <a:txBody>
                    <a:bodyPr/>
                    <a:lstStyle/>
                    <a:p>
                      <a:pPr marL="0" marR="0">
                        <a:lnSpc>
                          <a:spcPct val="107000"/>
                        </a:lnSpc>
                        <a:spcBef>
                          <a:spcPts val="0"/>
                        </a:spcBef>
                        <a:spcAft>
                          <a:spcPts val="0"/>
                        </a:spcAft>
                      </a:pPr>
                      <a:r>
                        <a:rPr lang="en-US" sz="1400" dirty="0" err="1">
                          <a:effectLst/>
                        </a:rPr>
                        <a:t>nsectionID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a:effectLst/>
                        </a:rPr>
                        <a:t>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This is the Primary Key for Section</a:t>
                      </a:r>
                      <a:endParaRPr lang="en-US" sz="1800">
                        <a:effectLst/>
                      </a:endParaRPr>
                    </a:p>
                    <a:p>
                      <a:pPr marL="0" marR="0">
                        <a:lnSpc>
                          <a:spcPct val="107000"/>
                        </a:lnSpc>
                        <a:spcBef>
                          <a:spcPts val="0"/>
                        </a:spcBef>
                        <a:spcAft>
                          <a:spcPts val="0"/>
                        </a:spcAft>
                      </a:pPr>
                      <a:r>
                        <a:rPr lang="en-US" sz="1400">
                          <a:effectLst/>
                        </a:rPr>
                        <a:t>Example :”1001"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1"/>
                  </a:ext>
                </a:extLst>
              </a:tr>
              <a:tr h="831255">
                <a:tc>
                  <a:txBody>
                    <a:bodyPr/>
                    <a:lstStyle/>
                    <a:p>
                      <a:pPr marL="0" marR="0">
                        <a:lnSpc>
                          <a:spcPct val="107000"/>
                        </a:lnSpc>
                        <a:spcBef>
                          <a:spcPts val="0"/>
                        </a:spcBef>
                        <a:spcAft>
                          <a:spcPts val="0"/>
                        </a:spcAft>
                      </a:pPr>
                      <a:r>
                        <a:rPr lang="en-US" sz="1400">
                          <a:effectLst/>
                        </a:rPr>
                        <a:t>nsectionno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This is the section number.</a:t>
                      </a:r>
                      <a:br>
                        <a:rPr lang="en-US" sz="1400">
                          <a:effectLst/>
                        </a:rPr>
                      </a:br>
                      <a:r>
                        <a:rPr lang="en-US" sz="1400">
                          <a:effectLst/>
                        </a:rPr>
                        <a:t>Example: “4”</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2"/>
                  </a:ext>
                </a:extLst>
              </a:tr>
              <a:tr h="831255">
                <a:tc>
                  <a:txBody>
                    <a:bodyPr/>
                    <a:lstStyle/>
                    <a:p>
                      <a:pPr marL="0" marR="0">
                        <a:lnSpc>
                          <a:spcPct val="107000"/>
                        </a:lnSpc>
                        <a:spcBef>
                          <a:spcPts val="0"/>
                        </a:spcBef>
                        <a:spcAft>
                          <a:spcPts val="0"/>
                        </a:spcAft>
                      </a:pPr>
                      <a:r>
                        <a:rPr lang="en-US" sz="1400">
                          <a:effectLst/>
                        </a:rPr>
                        <a:t>croomno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This is the room number .</a:t>
                      </a:r>
                      <a:endParaRPr lang="en-US" sz="1800">
                        <a:effectLst/>
                      </a:endParaRPr>
                    </a:p>
                    <a:p>
                      <a:pPr marL="0" marR="0">
                        <a:lnSpc>
                          <a:spcPct val="107000"/>
                        </a:lnSpc>
                        <a:spcBef>
                          <a:spcPts val="0"/>
                        </a:spcBef>
                        <a:spcAft>
                          <a:spcPts val="0"/>
                        </a:spcAft>
                      </a:pPr>
                      <a:r>
                        <a:rPr lang="en-US" sz="1400">
                          <a:effectLst/>
                        </a:rPr>
                        <a:t>Example : “B7107”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3"/>
                  </a:ext>
                </a:extLst>
              </a:tr>
              <a:tr h="1041299">
                <a:tc>
                  <a:txBody>
                    <a:bodyPr/>
                    <a:lstStyle/>
                    <a:p>
                      <a:pPr marL="0" marR="0">
                        <a:lnSpc>
                          <a:spcPct val="107000"/>
                        </a:lnSpc>
                        <a:spcBef>
                          <a:spcPts val="0"/>
                        </a:spcBef>
                        <a:spcAft>
                          <a:spcPts val="0"/>
                        </a:spcAft>
                      </a:pPr>
                      <a:r>
                        <a:rPr lang="en-US" sz="1400" dirty="0" err="1">
                          <a:effectLst/>
                        </a:rPr>
                        <a:t>n</a:t>
                      </a:r>
                      <a:r>
                        <a:rPr lang="en-US" sz="1400" dirty="0" err="1" smtClean="0">
                          <a:effectLst/>
                        </a:rPr>
                        <a:t>capacity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smtClean="0">
                          <a:effectLst/>
                          <a:latin typeface="+mn-lt"/>
                          <a:ea typeface="+mn-ea"/>
                          <a:cs typeface="+mn-cs"/>
                        </a:rPr>
                        <a:t>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a:effectLst/>
                        </a:rPr>
                        <a:t>This </a:t>
                      </a:r>
                      <a:r>
                        <a:rPr lang="en-US" sz="1400" dirty="0" smtClean="0">
                          <a:effectLst/>
                        </a:rPr>
                        <a:t>contains</a:t>
                      </a:r>
                      <a:r>
                        <a:rPr lang="en-US" sz="1400" baseline="0" dirty="0" smtClean="0">
                          <a:effectLst/>
                        </a:rPr>
                        <a:t> the total capacity of a room</a:t>
                      </a:r>
                    </a:p>
                    <a:p>
                      <a:pPr marL="0" marR="0">
                        <a:lnSpc>
                          <a:spcPct val="107000"/>
                        </a:lnSpc>
                        <a:spcBef>
                          <a:spcPts val="0"/>
                        </a:spcBef>
                        <a:spcAft>
                          <a:spcPts val="0"/>
                        </a:spcAft>
                      </a:pPr>
                      <a:r>
                        <a:rPr lang="en-US" sz="1400" baseline="0" dirty="0" smtClean="0">
                          <a:effectLst/>
                        </a:rPr>
                        <a:t>Example :”50”</a:t>
                      </a: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4"/>
                  </a:ext>
                </a:extLst>
              </a:tr>
              <a:tr h="831255">
                <a:tc>
                  <a:txBody>
                    <a:bodyPr/>
                    <a:lstStyle/>
                    <a:p>
                      <a:pPr marL="0" marR="0">
                        <a:lnSpc>
                          <a:spcPct val="107000"/>
                        </a:lnSpc>
                        <a:spcBef>
                          <a:spcPts val="0"/>
                        </a:spcBef>
                        <a:spcAft>
                          <a:spcPts val="0"/>
                        </a:spcAft>
                      </a:pPr>
                      <a:r>
                        <a:rPr lang="en-US" sz="1400">
                          <a:effectLst/>
                        </a:rPr>
                        <a:t>dstarttime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a:effectLst/>
                        </a:rPr>
                        <a:t>This contains the time when a class start .Example : </a:t>
                      </a:r>
                      <a:r>
                        <a:rPr lang="en-US" sz="1400" dirty="0" smtClean="0">
                          <a:effectLst/>
                        </a:rPr>
                        <a:t>“3 pm”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5"/>
                  </a:ext>
                </a:extLst>
              </a:tr>
              <a:tr h="831255">
                <a:tc>
                  <a:txBody>
                    <a:bodyPr/>
                    <a:lstStyle/>
                    <a:p>
                      <a:pPr marL="0" marR="0">
                        <a:lnSpc>
                          <a:spcPct val="107000"/>
                        </a:lnSpc>
                        <a:spcBef>
                          <a:spcPts val="0"/>
                        </a:spcBef>
                        <a:spcAft>
                          <a:spcPts val="0"/>
                        </a:spcAft>
                      </a:pPr>
                      <a:r>
                        <a:rPr lang="en-US" sz="1400">
                          <a:effectLst/>
                        </a:rPr>
                        <a:t>dendtime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Datetime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400" dirty="0">
                          <a:effectLst/>
                        </a:rPr>
                        <a:t>This contains the time when a class end.</a:t>
                      </a:r>
                      <a:endParaRPr lang="en-US" sz="1800" dirty="0">
                        <a:effectLst/>
                      </a:endParaRPr>
                    </a:p>
                    <a:p>
                      <a:pPr marL="0" marR="0">
                        <a:lnSpc>
                          <a:spcPct val="107000"/>
                        </a:lnSpc>
                        <a:spcBef>
                          <a:spcPts val="0"/>
                        </a:spcBef>
                        <a:spcAft>
                          <a:spcPts val="0"/>
                        </a:spcAft>
                      </a:pPr>
                      <a:r>
                        <a:rPr lang="en-US" sz="1400" dirty="0">
                          <a:effectLst/>
                        </a:rPr>
                        <a:t>Example </a:t>
                      </a:r>
                      <a:r>
                        <a:rPr lang="en-US" sz="1400" dirty="0" smtClean="0">
                          <a:effectLst/>
                        </a:rPr>
                        <a:t>:”4.30 pm”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extLst>
                  <a:ext uri="{0D108BD9-81ED-4DB2-BD59-A6C34878D82A}">
                    <a16:rowId xmlns:a16="http://schemas.microsoft.com/office/drawing/2014/main" val="10006"/>
                  </a:ext>
                </a:extLst>
              </a:tr>
            </a:tbl>
          </a:graphicData>
        </a:graphic>
      </p:graphicFrame>
      <p:sp>
        <p:nvSpPr>
          <p:cNvPr id="8" name="Rectangle 2"/>
          <p:cNvSpPr>
            <a:spLocks noChangeArrowheads="1"/>
          </p:cNvSpPr>
          <p:nvPr/>
        </p:nvSpPr>
        <p:spPr bwMode="auto">
          <a:xfrm>
            <a:off x="201573" y="371795"/>
            <a:ext cx="9909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Section_T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3BC577E6-CA59-4CE4-91A2-8405F58AB2BA}" type="datetime1">
              <a:rPr lang="en-US" smtClean="0"/>
              <a:t>5/10/2021</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0992074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0275402"/>
              </p:ext>
            </p:extLst>
          </p:nvPr>
        </p:nvGraphicFramePr>
        <p:xfrm>
          <a:off x="509452" y="757644"/>
          <a:ext cx="9989086" cy="5708472"/>
        </p:xfrm>
        <a:graphic>
          <a:graphicData uri="http://schemas.openxmlformats.org/drawingml/2006/table">
            <a:tbl>
              <a:tblPr firstRow="1" firstCol="1" bandRow="1">
                <a:tableStyleId>{5C22544A-7EE6-4342-B048-85BDC9FD1C3A}</a:tableStyleId>
              </a:tblPr>
              <a:tblGrid>
                <a:gridCol w="2353412">
                  <a:extLst>
                    <a:ext uri="{9D8B030D-6E8A-4147-A177-3AD203B41FA5}">
                      <a16:colId xmlns:a16="http://schemas.microsoft.com/office/drawing/2014/main" val="20000"/>
                    </a:ext>
                  </a:extLst>
                </a:gridCol>
                <a:gridCol w="2334815">
                  <a:extLst>
                    <a:ext uri="{9D8B030D-6E8A-4147-A177-3AD203B41FA5}">
                      <a16:colId xmlns:a16="http://schemas.microsoft.com/office/drawing/2014/main" val="20001"/>
                    </a:ext>
                  </a:extLst>
                </a:gridCol>
                <a:gridCol w="1377128">
                  <a:extLst>
                    <a:ext uri="{9D8B030D-6E8A-4147-A177-3AD203B41FA5}">
                      <a16:colId xmlns:a16="http://schemas.microsoft.com/office/drawing/2014/main" val="20002"/>
                    </a:ext>
                  </a:extLst>
                </a:gridCol>
                <a:gridCol w="3923731">
                  <a:extLst>
                    <a:ext uri="{9D8B030D-6E8A-4147-A177-3AD203B41FA5}">
                      <a16:colId xmlns:a16="http://schemas.microsoft.com/office/drawing/2014/main" val="20003"/>
                    </a:ext>
                  </a:extLst>
                </a:gridCol>
              </a:tblGrid>
              <a:tr h="302462">
                <a:tc>
                  <a:txBody>
                    <a:bodyPr/>
                    <a:lstStyle/>
                    <a:p>
                      <a:pPr marL="0" marR="0">
                        <a:lnSpc>
                          <a:spcPct val="107000"/>
                        </a:lnSpc>
                        <a:spcBef>
                          <a:spcPts val="0"/>
                        </a:spcBef>
                        <a:spcAft>
                          <a:spcPts val="0"/>
                        </a:spcAft>
                      </a:pPr>
                      <a:r>
                        <a:rPr lang="en-US" sz="1400">
                          <a:effectLst/>
                        </a:rPr>
                        <a:t>      Name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Remark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39185">
                <a:tc>
                  <a:txBody>
                    <a:bodyPr/>
                    <a:lstStyle/>
                    <a:p>
                      <a:pPr marL="0" marR="0">
                        <a:lnSpc>
                          <a:spcPct val="107000"/>
                        </a:lnSpc>
                        <a:spcBef>
                          <a:spcPts val="0"/>
                        </a:spcBef>
                        <a:spcAft>
                          <a:spcPts val="0"/>
                        </a:spcAft>
                      </a:pPr>
                      <a:r>
                        <a:rPr lang="en-US" sz="1400">
                          <a:effectLst/>
                        </a:rPr>
                        <a:t>nassesmentno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Primary Key for assessment .</a:t>
                      </a:r>
                      <a:endParaRPr lang="en-US" sz="1800">
                        <a:effectLst/>
                      </a:endParaRPr>
                    </a:p>
                    <a:p>
                      <a:pPr marL="0" marR="0">
                        <a:lnSpc>
                          <a:spcPct val="107000"/>
                        </a:lnSpc>
                        <a:spcBef>
                          <a:spcPts val="0"/>
                        </a:spcBef>
                        <a:spcAft>
                          <a:spcPts val="0"/>
                        </a:spcAft>
                      </a:pPr>
                      <a:r>
                        <a:rPr lang="en-US" sz="1400">
                          <a:effectLst/>
                        </a:rPr>
                        <a:t>Example :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54100">
                <a:tc>
                  <a:txBody>
                    <a:bodyPr/>
                    <a:lstStyle/>
                    <a:p>
                      <a:pPr marL="0" marR="0">
                        <a:lnSpc>
                          <a:spcPct val="107000"/>
                        </a:lnSpc>
                        <a:spcBef>
                          <a:spcPts val="0"/>
                        </a:spcBef>
                        <a:spcAft>
                          <a:spcPts val="0"/>
                        </a:spcAft>
                      </a:pPr>
                      <a:r>
                        <a:rPr lang="en-US" sz="1400">
                          <a:effectLst/>
                        </a:rPr>
                        <a:t>cassesmenttype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type of assessment .</a:t>
                      </a:r>
                      <a:endParaRPr lang="en-US" sz="1800">
                        <a:effectLst/>
                      </a:endParaRPr>
                    </a:p>
                    <a:p>
                      <a:pPr marL="0" marR="0">
                        <a:lnSpc>
                          <a:spcPct val="107000"/>
                        </a:lnSpc>
                        <a:spcBef>
                          <a:spcPts val="0"/>
                        </a:spcBef>
                        <a:spcAft>
                          <a:spcPts val="0"/>
                        </a:spcAft>
                      </a:pPr>
                      <a:r>
                        <a:rPr lang="en-US" sz="1400">
                          <a:effectLst/>
                        </a:rPr>
                        <a:t>Example : “Assignment ,Viva”</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39185">
                <a:tc>
                  <a:txBody>
                    <a:bodyPr/>
                    <a:lstStyle/>
                    <a:p>
                      <a:pPr marL="0" marR="0">
                        <a:lnSpc>
                          <a:spcPct val="107000"/>
                        </a:lnSpc>
                        <a:spcBef>
                          <a:spcPts val="0"/>
                        </a:spcBef>
                        <a:spcAft>
                          <a:spcPts val="0"/>
                        </a:spcAft>
                      </a:pPr>
                      <a:r>
                        <a:rPr lang="en-US" sz="1400">
                          <a:effectLst/>
                        </a:rPr>
                        <a:t>cmarksdistribution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contains the marks distribution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100">
                <a:tc>
                  <a:txBody>
                    <a:bodyPr/>
                    <a:lstStyle/>
                    <a:p>
                      <a:pPr marL="0" marR="0">
                        <a:lnSpc>
                          <a:spcPct val="107000"/>
                        </a:lnSpc>
                        <a:spcBef>
                          <a:spcPts val="0"/>
                        </a:spcBef>
                        <a:spcAft>
                          <a:spcPts val="0"/>
                        </a:spcAft>
                      </a:pPr>
                      <a:r>
                        <a:rPr lang="en-US" sz="1400">
                          <a:effectLst/>
                        </a:rPr>
                        <a:t>Ctotalmarksachievable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contains how much mark a student can achieve in total .</a:t>
                      </a:r>
                      <a:endParaRPr lang="en-US" sz="1800">
                        <a:effectLst/>
                      </a:endParaRPr>
                    </a:p>
                    <a:p>
                      <a:pPr marL="0" marR="0">
                        <a:lnSpc>
                          <a:spcPct val="107000"/>
                        </a:lnSpc>
                        <a:spcBef>
                          <a:spcPts val="0"/>
                        </a:spcBef>
                        <a:spcAft>
                          <a:spcPts val="0"/>
                        </a:spcAft>
                      </a:pPr>
                      <a:r>
                        <a:rPr lang="en-US" sz="1400">
                          <a:effectLst/>
                        </a:rPr>
                        <a:t>Example : “100”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4100">
                <a:tc>
                  <a:txBody>
                    <a:bodyPr/>
                    <a:lstStyle/>
                    <a:p>
                      <a:pPr marL="0" marR="0">
                        <a:lnSpc>
                          <a:spcPct val="107000"/>
                        </a:lnSpc>
                        <a:spcBef>
                          <a:spcPts val="0"/>
                        </a:spcBef>
                        <a:spcAft>
                          <a:spcPts val="0"/>
                        </a:spcAft>
                      </a:pPr>
                      <a:r>
                        <a:rPr lang="en-US" sz="1400">
                          <a:effectLst/>
                        </a:rPr>
                        <a:t>nsectionid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This is the foreign key from section table</a:t>
                      </a:r>
                      <a:endParaRPr lang="en-US" sz="1800">
                        <a:effectLst/>
                      </a:endParaRPr>
                    </a:p>
                    <a:p>
                      <a:pPr marL="0" marR="0">
                        <a:lnSpc>
                          <a:spcPct val="107000"/>
                        </a:lnSpc>
                        <a:spcBef>
                          <a:spcPts val="0"/>
                        </a:spcBef>
                        <a:spcAft>
                          <a:spcPts val="0"/>
                        </a:spcAft>
                      </a:pPr>
                      <a:r>
                        <a:rPr lang="en-US" sz="1400">
                          <a:effectLst/>
                        </a:rPr>
                        <a:t>Example” 1001”</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859873">
                <a:tc>
                  <a:txBody>
                    <a:bodyPr/>
                    <a:lstStyle/>
                    <a:p>
                      <a:pPr marL="0" marR="0">
                        <a:lnSpc>
                          <a:spcPct val="107000"/>
                        </a:lnSpc>
                        <a:spcBef>
                          <a:spcPts val="0"/>
                        </a:spcBef>
                        <a:spcAft>
                          <a:spcPts val="0"/>
                        </a:spcAft>
                      </a:pPr>
                      <a:r>
                        <a:rPr lang="en-US" sz="1400">
                          <a:effectLst/>
                        </a:rPr>
                        <a:t>nstudentid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This is the foreign key from student table</a:t>
                      </a:r>
                      <a:endParaRPr lang="en-US" sz="1800">
                        <a:effectLst/>
                      </a:endParaRPr>
                    </a:p>
                    <a:p>
                      <a:pPr marL="0" marR="0">
                        <a:lnSpc>
                          <a:spcPct val="107000"/>
                        </a:lnSpc>
                        <a:spcBef>
                          <a:spcPts val="0"/>
                        </a:spcBef>
                        <a:spcAft>
                          <a:spcPts val="0"/>
                        </a:spcAft>
                      </a:pPr>
                      <a:r>
                        <a:rPr lang="en-US" sz="1400">
                          <a:effectLst/>
                        </a:rPr>
                        <a:t>Example : “1810000”</a:t>
                      </a:r>
                      <a:endParaRPr lang="en-US" sz="1800">
                        <a:effectLst/>
                      </a:endParaRPr>
                    </a:p>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1005467">
                <a:tc>
                  <a:txBody>
                    <a:bodyPr/>
                    <a:lstStyle/>
                    <a:p>
                      <a:pPr marL="0" marR="0">
                        <a:lnSpc>
                          <a:spcPct val="107000"/>
                        </a:lnSpc>
                        <a:spcBef>
                          <a:spcPts val="0"/>
                        </a:spcBef>
                        <a:spcAft>
                          <a:spcPts val="0"/>
                        </a:spcAft>
                      </a:pPr>
                      <a:r>
                        <a:rPr lang="en-US" sz="1400" dirty="0" err="1">
                          <a:effectLst/>
                        </a:rPr>
                        <a:t>ccoid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This is the foreign key from the Program</a:t>
                      </a:r>
                      <a:br>
                        <a:rPr lang="en-US" sz="1400" dirty="0">
                          <a:effectLst/>
                        </a:rPr>
                      </a:br>
                      <a:r>
                        <a:rPr lang="en-US" sz="1400" dirty="0">
                          <a:effectLst/>
                        </a:rPr>
                        <a:t>Learning Outcome table.</a:t>
                      </a:r>
                      <a:br>
                        <a:rPr lang="en-US" sz="1400" dirty="0">
                          <a:effectLst/>
                        </a:rPr>
                      </a:br>
                      <a:r>
                        <a:rPr lang="en-US" sz="1400" dirty="0">
                          <a:effectLst/>
                        </a:rPr>
                        <a:t>Example: “CO1”</a:t>
                      </a:r>
                      <a:endParaRPr lang="en-US" sz="1800" dirty="0">
                        <a:effectLst/>
                      </a:endParaRPr>
                    </a:p>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276896" y="295729"/>
            <a:ext cx="12795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Assesment_T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64E22524-4BF7-42A4-8A0A-EA310D8A84D2}"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117746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6657243"/>
              </p:ext>
            </p:extLst>
          </p:nvPr>
        </p:nvGraphicFramePr>
        <p:xfrm>
          <a:off x="340551" y="822959"/>
          <a:ext cx="9534970" cy="5564779"/>
        </p:xfrm>
        <a:graphic>
          <a:graphicData uri="http://schemas.openxmlformats.org/drawingml/2006/table">
            <a:tbl>
              <a:tblPr firstRow="1" firstCol="1" bandRow="1">
                <a:tableStyleId>{5C22544A-7EE6-4342-B048-85BDC9FD1C3A}</a:tableStyleId>
              </a:tblPr>
              <a:tblGrid>
                <a:gridCol w="2272778">
                  <a:extLst>
                    <a:ext uri="{9D8B030D-6E8A-4147-A177-3AD203B41FA5}">
                      <a16:colId xmlns:a16="http://schemas.microsoft.com/office/drawing/2014/main" val="20000"/>
                    </a:ext>
                  </a:extLst>
                </a:gridCol>
                <a:gridCol w="2272778">
                  <a:extLst>
                    <a:ext uri="{9D8B030D-6E8A-4147-A177-3AD203B41FA5}">
                      <a16:colId xmlns:a16="http://schemas.microsoft.com/office/drawing/2014/main" val="20001"/>
                    </a:ext>
                  </a:extLst>
                </a:gridCol>
                <a:gridCol w="1138371">
                  <a:extLst>
                    <a:ext uri="{9D8B030D-6E8A-4147-A177-3AD203B41FA5}">
                      <a16:colId xmlns:a16="http://schemas.microsoft.com/office/drawing/2014/main" val="20002"/>
                    </a:ext>
                  </a:extLst>
                </a:gridCol>
                <a:gridCol w="3851043">
                  <a:extLst>
                    <a:ext uri="{9D8B030D-6E8A-4147-A177-3AD203B41FA5}">
                      <a16:colId xmlns:a16="http://schemas.microsoft.com/office/drawing/2014/main" val="20003"/>
                    </a:ext>
                  </a:extLst>
                </a:gridCol>
              </a:tblGrid>
              <a:tr h="416163">
                <a:tc>
                  <a:txBody>
                    <a:bodyPr/>
                    <a:lstStyle/>
                    <a:p>
                      <a:pPr marL="0" marR="0">
                        <a:lnSpc>
                          <a:spcPct val="107000"/>
                        </a:lnSpc>
                        <a:spcBef>
                          <a:spcPts val="0"/>
                        </a:spcBef>
                        <a:spcAft>
                          <a:spcPts val="0"/>
                        </a:spcAft>
                      </a:pPr>
                      <a:r>
                        <a:rPr lang="en-US" sz="1600" dirty="0">
                          <a:effectLst/>
                        </a:rPr>
                        <a:t>      Name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DataType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Size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Remark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87154">
                <a:tc>
                  <a:txBody>
                    <a:bodyPr/>
                    <a:lstStyle/>
                    <a:p>
                      <a:pPr marL="0" marR="0">
                        <a:lnSpc>
                          <a:spcPct val="107000"/>
                        </a:lnSpc>
                        <a:spcBef>
                          <a:spcPts val="0"/>
                        </a:spcBef>
                        <a:spcAft>
                          <a:spcPts val="0"/>
                        </a:spcAft>
                        <a:tabLst>
                          <a:tab pos="1346835" algn="r"/>
                        </a:tabLst>
                      </a:pPr>
                      <a:r>
                        <a:rPr lang="en-US" sz="1600">
                          <a:effectLst/>
                        </a:rPr>
                        <a:t>nSemesterid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mn-lt"/>
                          <a:ea typeface="+mn-ea"/>
                          <a:cs typeface="+mn-cs"/>
                        </a:rPr>
                        <a:t>Number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This is the Primary Key for semester</a:t>
                      </a:r>
                      <a:endParaRPr lang="en-US" sz="2000">
                        <a:effectLst/>
                      </a:endParaRPr>
                    </a:p>
                    <a:p>
                      <a:pPr marL="0" marR="0">
                        <a:lnSpc>
                          <a:spcPct val="107000"/>
                        </a:lnSpc>
                        <a:spcBef>
                          <a:spcPts val="0"/>
                        </a:spcBef>
                        <a:spcAft>
                          <a:spcPts val="0"/>
                        </a:spcAft>
                      </a:pPr>
                      <a:r>
                        <a:rPr lang="en-US" sz="1600">
                          <a:effectLst/>
                        </a:rPr>
                        <a:t> </a:t>
                      </a:r>
                      <a:endParaRPr lang="en-US" sz="2000">
                        <a:effectLst/>
                      </a:endParaRPr>
                    </a:p>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287154">
                <a:tc>
                  <a:txBody>
                    <a:bodyPr/>
                    <a:lstStyle/>
                    <a:p>
                      <a:pPr marL="0" marR="0">
                        <a:lnSpc>
                          <a:spcPct val="107000"/>
                        </a:lnSpc>
                        <a:spcBef>
                          <a:spcPts val="0"/>
                        </a:spcBef>
                        <a:spcAft>
                          <a:spcPts val="0"/>
                        </a:spcAft>
                      </a:pPr>
                      <a:r>
                        <a:rPr lang="en-US" sz="1600" dirty="0" err="1" smtClean="0">
                          <a:effectLst/>
                        </a:rPr>
                        <a:t>dyear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DateTime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This contains the year of that semester.</a:t>
                      </a:r>
                      <a:endParaRPr lang="en-US" sz="2000">
                        <a:effectLst/>
                      </a:endParaRPr>
                    </a:p>
                    <a:p>
                      <a:pPr marL="0" marR="0">
                        <a:lnSpc>
                          <a:spcPct val="107000"/>
                        </a:lnSpc>
                        <a:spcBef>
                          <a:spcPts val="0"/>
                        </a:spcBef>
                        <a:spcAft>
                          <a:spcPts val="0"/>
                        </a:spcAft>
                      </a:pPr>
                      <a:r>
                        <a:rPr lang="en-US" sz="1600">
                          <a:effectLst/>
                        </a:rPr>
                        <a:t>Example:” 2021”</a:t>
                      </a:r>
                      <a:endParaRPr lang="en-US" sz="2000">
                        <a:effectLst/>
                      </a:endParaRPr>
                    </a:p>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287154">
                <a:tc>
                  <a:txBody>
                    <a:bodyPr/>
                    <a:lstStyle/>
                    <a:p>
                      <a:pPr marL="0" marR="0">
                        <a:lnSpc>
                          <a:spcPct val="107000"/>
                        </a:lnSpc>
                        <a:spcBef>
                          <a:spcPts val="0"/>
                        </a:spcBef>
                        <a:spcAft>
                          <a:spcPts val="0"/>
                        </a:spcAft>
                      </a:pPr>
                      <a:r>
                        <a:rPr lang="en-US" sz="1600" dirty="0" err="1" smtClean="0">
                          <a:effectLst/>
                        </a:rPr>
                        <a:t>dstartdate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DateTime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This is the starting date of the semester.</a:t>
                      </a:r>
                      <a:endParaRPr lang="en-US" sz="2000">
                        <a:effectLst/>
                      </a:endParaRPr>
                    </a:p>
                    <a:p>
                      <a:pPr marL="0" marR="0">
                        <a:lnSpc>
                          <a:spcPct val="107000"/>
                        </a:lnSpc>
                        <a:spcBef>
                          <a:spcPts val="0"/>
                        </a:spcBef>
                        <a:spcAft>
                          <a:spcPts val="0"/>
                        </a:spcAft>
                      </a:pPr>
                      <a:r>
                        <a:rPr lang="en-US" sz="1600">
                          <a:effectLst/>
                        </a:rPr>
                        <a:t>Example: “15.02.21”</a:t>
                      </a:r>
                      <a:endParaRPr lang="en-US" sz="2000">
                        <a:effectLst/>
                      </a:endParaRPr>
                    </a:p>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287154">
                <a:tc>
                  <a:txBody>
                    <a:bodyPr/>
                    <a:lstStyle/>
                    <a:p>
                      <a:pPr marL="0" marR="0">
                        <a:lnSpc>
                          <a:spcPct val="107000"/>
                        </a:lnSpc>
                        <a:spcBef>
                          <a:spcPts val="0"/>
                        </a:spcBef>
                        <a:spcAft>
                          <a:spcPts val="0"/>
                        </a:spcAft>
                      </a:pPr>
                      <a:r>
                        <a:rPr lang="en-US" sz="1600" dirty="0" err="1" smtClean="0">
                          <a:effectLst/>
                        </a:rPr>
                        <a:t>denddate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DateTime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This is the ending date of the semester.</a:t>
                      </a:r>
                      <a:endParaRPr lang="en-US" sz="2000" dirty="0">
                        <a:effectLst/>
                      </a:endParaRPr>
                    </a:p>
                    <a:p>
                      <a:pPr marL="0" marR="0">
                        <a:lnSpc>
                          <a:spcPct val="107000"/>
                        </a:lnSpc>
                        <a:spcBef>
                          <a:spcPts val="0"/>
                        </a:spcBef>
                        <a:spcAft>
                          <a:spcPts val="0"/>
                        </a:spcAft>
                      </a:pPr>
                      <a:r>
                        <a:rPr lang="en-US" sz="1600" dirty="0">
                          <a:effectLst/>
                        </a:rPr>
                        <a:t>Example: “10.05.21”</a:t>
                      </a:r>
                      <a:endParaRPr lang="en-US" sz="2000" dirty="0">
                        <a:effectLst/>
                      </a:endParaRPr>
                    </a:p>
                    <a:p>
                      <a:pPr marL="0" marR="0">
                        <a:lnSpc>
                          <a:spcPct val="107000"/>
                        </a:lnSpc>
                        <a:spcBef>
                          <a:spcPts val="0"/>
                        </a:spcBef>
                        <a:spcAft>
                          <a:spcPts val="0"/>
                        </a:spcAft>
                      </a:pPr>
                      <a:r>
                        <a:rPr lang="en-US" sz="16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40551" y="295729"/>
            <a:ext cx="11592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46200" algn="r"/>
              </a:tabLst>
              <a:defRPr>
                <a:solidFill>
                  <a:schemeClr val="tx1"/>
                </a:solidFill>
                <a:latin typeface="Arial" panose="020B0604020202020204" pitchFamily="34" charset="0"/>
              </a:defRPr>
            </a:lvl1pPr>
            <a:lvl2pPr eaLnBrk="0" fontAlgn="base" hangingPunct="0">
              <a:spcBef>
                <a:spcPct val="0"/>
              </a:spcBef>
              <a:spcAft>
                <a:spcPct val="0"/>
              </a:spcAft>
              <a:tabLst>
                <a:tab pos="1346200" algn="r"/>
              </a:tabLst>
              <a:defRPr>
                <a:solidFill>
                  <a:schemeClr val="tx1"/>
                </a:solidFill>
                <a:latin typeface="Arial" panose="020B0604020202020204" pitchFamily="34" charset="0"/>
              </a:defRPr>
            </a:lvl2pPr>
            <a:lvl3pPr eaLnBrk="0" fontAlgn="base" hangingPunct="0">
              <a:spcBef>
                <a:spcPct val="0"/>
              </a:spcBef>
              <a:spcAft>
                <a:spcPct val="0"/>
              </a:spcAft>
              <a:tabLst>
                <a:tab pos="1346200" algn="r"/>
              </a:tabLst>
              <a:defRPr>
                <a:solidFill>
                  <a:schemeClr val="tx1"/>
                </a:solidFill>
                <a:latin typeface="Arial" panose="020B0604020202020204" pitchFamily="34" charset="0"/>
              </a:defRPr>
            </a:lvl3pPr>
            <a:lvl4pPr eaLnBrk="0" fontAlgn="base" hangingPunct="0">
              <a:spcBef>
                <a:spcPct val="0"/>
              </a:spcBef>
              <a:spcAft>
                <a:spcPct val="0"/>
              </a:spcAft>
              <a:tabLst>
                <a:tab pos="1346200" algn="r"/>
              </a:tabLst>
              <a:defRPr>
                <a:solidFill>
                  <a:schemeClr val="tx1"/>
                </a:solidFill>
                <a:latin typeface="Arial" panose="020B0604020202020204" pitchFamily="34" charset="0"/>
              </a:defRPr>
            </a:lvl4pPr>
            <a:lvl5pPr eaLnBrk="0" fontAlgn="base" hangingPunct="0">
              <a:spcBef>
                <a:spcPct val="0"/>
              </a:spcBef>
              <a:spcAft>
                <a:spcPct val="0"/>
              </a:spcAft>
              <a:tabLst>
                <a:tab pos="1346200" algn="r"/>
              </a:tabLst>
              <a:defRPr>
                <a:solidFill>
                  <a:schemeClr val="tx1"/>
                </a:solidFill>
                <a:latin typeface="Arial" panose="020B0604020202020204" pitchFamily="34" charset="0"/>
              </a:defRPr>
            </a:lvl5pPr>
            <a:lvl6pPr eaLnBrk="0" fontAlgn="base" hangingPunct="0">
              <a:spcBef>
                <a:spcPct val="0"/>
              </a:spcBef>
              <a:spcAft>
                <a:spcPct val="0"/>
              </a:spcAft>
              <a:tabLst>
                <a:tab pos="1346200" algn="r"/>
              </a:tabLst>
              <a:defRPr>
                <a:solidFill>
                  <a:schemeClr val="tx1"/>
                </a:solidFill>
                <a:latin typeface="Arial" panose="020B0604020202020204" pitchFamily="34" charset="0"/>
              </a:defRPr>
            </a:lvl6pPr>
            <a:lvl7pPr eaLnBrk="0" fontAlgn="base" hangingPunct="0">
              <a:spcBef>
                <a:spcPct val="0"/>
              </a:spcBef>
              <a:spcAft>
                <a:spcPct val="0"/>
              </a:spcAft>
              <a:tabLst>
                <a:tab pos="1346200" algn="r"/>
              </a:tabLst>
              <a:defRPr>
                <a:solidFill>
                  <a:schemeClr val="tx1"/>
                </a:solidFill>
                <a:latin typeface="Arial" panose="020B0604020202020204" pitchFamily="34" charset="0"/>
              </a:defRPr>
            </a:lvl7pPr>
            <a:lvl8pPr eaLnBrk="0" fontAlgn="base" hangingPunct="0">
              <a:spcBef>
                <a:spcPct val="0"/>
              </a:spcBef>
              <a:spcAft>
                <a:spcPct val="0"/>
              </a:spcAft>
              <a:tabLst>
                <a:tab pos="1346200" algn="r"/>
              </a:tabLst>
              <a:defRPr>
                <a:solidFill>
                  <a:schemeClr val="tx1"/>
                </a:solidFill>
                <a:latin typeface="Arial" panose="020B0604020202020204" pitchFamily="34" charset="0"/>
              </a:defRPr>
            </a:lvl8pPr>
            <a:lvl9pPr eaLnBrk="0" fontAlgn="base" hangingPunct="0">
              <a:spcBef>
                <a:spcPct val="0"/>
              </a:spcBef>
              <a:spcAft>
                <a:spcPct val="0"/>
              </a:spcAft>
              <a:tabLst>
                <a:tab pos="13462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46200" algn="r"/>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Semester_T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09F5CC27-907D-4B31-8680-7C7FED0A3220}"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2306086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outerShdw blurRad="50800" dist="38100" dir="5400000" algn="t">
                    <a:srgbClr val="000000">
                      <a:alpha val="40000"/>
                    </a:srgbClr>
                  </a:outerShdw>
                </a:effectLst>
              </a:rPr>
              <a:t>INPUT FORMS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21074" y="1943100"/>
            <a:ext cx="9377465" cy="3280744"/>
          </a:xfrm>
          <a:prstGeom prst="rect">
            <a:avLst/>
          </a:prstGeom>
        </p:spPr>
      </p:pic>
      <p:sp>
        <p:nvSpPr>
          <p:cNvPr id="3" name="Date Placeholder 2"/>
          <p:cNvSpPr>
            <a:spLocks noGrp="1"/>
          </p:cNvSpPr>
          <p:nvPr>
            <p:ph type="dt" sz="half" idx="10"/>
          </p:nvPr>
        </p:nvSpPr>
        <p:spPr/>
        <p:txBody>
          <a:bodyPr/>
          <a:lstStyle/>
          <a:p>
            <a:fld id="{792E5643-CEB6-4DE3-8109-A9649F1B1D08}"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15133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Rectangle 5"/>
          <p:cNvSpPr/>
          <p:nvPr/>
        </p:nvSpPr>
        <p:spPr>
          <a:xfrm>
            <a:off x="853440" y="478874"/>
            <a:ext cx="6096000" cy="5478423"/>
          </a:xfrm>
          <a:prstGeom prst="rect">
            <a:avLst/>
          </a:prstGeom>
        </p:spPr>
        <p:txBody>
          <a:bodyPr>
            <a:spAutoFit/>
          </a:bodyPr>
          <a:lstStyle/>
          <a:p>
            <a:r>
              <a:rPr lang="en-US" sz="1400" dirty="0"/>
              <a:t>html&gt;</a:t>
            </a:r>
          </a:p>
          <a:p>
            <a:r>
              <a:rPr lang="en-US" sz="1400" dirty="0"/>
              <a:t>&lt;body&gt;</a:t>
            </a:r>
          </a:p>
          <a:p>
            <a:r>
              <a:rPr lang="en-US" sz="1400" dirty="0"/>
              <a:t>    &lt;form action="</a:t>
            </a:r>
            <a:r>
              <a:rPr lang="en-US" sz="1400" dirty="0" err="1"/>
              <a:t>script.php</a:t>
            </a:r>
            <a:r>
              <a:rPr lang="en-US" sz="1400" dirty="0"/>
              <a:t>" method="POST"&gt;</a:t>
            </a:r>
          </a:p>
          <a:p>
            <a:r>
              <a:rPr lang="en-US" sz="1400" dirty="0"/>
              <a:t>        &lt;table border="0"&gt;</a:t>
            </a:r>
          </a:p>
          <a:p>
            <a:r>
              <a:rPr lang="en-US" sz="1400" dirty="0"/>
              <a:t>            &lt;h1&gt;Create Student PLO&lt;/h1&gt;</a:t>
            </a:r>
          </a:p>
          <a:p>
            <a:r>
              <a:rPr lang="en-US" sz="1400" dirty="0"/>
              <a:t>&lt;div class="</a:t>
            </a:r>
            <a:r>
              <a:rPr lang="en-US" sz="1400" dirty="0" err="1"/>
              <a:t>plo</a:t>
            </a:r>
            <a:r>
              <a:rPr lang="en-US" sz="1400" dirty="0"/>
              <a:t>"&gt;</a:t>
            </a:r>
          </a:p>
          <a:p>
            <a:r>
              <a:rPr lang="en-US" sz="1400" dirty="0"/>
              <a:t>            &lt;</a:t>
            </a:r>
            <a:r>
              <a:rPr lang="en-US" sz="1400" dirty="0" err="1"/>
              <a:t>tr</a:t>
            </a:r>
            <a:r>
              <a:rPr lang="en-US" sz="1400" dirty="0"/>
              <a:t>&gt;</a:t>
            </a:r>
          </a:p>
          <a:p>
            <a:r>
              <a:rPr lang="en-US" sz="1400" dirty="0"/>
              <a:t>                &lt;td&gt;Student Name&lt;/td&gt;</a:t>
            </a:r>
          </a:p>
          <a:p>
            <a:r>
              <a:rPr lang="en-US" sz="1400" dirty="0"/>
              <a:t>                &lt;td align="center"&gt;&lt;input type="text" name="</a:t>
            </a:r>
            <a:r>
              <a:rPr lang="en-US" sz="1400" dirty="0" err="1"/>
              <a:t>studentName</a:t>
            </a:r>
            <a:r>
              <a:rPr lang="en-US" sz="1400" dirty="0"/>
              <a:t>" size="30"/&gt;&lt;/td&gt;</a:t>
            </a:r>
          </a:p>
          <a:p>
            <a:r>
              <a:rPr lang="en-US" sz="1400" dirty="0"/>
              <a:t>                &lt;td&gt;Student ID&lt;/td&gt;</a:t>
            </a:r>
          </a:p>
          <a:p>
            <a:r>
              <a:rPr lang="en-US" sz="1400" dirty="0"/>
              <a:t>                &lt;td align="center"&gt;&lt;input type="text" name="</a:t>
            </a:r>
            <a:r>
              <a:rPr lang="en-US" sz="1400" dirty="0" err="1"/>
              <a:t>studentId</a:t>
            </a:r>
            <a:r>
              <a:rPr lang="en-US" sz="1400" dirty="0"/>
              <a:t>" size="20"/&gt;&lt;/td&gt;</a:t>
            </a:r>
          </a:p>
          <a:p>
            <a:r>
              <a:rPr lang="en-US" sz="1400" dirty="0"/>
              <a:t>            &lt;/</a:t>
            </a:r>
            <a:r>
              <a:rPr lang="en-US" sz="1400" dirty="0" err="1"/>
              <a:t>tr</a:t>
            </a:r>
            <a:r>
              <a:rPr lang="en-US" sz="1400" dirty="0"/>
              <a:t>&gt;</a:t>
            </a:r>
          </a:p>
          <a:p>
            <a:r>
              <a:rPr lang="en-US" sz="1400" dirty="0"/>
              <a:t>            &lt;</a:t>
            </a:r>
            <a:r>
              <a:rPr lang="en-US" sz="1400" dirty="0" err="1"/>
              <a:t>tr</a:t>
            </a:r>
            <a:r>
              <a:rPr lang="en-US" sz="1400" dirty="0"/>
              <a:t>&gt;</a:t>
            </a:r>
          </a:p>
          <a:p>
            <a:r>
              <a:rPr lang="en-US" sz="1400" dirty="0"/>
              <a:t>                &lt;td&gt;Course Name&lt;/td&gt;</a:t>
            </a:r>
          </a:p>
          <a:p>
            <a:r>
              <a:rPr lang="en-US" sz="1400" dirty="0"/>
              <a:t>                &lt;td align="center"&gt;&lt;input type="text" name="</a:t>
            </a:r>
            <a:r>
              <a:rPr lang="en-US" sz="1400" dirty="0" err="1"/>
              <a:t>courseName</a:t>
            </a:r>
            <a:r>
              <a:rPr lang="en-US" sz="1400" dirty="0"/>
              <a:t>" size="30"/&gt;&lt;/td&gt;</a:t>
            </a:r>
          </a:p>
          <a:p>
            <a:r>
              <a:rPr lang="en-US" sz="1400" dirty="0"/>
              <a:t>                &lt;td&gt;Course ID&lt;/td&gt;</a:t>
            </a:r>
          </a:p>
          <a:p>
            <a:r>
              <a:rPr lang="en-US" sz="1400" dirty="0"/>
              <a:t>                &lt;td align="center"&gt;&lt;input type="text" name="</a:t>
            </a:r>
            <a:r>
              <a:rPr lang="en-US" sz="1400" dirty="0" err="1"/>
              <a:t>courseId</a:t>
            </a:r>
            <a:r>
              <a:rPr lang="en-US" sz="1400" dirty="0"/>
              <a:t>" size="20"/&gt;&lt;/td&gt;</a:t>
            </a:r>
          </a:p>
          <a:p>
            <a:r>
              <a:rPr lang="en-US" sz="1400" dirty="0"/>
              <a:t>            &lt;/</a:t>
            </a:r>
            <a:r>
              <a:rPr lang="en-US" sz="1400" dirty="0" err="1"/>
              <a:t>tr</a:t>
            </a:r>
            <a:r>
              <a:rPr lang="en-US" sz="1400" dirty="0"/>
              <a:t>&gt;</a:t>
            </a:r>
          </a:p>
          <a:p>
            <a:r>
              <a:rPr lang="en-US" sz="1400" dirty="0"/>
              <a:t>            &lt;</a:t>
            </a:r>
            <a:r>
              <a:rPr lang="en-US" sz="1400" dirty="0" err="1"/>
              <a:t>tr</a:t>
            </a:r>
            <a:r>
              <a:rPr lang="en-US" sz="1400" dirty="0"/>
              <a:t>&gt;</a:t>
            </a:r>
          </a:p>
          <a:p>
            <a:r>
              <a:rPr lang="en-US" sz="1400" dirty="0"/>
              <a:t>            &lt;td&gt;Section&lt;/td&gt;</a:t>
            </a:r>
          </a:p>
          <a:p>
            <a:r>
              <a:rPr lang="en-US" sz="1400" dirty="0"/>
              <a:t>            &lt;td align="center"&gt;&lt;select type="select</a:t>
            </a:r>
            <a:r>
              <a:rPr lang="en-US" sz="1400" dirty="0" smtClean="0"/>
              <a:t>"</a:t>
            </a:r>
            <a:endParaRPr lang="en-US" sz="1400" dirty="0"/>
          </a:p>
        </p:txBody>
      </p:sp>
    </p:spTree>
    <p:extLst>
      <p:ext uri="{BB962C8B-B14F-4D97-AF65-F5344CB8AC3E}">
        <p14:creationId xmlns:p14="http://schemas.microsoft.com/office/powerpoint/2010/main" val="3463676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Rectangle 5"/>
          <p:cNvSpPr/>
          <p:nvPr/>
        </p:nvSpPr>
        <p:spPr>
          <a:xfrm>
            <a:off x="866503" y="845463"/>
            <a:ext cx="6096000" cy="4801314"/>
          </a:xfrm>
          <a:prstGeom prst="rect">
            <a:avLst/>
          </a:prstGeom>
        </p:spPr>
        <p:txBody>
          <a:bodyPr>
            <a:spAutoFit/>
          </a:bodyPr>
          <a:lstStyle/>
          <a:p>
            <a:r>
              <a:rPr lang="en-US" dirty="0"/>
              <a:t>name="</a:t>
            </a:r>
            <a:r>
              <a:rPr lang="en-US" dirty="0" err="1"/>
              <a:t>sectionNumber</a:t>
            </a:r>
            <a:r>
              <a:rPr lang="en-US" dirty="0"/>
              <a:t>"&gt;</a:t>
            </a:r>
          </a:p>
          <a:p>
            <a:r>
              <a:rPr lang="en-US" dirty="0"/>
              <a:t>                &lt;option value="Section-1"&gt;1&lt;/option&gt;</a:t>
            </a:r>
          </a:p>
          <a:p>
            <a:r>
              <a:rPr lang="en-US" dirty="0"/>
              <a:t>                &lt;option value="Section-2"&gt;2&lt;/option&gt;</a:t>
            </a:r>
          </a:p>
          <a:p>
            <a:r>
              <a:rPr lang="en-US" dirty="0"/>
              <a:t>                &lt;option value="Section-3"&gt;3&lt;/option&gt;</a:t>
            </a:r>
          </a:p>
          <a:p>
            <a:r>
              <a:rPr lang="en-US" dirty="0"/>
              <a:t>                &lt;option value="Section-4"&gt;4&lt;/option&gt;</a:t>
            </a:r>
          </a:p>
          <a:p>
            <a:r>
              <a:rPr lang="en-US" dirty="0"/>
              <a:t>                &lt;option value="Section-5"&gt;5&lt;/option&gt;</a:t>
            </a:r>
          </a:p>
          <a:p>
            <a:r>
              <a:rPr lang="en-US" dirty="0"/>
              <a:t>                &lt;option value="Section-6"&gt;6&lt;/option&gt;</a:t>
            </a:r>
          </a:p>
          <a:p>
            <a:r>
              <a:rPr lang="en-US" dirty="0"/>
              <a:t>                &lt;option value="Section-7"&gt;7&lt;/option&gt;</a:t>
            </a:r>
          </a:p>
          <a:p>
            <a:r>
              <a:rPr lang="en-US" dirty="0"/>
              <a:t>                &lt;option value="Section-8"&gt;8&lt;/option&gt;</a:t>
            </a:r>
          </a:p>
          <a:p>
            <a:r>
              <a:rPr lang="en-US" dirty="0"/>
              <a:t>                &lt;option value="Section-9"&gt;9&lt;/option&gt;</a:t>
            </a:r>
          </a:p>
          <a:p>
            <a:r>
              <a:rPr lang="en-US" dirty="0"/>
              <a:t>                &lt;option value="Section-10"&gt;10&lt;/option&gt;</a:t>
            </a:r>
          </a:p>
          <a:p>
            <a:r>
              <a:rPr lang="en-US" dirty="0"/>
              <a:t>                &lt;option value="Section-11"&gt;11&lt;/option&gt;</a:t>
            </a:r>
          </a:p>
          <a:p>
            <a:r>
              <a:rPr lang="en-US" dirty="0"/>
              <a:t>                &lt;option value="Section-12"&gt;12&lt;/option&gt;</a:t>
            </a:r>
          </a:p>
          <a:p>
            <a:r>
              <a:rPr lang="en-US" dirty="0"/>
              <a:t>                    &lt;td&gt;Enter PLO ID&lt;/td&gt;</a:t>
            </a:r>
          </a:p>
          <a:p>
            <a:r>
              <a:rPr lang="en-US" dirty="0"/>
              <a:t>                    &lt;td align="center"&gt;&lt;input type="text" name="</a:t>
            </a:r>
            <a:r>
              <a:rPr lang="en-US" dirty="0" err="1"/>
              <a:t>coursePloId</a:t>
            </a:r>
            <a:r>
              <a:rPr lang="en-US" dirty="0"/>
              <a:t>" size="20"/&gt;&lt;/td&gt;</a:t>
            </a:r>
          </a:p>
          <a:p>
            <a:r>
              <a:rPr lang="en-US" dirty="0"/>
              <a:t>            &lt;/td&gt;</a:t>
            </a:r>
            <a:endParaRPr lang="en-US" dirty="0"/>
          </a:p>
        </p:txBody>
      </p:sp>
    </p:spTree>
    <p:extLst>
      <p:ext uri="{BB962C8B-B14F-4D97-AF65-F5344CB8AC3E}">
        <p14:creationId xmlns:p14="http://schemas.microsoft.com/office/powerpoint/2010/main" val="427648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CC4C5-3308-430B-B17A-F1903A6F5D20}"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Rectangle 5"/>
          <p:cNvSpPr/>
          <p:nvPr/>
        </p:nvSpPr>
        <p:spPr>
          <a:xfrm>
            <a:off x="1650274" y="474179"/>
            <a:ext cx="6096000" cy="5970865"/>
          </a:xfrm>
          <a:prstGeom prst="rect">
            <a:avLst/>
          </a:prstGeom>
        </p:spPr>
        <p:txBody>
          <a:bodyPr>
            <a:spAutoFit/>
          </a:bodyPr>
          <a:lstStyle/>
          <a:p>
            <a:r>
              <a:rPr lang="en-US" sz="1600" dirty="0"/>
              <a:t>&lt;            &lt;</a:t>
            </a:r>
            <a:r>
              <a:rPr lang="en-US" sz="1600" dirty="0" err="1"/>
              <a:t>tr</a:t>
            </a:r>
            <a:r>
              <a:rPr lang="en-US" sz="1600" dirty="0"/>
              <a:t>&gt;</a:t>
            </a:r>
          </a:p>
          <a:p>
            <a:r>
              <a:rPr lang="en-US" sz="1600" dirty="0"/>
              <a:t>                &lt;td&gt;Semester&lt;/td&gt;</a:t>
            </a:r>
          </a:p>
          <a:p>
            <a:r>
              <a:rPr lang="en-US" sz="1600" dirty="0"/>
              <a:t>                &lt;td align="center"&gt;&lt;select type="semester" name="</a:t>
            </a:r>
            <a:r>
              <a:rPr lang="en-US" sz="1600" dirty="0" err="1"/>
              <a:t>semestername</a:t>
            </a:r>
            <a:r>
              <a:rPr lang="en-US" sz="1600" dirty="0"/>
              <a:t>"&gt;</a:t>
            </a:r>
          </a:p>
          <a:p>
            <a:r>
              <a:rPr lang="en-US" sz="1600" dirty="0"/>
              <a:t>                    &lt;option value="semester-1"&gt;Summer&lt;/option&gt;</a:t>
            </a:r>
          </a:p>
          <a:p>
            <a:r>
              <a:rPr lang="en-US" sz="1600" dirty="0"/>
              <a:t>                    &lt;option value="semester-2"&gt;Spring&lt;/option&gt;</a:t>
            </a:r>
          </a:p>
          <a:p>
            <a:r>
              <a:rPr lang="en-US" sz="1600" dirty="0"/>
              <a:t>                    &lt;option value="semester-3"&gt;Autumn&lt;/option&gt;</a:t>
            </a:r>
          </a:p>
          <a:p>
            <a:r>
              <a:rPr lang="en-US" sz="1600" dirty="0"/>
              <a:t>                        &lt;td&gt;Enter Year&lt;/td&gt;</a:t>
            </a:r>
          </a:p>
          <a:p>
            <a:r>
              <a:rPr lang="en-US" sz="1600" dirty="0"/>
              <a:t>                        &lt;td align="center"&gt;&lt;input type="text" name="year" size="20"/&gt;&lt;/td&gt;</a:t>
            </a:r>
          </a:p>
          <a:p>
            <a:r>
              <a:rPr lang="en-US" sz="1600" dirty="0"/>
              <a:t>                &lt;/td&gt;</a:t>
            </a:r>
          </a:p>
          <a:p>
            <a:r>
              <a:rPr lang="en-US" sz="1600" dirty="0"/>
              <a:t>            &lt;/</a:t>
            </a:r>
            <a:r>
              <a:rPr lang="en-US" sz="1600" dirty="0" err="1"/>
              <a:t>tr</a:t>
            </a:r>
            <a:r>
              <a:rPr lang="en-US" sz="1600" dirty="0"/>
              <a:t>&gt;</a:t>
            </a:r>
          </a:p>
          <a:p>
            <a:r>
              <a:rPr lang="en-US" sz="1600" dirty="0"/>
              <a:t>        &lt;/</a:t>
            </a:r>
            <a:r>
              <a:rPr lang="en-US" sz="1600" dirty="0" err="1"/>
              <a:t>tr</a:t>
            </a:r>
            <a:r>
              <a:rPr lang="en-US" sz="1600" dirty="0"/>
              <a:t>&gt;</a:t>
            </a:r>
          </a:p>
          <a:p>
            <a:r>
              <a:rPr lang="en-US" sz="1600" dirty="0"/>
              <a:t>            &lt;</a:t>
            </a:r>
            <a:r>
              <a:rPr lang="en-US" sz="1600" dirty="0" err="1"/>
              <a:t>tr</a:t>
            </a:r>
            <a:r>
              <a:rPr lang="en-US" sz="1600" dirty="0"/>
              <a:t>&gt;</a:t>
            </a:r>
          </a:p>
          <a:p>
            <a:r>
              <a:rPr lang="en-US" sz="1600" dirty="0"/>
              <a:t>                &lt;td </a:t>
            </a:r>
            <a:r>
              <a:rPr lang="en-US" sz="1600" dirty="0" err="1"/>
              <a:t>colspan</a:t>
            </a:r>
            <a:r>
              <a:rPr lang="en-US" sz="1600" dirty="0"/>
              <a:t>="2" align="center"&gt;&lt;input type="submit" value="Submit"&lt;/td&gt;</a:t>
            </a:r>
          </a:p>
          <a:p>
            <a:r>
              <a:rPr lang="en-US" sz="1600" dirty="0"/>
              <a:t>            &lt;/</a:t>
            </a:r>
            <a:r>
              <a:rPr lang="en-US" sz="1600" dirty="0" err="1"/>
              <a:t>tr</a:t>
            </a:r>
            <a:r>
              <a:rPr lang="en-US" sz="1600" dirty="0"/>
              <a:t>&gt;</a:t>
            </a:r>
          </a:p>
          <a:p>
            <a:r>
              <a:rPr lang="en-US" sz="1600" dirty="0"/>
              <a:t>             &lt;/table&gt;</a:t>
            </a:r>
          </a:p>
          <a:p>
            <a:r>
              <a:rPr lang="en-US" sz="1600" dirty="0"/>
              <a:t>            &lt;/div&gt;</a:t>
            </a:r>
          </a:p>
          <a:p>
            <a:r>
              <a:rPr lang="en-US" sz="1600" dirty="0"/>
              <a:t>    &lt;/form&gt;</a:t>
            </a:r>
          </a:p>
          <a:p>
            <a:r>
              <a:rPr lang="en-US" sz="1600" dirty="0"/>
              <a:t>&lt;/body&gt;</a:t>
            </a:r>
          </a:p>
          <a:p>
            <a:r>
              <a:rPr lang="en-US" sz="1600" dirty="0"/>
              <a:t>&lt;/html&gt;</a:t>
            </a:r>
          </a:p>
          <a:p>
            <a:endParaRPr lang="en-US" sz="1600" dirty="0"/>
          </a:p>
        </p:txBody>
      </p:sp>
    </p:spTree>
    <p:extLst>
      <p:ext uri="{BB962C8B-B14F-4D97-AF65-F5344CB8AC3E}">
        <p14:creationId xmlns:p14="http://schemas.microsoft.com/office/powerpoint/2010/main" val="10118077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
        <p:nvSpPr>
          <p:cNvPr id="6" name="Rectangle 5"/>
          <p:cNvSpPr/>
          <p:nvPr/>
        </p:nvSpPr>
        <p:spPr>
          <a:xfrm>
            <a:off x="3048000" y="420484"/>
            <a:ext cx="6096000" cy="6017032"/>
          </a:xfrm>
          <a:prstGeom prst="rect">
            <a:avLst/>
          </a:prstGeom>
        </p:spPr>
        <p:txBody>
          <a:bodyPr>
            <a:spAutoFit/>
          </a:bodyPr>
          <a:lstStyle/>
          <a:p>
            <a:pPr>
              <a:lnSpc>
                <a:spcPts val="1425"/>
              </a:lnSpc>
            </a:pP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php</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mysqli_connect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"localhost"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"root"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"charts"</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echo</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"connected"</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type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"text/</a:t>
            </a:r>
            <a:r>
              <a:rPr lang="en-US"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javascript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"https://www.gstatic.com/charts/loader.js"</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type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"text/</a:t>
            </a:r>
            <a:r>
              <a:rPr lang="en-US"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javascript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google</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charts</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load</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'current'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'packages'</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corechart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google</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charts</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setOnLoadCallback</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drawChart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drawChart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data</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google</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visualization</a:t>
            </a:r>
            <a:r>
              <a:rPr lang="en-US"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arrayToDataTable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'students'</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'contribution'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php</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sql</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SELECT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FROM</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contribution"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$fire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mysqli_query</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sql</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$result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mysqli_fetch_assoc</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$fire</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echo</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$result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'student'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$result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'contribution'</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43264" y="295729"/>
            <a:ext cx="1661032" cy="530145"/>
          </a:xfrm>
          <a:prstGeom prst="rect">
            <a:avLst/>
          </a:prstGeom>
        </p:spPr>
        <p:txBody>
          <a:bodyPr wrap="none">
            <a:spAutoFit/>
          </a:bodyPr>
          <a:lstStyle/>
          <a:p>
            <a:pPr>
              <a:lnSpc>
                <a:spcPct val="107000"/>
              </a:lnSpc>
              <a:spcAft>
                <a:spcPts val="800"/>
              </a:spcAft>
            </a:pPr>
            <a:r>
              <a:rPr lang="en-US" sz="2800" b="1" dirty="0">
                <a:latin typeface="Arial" panose="020B0604020202020204" pitchFamily="34" charset="0"/>
                <a:ea typeface="Calibri" panose="020F0502020204030204" pitchFamily="34" charset="0"/>
                <a:cs typeface="Times New Roman" panose="02020603050405020304" pitchFamily="18" charset="0"/>
              </a:rPr>
              <a:t>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68516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
        <p:nvSpPr>
          <p:cNvPr id="6" name="Rectangle 5"/>
          <p:cNvSpPr/>
          <p:nvPr/>
        </p:nvSpPr>
        <p:spPr>
          <a:xfrm>
            <a:off x="2730137" y="966651"/>
            <a:ext cx="5943600" cy="3683060"/>
          </a:xfrm>
          <a:prstGeom prst="rect">
            <a:avLst/>
          </a:prstGeom>
        </p:spPr>
        <p:txBody>
          <a:bodyPr wrap="square">
            <a:spAutoFit/>
          </a:bodyPr>
          <a:lstStyle/>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options</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'Department wise student Enrollment: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chart</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google</a:t>
            </a:r>
            <a:r>
              <a:rPr lang="en-US"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visualization</a:t>
            </a:r>
            <a:r>
              <a:rPr lang="en-US"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PieChart</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US"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piechart</a:t>
            </a:r>
            <a:r>
              <a:rPr lang="en-US"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chart</a:t>
            </a:r>
            <a:r>
              <a:rPr lang="en-US"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data</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options</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piechart</a:t>
            </a:r>
            <a:r>
              <a:rPr lang="en-US"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style</a:t>
            </a: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"width: 900px; height: 500px;"</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US" sz="14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119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A1DFDD-D487-4134-B5BA-F3C8FD9B4CD3}"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58" y="1154856"/>
            <a:ext cx="5448300" cy="4486275"/>
          </a:xfrm>
          <a:prstGeom prst="rect">
            <a:avLst/>
          </a:prstGeom>
        </p:spPr>
      </p:pic>
    </p:spTree>
    <p:extLst>
      <p:ext uri="{BB962C8B-B14F-4D97-AF65-F5344CB8AC3E}">
        <p14:creationId xmlns:p14="http://schemas.microsoft.com/office/powerpoint/2010/main" val="339013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br>
              <a:rPr lang="en-US" dirty="0"/>
            </a:br>
            <a:endParaRPr lang="en-US" dirty="0"/>
          </a:p>
        </p:txBody>
      </p:sp>
      <p:sp>
        <p:nvSpPr>
          <p:cNvPr id="3" name="Content Placeholder 2"/>
          <p:cNvSpPr>
            <a:spLocks noGrp="1"/>
          </p:cNvSpPr>
          <p:nvPr>
            <p:ph idx="1"/>
          </p:nvPr>
        </p:nvSpPr>
        <p:spPr>
          <a:xfrm>
            <a:off x="646112" y="1201784"/>
            <a:ext cx="9403742" cy="5046616"/>
          </a:xfrm>
        </p:spPr>
        <p:txBody>
          <a:bodyPr>
            <a:normAutofit/>
          </a:bodyPr>
          <a:lstStyle/>
          <a:p>
            <a:pPr algn="just"/>
            <a:r>
              <a:rPr lang="en-US" dirty="0"/>
              <a:t>Project scope is a prerequisite to guarantee the success of a project. We have to make sure that the new system can be more successful than the present one when we are modifying an existing system. </a:t>
            </a:r>
          </a:p>
          <a:p>
            <a:pPr algn="just"/>
            <a:r>
              <a:rPr lang="en-US" dirty="0"/>
              <a:t>We build an interface for faculties to able to see grades of another courses of a Student. Department can also access the systems for uploading grades instead of Instructor. If for some reason the instructor cannot upload the grade, then the Department can do it. On the other hand, Department head will be able to view different activities according to the different courses and sections of the instructor like Instructor’s Attendance,</a:t>
            </a:r>
          </a:p>
          <a:p>
            <a:pPr algn="just"/>
            <a:r>
              <a:rPr lang="en-US" dirty="0"/>
              <a:t>Course wise Student performance etc.</a:t>
            </a:r>
          </a:p>
          <a:p>
            <a:pPr algn="just"/>
            <a:r>
              <a:rPr lang="en-US" dirty="0"/>
              <a:t>Data will also, be protected and each user will be shown only that data which is relevant to them. </a:t>
            </a:r>
          </a:p>
          <a:p>
            <a:endParaRPr lang="en-US" dirty="0"/>
          </a:p>
        </p:txBody>
      </p:sp>
      <p:sp>
        <p:nvSpPr>
          <p:cNvPr id="4" name="Date Placeholder 3"/>
          <p:cNvSpPr>
            <a:spLocks noGrp="1"/>
          </p:cNvSpPr>
          <p:nvPr>
            <p:ph type="dt" sz="half" idx="10"/>
          </p:nvPr>
        </p:nvSpPr>
        <p:spPr/>
        <p:txBody>
          <a:bodyPr/>
          <a:lstStyle/>
          <a:p>
            <a:fld id="{55F607EF-2561-49FA-B348-317A5234A9EC}"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403889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98" y="1447801"/>
            <a:ext cx="8946541" cy="4195481"/>
          </a:xfrm>
        </p:spPr>
        <p:txBody>
          <a:bodyPr/>
          <a:lstStyle/>
          <a:p>
            <a:pPr marL="0" indent="0">
              <a:buNone/>
            </a:pPr>
            <a:endParaRPr lang="en-US" dirty="0"/>
          </a:p>
          <a:p>
            <a:pPr marL="0" indent="0">
              <a:buNone/>
            </a:pPr>
            <a:endParaRPr lang="en-US" sz="2000" dirty="0" smtClean="0"/>
          </a:p>
          <a:p>
            <a:pPr marL="0" indent="0">
              <a:buNone/>
            </a:pPr>
            <a:endParaRPr lang="en-US" sz="2000" dirty="0"/>
          </a:p>
          <a:p>
            <a:pPr marL="0" indent="0">
              <a:buNone/>
            </a:pPr>
            <a:r>
              <a:rPr lang="en-US" sz="2000" dirty="0"/>
              <a:t> </a:t>
            </a:r>
            <a:r>
              <a:rPr lang="en-US" sz="2000" dirty="0" smtClean="0"/>
              <a:t>                          </a:t>
            </a:r>
            <a:r>
              <a:rPr lang="en-US" sz="6000" dirty="0" smtClean="0"/>
              <a:t>THANK YOU</a:t>
            </a:r>
            <a:endParaRPr lang="en-US" sz="6000" dirty="0"/>
          </a:p>
        </p:txBody>
      </p:sp>
      <p:sp>
        <p:nvSpPr>
          <p:cNvPr id="4" name="Date Placeholder 3"/>
          <p:cNvSpPr>
            <a:spLocks noGrp="1"/>
          </p:cNvSpPr>
          <p:nvPr>
            <p:ph type="dt" sz="half" idx="10"/>
          </p:nvPr>
        </p:nvSpPr>
        <p:spPr/>
        <p:txBody>
          <a:bodyPr/>
          <a:lstStyle/>
          <a:p>
            <a:fld id="{E5595837-7505-4540-B0BB-13F5E900C276}"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6397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70710" y="1214846"/>
            <a:ext cx="9279144" cy="5033553"/>
          </a:xfrm>
        </p:spPr>
        <p:txBody>
          <a:bodyPr>
            <a:normAutofit/>
          </a:bodyPr>
          <a:lstStyle/>
          <a:p>
            <a:pPr marL="0" indent="0" algn="just">
              <a:buNone/>
            </a:pPr>
            <a:r>
              <a:rPr lang="en-US" dirty="0"/>
              <a:t>The Student Performance Monitoring </a:t>
            </a:r>
            <a:r>
              <a:rPr lang="en-US" dirty="0" smtClean="0"/>
              <a:t>System (SPMS) focuses </a:t>
            </a:r>
            <a:r>
              <a:rPr lang="en-US" dirty="0"/>
              <a:t>on performance monitoring of student’s continuous assessment  </a:t>
            </a:r>
            <a:r>
              <a:rPr lang="en-US" dirty="0" smtClean="0"/>
              <a:t>and </a:t>
            </a:r>
            <a:r>
              <a:rPr lang="en-US" dirty="0"/>
              <a:t>examination scores in order to predict their final achievement status upon graduation.</a:t>
            </a:r>
          </a:p>
          <a:p>
            <a:pPr marL="0" indent="0" algn="just">
              <a:buNone/>
            </a:pPr>
            <a:r>
              <a:rPr lang="en-US" dirty="0"/>
              <a:t>The main </a:t>
            </a:r>
            <a:r>
              <a:rPr lang="en-US" dirty="0" smtClean="0"/>
              <a:t>goal </a:t>
            </a:r>
            <a:r>
              <a:rPr lang="en-US" dirty="0"/>
              <a:t>of this project is to find the systemic problems and limitation we have in our current system in few areas and how can we improve it. The aim of our project is to design, build and deliver a developed software that we believe will help universities everywhere to promote a more productive and effective way of evaluating students</a:t>
            </a:r>
            <a:r>
              <a:rPr lang="en-US" dirty="0" smtClean="0"/>
              <a:t>. </a:t>
            </a:r>
            <a:r>
              <a:rPr lang="en-US" dirty="0"/>
              <a:t>The faculties  </a:t>
            </a:r>
            <a:r>
              <a:rPr lang="en-US" dirty="0" smtClean="0"/>
              <a:t>can input </a:t>
            </a:r>
            <a:r>
              <a:rPr lang="en-US" dirty="0"/>
              <a:t>the COs for each of their students so that the system can map the COs to PLO accordingly</a:t>
            </a:r>
            <a:r>
              <a:rPr lang="en-US" dirty="0" smtClean="0"/>
              <a:t>. </a:t>
            </a:r>
            <a:r>
              <a:rPr lang="en-US" dirty="0"/>
              <a:t>We also analyze individual processes that take place under the current system of monitoring student performance and the concerns and problems with those process from start to finish. </a:t>
            </a:r>
          </a:p>
          <a:p>
            <a:endParaRPr lang="en-US" dirty="0"/>
          </a:p>
        </p:txBody>
      </p:sp>
      <p:sp>
        <p:nvSpPr>
          <p:cNvPr id="4" name="Date Placeholder 3"/>
          <p:cNvSpPr>
            <a:spLocks noGrp="1"/>
          </p:cNvSpPr>
          <p:nvPr>
            <p:ph type="dt" sz="half" idx="10"/>
          </p:nvPr>
        </p:nvSpPr>
        <p:spPr/>
        <p:txBody>
          <a:bodyPr/>
          <a:lstStyle/>
          <a:p>
            <a:fld id="{17AF73E5-C258-45B8-813B-D175C7F5EF04}"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5698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9751"/>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Database Management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SPMS</a:t>
            </a: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968751"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                </a:t>
            </a:r>
            <a:r>
              <a:rPr lang="en-US" sz="2000" b="1" dirty="0" smtClean="0">
                <a:solidFill>
                  <a:schemeClr val="tx1"/>
                </a:solidFill>
              </a:rPr>
              <a:t>ERD &amp; </a:t>
            </a:r>
            <a:r>
              <a:rPr lang="en-US" sz="2000" b="1" dirty="0">
                <a:solidFill>
                  <a:schemeClr val="tx1"/>
                </a:solidFill>
              </a:rPr>
              <a:t>Relational Schema </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Normalization</a:t>
            </a:r>
            <a:endParaRPr lang="en-US" sz="20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Data Dictionary</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Rich Picture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577850" y="3334727"/>
            <a:ext cx="3660775"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Six Element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Process Diagram</a:t>
            </a:r>
            <a:endParaRPr lang="en-US" sz="2000" b="1" dirty="0">
              <a:solidFill>
                <a:schemeClr val="tx1"/>
              </a:solidFill>
            </a:endParaRP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p:cNvSpPr>
            <a:spLocks noGrp="1"/>
          </p:cNvSpPr>
          <p:nvPr>
            <p:ph type="dt" sz="half" idx="10"/>
          </p:nvPr>
        </p:nvSpPr>
        <p:spPr/>
        <p:txBody>
          <a:bodyPr/>
          <a:lstStyle/>
          <a:p>
            <a:fld id="{DB916598-E131-45EB-82D5-1A6AE77621CF}" type="datetime1">
              <a:rPr lang="en-US" smtClean="0"/>
              <a:t>5/10/2021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65708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8274" y="927464"/>
            <a:ext cx="9464266" cy="5669280"/>
          </a:xfrm>
          <a:prstGeom prst="rect">
            <a:avLst/>
          </a:prstGeom>
        </p:spPr>
      </p:pic>
      <p:sp>
        <p:nvSpPr>
          <p:cNvPr id="5" name="Rectangle 4"/>
          <p:cNvSpPr/>
          <p:nvPr/>
        </p:nvSpPr>
        <p:spPr>
          <a:xfrm>
            <a:off x="3195248" y="290876"/>
            <a:ext cx="3911081" cy="388696"/>
          </a:xfrm>
          <a:prstGeom prst="rect">
            <a:avLst/>
          </a:prstGeom>
        </p:spPr>
        <p:txBody>
          <a:bodyPr wrap="square">
            <a:spAutoFit/>
          </a:bodyPr>
          <a:lstStyle/>
          <a:p>
            <a:pPr algn="ctr">
              <a:lnSpc>
                <a:spcPct val="107000"/>
              </a:lnSpc>
              <a:spcAft>
                <a:spcPts val="800"/>
              </a:spcAft>
            </a:pPr>
            <a:r>
              <a:rPr lang="en-US" b="1" dirty="0" smtClean="0">
                <a:solidFill>
                  <a:srgbClr val="002060"/>
                </a:solidFill>
                <a:effectLst>
                  <a:outerShdw blurRad="50800" dist="38100" dir="5400000" algn="t">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                 RICH </a:t>
            </a:r>
            <a:r>
              <a:rPr lang="en-US" b="1" dirty="0">
                <a:solidFill>
                  <a:srgbClr val="002060"/>
                </a:solidFill>
                <a:effectLst>
                  <a:outerShdw blurRad="50800" dist="38100" dir="5400000" algn="t">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PICTURE(AS-IS)</a:t>
            </a:r>
            <a:endParaRPr lang="en-US"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D778BA8C-FED7-4795-9D47-4BCC3A6517AC}" type="datetime1">
              <a:rPr lang="en-US" smtClean="0"/>
              <a:t>5/10/2021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05602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566</TotalTime>
  <Words>3406</Words>
  <Application>Microsoft Office PowerPoint</Application>
  <PresentationFormat>Widescreen</PresentationFormat>
  <Paragraphs>969</Paragraphs>
  <Slides>60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Arial Rounded MT Bold</vt:lpstr>
      <vt:lpstr>Calibri</vt:lpstr>
      <vt:lpstr>Century Gothic</vt:lpstr>
      <vt:lpstr>Consolas</vt:lpstr>
      <vt:lpstr>Times New Roman</vt:lpstr>
      <vt:lpstr>Wingdings</vt:lpstr>
      <vt:lpstr>Wingdings 3</vt:lpstr>
      <vt:lpstr>Ion</vt:lpstr>
      <vt:lpstr>Database Management CSE303 </vt:lpstr>
      <vt:lpstr>PowerPoint Presentation</vt:lpstr>
      <vt:lpstr>Background of the organization: </vt:lpstr>
      <vt:lpstr>Background of the project: </vt:lpstr>
      <vt:lpstr>Objective of the project: </vt:lpstr>
      <vt:lpstr>Scope of the project: </vt:lpstr>
      <vt:lpstr>Introduction</vt:lpstr>
      <vt:lpstr>Project analysis slide 2</vt:lpstr>
      <vt:lpstr>PowerPoint Presentation</vt:lpstr>
      <vt:lpstr> SIX ELEMENT(AS-IS) </vt:lpstr>
      <vt:lpstr>PROCESS DIAGRAM(AS-IS) </vt:lpstr>
      <vt:lpstr> </vt:lpstr>
      <vt:lpstr>PowerPoint Presentation</vt:lpstr>
      <vt:lpstr>PowerPoint Presentation</vt:lpstr>
      <vt:lpstr>PowerPoint Presentation</vt:lpstr>
      <vt:lpstr>PowerPoint Presentation</vt:lpstr>
      <vt:lpstr>PowerPoint Presentation</vt:lpstr>
      <vt:lpstr>PowerPoint Presentation</vt:lpstr>
      <vt:lpstr>Problem Analysis </vt:lpstr>
      <vt:lpstr>RICH PICTURE (TO-BE) </vt:lpstr>
      <vt:lpstr>SIX ELEMENT (TO-BE) </vt:lpstr>
      <vt:lpstr>PROCESS DIAGRAM (TO-BE)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RULE </vt:lpstr>
      <vt:lpstr>                          ENTITY RELATIONSHIP DIAGRAM </vt:lpstr>
      <vt:lpstr>ENTITY RELATIONSHIP DIAGRAM TO RELATIONAL SCHEMA </vt:lpstr>
      <vt:lpstr>                             NORMALIZATION </vt:lpstr>
      <vt:lpstr>PowerPoint Presentation</vt:lpstr>
      <vt:lpstr>PowerPoint Presentation</vt:lpstr>
      <vt:lpstr>PowerPoint Presentation</vt:lpstr>
      <vt:lpstr>PowerPoint Presentation</vt:lpstr>
      <vt:lpstr>PowerPoint Presentation</vt:lpstr>
      <vt:lpstr>                     DATA DICTIONARY </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FORMS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MISBAHUR RASHID ASIF</cp:lastModifiedBy>
  <cp:revision>44</cp:revision>
  <dcterms:created xsi:type="dcterms:W3CDTF">2021-05-09T06:24:41Z</dcterms:created>
  <dcterms:modified xsi:type="dcterms:W3CDTF">2021-05-10T16:20:17Z</dcterms:modified>
</cp:coreProperties>
</file>