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73cc822d98_0_3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73cc822d98_0_3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hyperlink" Target="https://puja279.github.io/apssdcpuj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 name="Google Shape;5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7"/>
          <p:cNvSpPr txBox="1"/>
          <p:nvPr>
            <p:ph type="ctrTitle"/>
          </p:nvPr>
        </p:nvSpPr>
        <p:spPr>
          <a:xfrm>
            <a:off x="2942024" y="2830267"/>
            <a:ext cx="5800800" cy="5091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None/>
            </a:pPr>
            <a:r>
              <a:rPr b="1" lang="en-US"/>
              <a:t>						Puja Maharana</a:t>
            </a:r>
            <a:endParaRPr b="1"/>
          </a:p>
        </p:txBody>
      </p:sp>
      <p:sp>
        <p:nvSpPr>
          <p:cNvPr id="59" name="Google Shape;59;p7"/>
          <p:cNvSpPr txBox="1"/>
          <p:nvPr/>
        </p:nvSpPr>
        <p:spPr>
          <a:xfrm>
            <a:off x="6657370" y="3540722"/>
            <a:ext cx="18594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solidFill>
                <a:schemeClr val="dk1"/>
              </a:solidFill>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62" name="Google Shape;62;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90" name="Google Shape;190;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2" name="Google Shape;192;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3" name="Google Shape;193;p16"/>
          <p:cNvSpPr txBox="1"/>
          <p:nvPr>
            <p:ph type="title"/>
          </p:nvPr>
        </p:nvSpPr>
        <p:spPr>
          <a:xfrm>
            <a:off x="755324" y="385450"/>
            <a:ext cx="29364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94" name="Google Shape;194;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195" name="Google Shape;195;p16"/>
          <p:cNvPicPr preferRelativeResize="0"/>
          <p:nvPr/>
        </p:nvPicPr>
        <p:blipFill rotWithShape="1">
          <a:blip r:embed="rId4">
            <a:alphaModFix/>
          </a:blip>
          <a:srcRect b="26381" l="29172" r="34970" t="20780"/>
          <a:stretch/>
        </p:blipFill>
        <p:spPr>
          <a:xfrm>
            <a:off x="379800" y="1772925"/>
            <a:ext cx="4555999" cy="3774751"/>
          </a:xfrm>
          <a:prstGeom prst="rect">
            <a:avLst/>
          </a:prstGeom>
          <a:noFill/>
          <a:ln>
            <a:noFill/>
          </a:ln>
        </p:spPr>
      </p:pic>
      <p:pic>
        <p:nvPicPr>
          <p:cNvPr id="196" name="Google Shape;196;p16"/>
          <p:cNvPicPr preferRelativeResize="0"/>
          <p:nvPr/>
        </p:nvPicPr>
        <p:blipFill rotWithShape="1">
          <a:blip r:embed="rId5">
            <a:alphaModFix/>
          </a:blip>
          <a:srcRect b="15490" l="0" r="3428" t="0"/>
          <a:stretch/>
        </p:blipFill>
        <p:spPr>
          <a:xfrm>
            <a:off x="4728200" y="1656000"/>
            <a:ext cx="7207600" cy="354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txBox="1"/>
          <p:nvPr/>
        </p:nvSpPr>
        <p:spPr>
          <a:xfrm>
            <a:off x="752475" y="6486037"/>
            <a:ext cx="1773600" cy="1692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02" name="Google Shape;202;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4" name="Google Shape;204;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5" name="Google Shape;205;p17"/>
          <p:cNvSpPr txBox="1"/>
          <p:nvPr>
            <p:ph type="title"/>
          </p:nvPr>
        </p:nvSpPr>
        <p:spPr>
          <a:xfrm>
            <a:off x="755326" y="385450"/>
            <a:ext cx="4502400" cy="752400"/>
          </a:xfrm>
          <a:prstGeom prst="rect">
            <a:avLst/>
          </a:prstGeom>
          <a:noFill/>
          <a:ln>
            <a:noFill/>
          </a:ln>
        </p:spPr>
        <p:txBody>
          <a:bodyPr anchorCtr="0" anchor="t" bIns="0" lIns="0" spcFirstLastPara="1" rIns="0" wrap="square" tIns="13325">
            <a:spAutoFit/>
          </a:bodyPr>
          <a:lstStyle/>
          <a:p>
            <a:pPr indent="0" lvl="0" marL="0" rtl="0" algn="l">
              <a:lnSpc>
                <a:spcPct val="100000"/>
              </a:lnSpc>
              <a:spcBef>
                <a:spcPts val="0"/>
              </a:spcBef>
              <a:spcAft>
                <a:spcPts val="0"/>
              </a:spcAft>
              <a:buNone/>
            </a:pPr>
            <a:r>
              <a:rPr lang="en-US"/>
              <a:t>Project link</a:t>
            </a:r>
            <a:endParaRPr/>
          </a:p>
        </p:txBody>
      </p:sp>
      <p:sp>
        <p:nvSpPr>
          <p:cNvPr id="206" name="Google Shape;206;p17"/>
          <p:cNvSpPr txBox="1"/>
          <p:nvPr/>
        </p:nvSpPr>
        <p:spPr>
          <a:xfrm>
            <a:off x="11277218" y="6473337"/>
            <a:ext cx="228600" cy="1764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7" name="Google Shape;207;p17"/>
          <p:cNvSpPr txBox="1"/>
          <p:nvPr/>
        </p:nvSpPr>
        <p:spPr>
          <a:xfrm>
            <a:off x="847800" y="2793825"/>
            <a:ext cx="109242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700" u="sng">
                <a:solidFill>
                  <a:schemeClr val="hlink"/>
                </a:solidFill>
                <a:latin typeface="Calibri"/>
                <a:ea typeface="Calibri"/>
                <a:cs typeface="Calibri"/>
                <a:sym typeface="Calibri"/>
                <a:hlinkClick r:id="rId4"/>
              </a:rPr>
              <a:t>https://puja279.github.io/apssdcpuja/</a:t>
            </a:r>
            <a:endParaRPr sz="37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8"/>
          <p:cNvSpPr/>
          <p:nvPr/>
        </p:nvSpPr>
        <p:spPr>
          <a:xfrm>
            <a:off x="0" y="10365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8" name="Google Shape;78;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txBox="1"/>
          <p:nvPr>
            <p:ph type="title"/>
          </p:nvPr>
        </p:nvSpPr>
        <p:spPr>
          <a:xfrm>
            <a:off x="1223475" y="1744725"/>
            <a:ext cx="7033800" cy="1325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a:p>
            <a:pPr indent="0" lvl="0" marL="12700" rtl="0" algn="l">
              <a:lnSpc>
                <a:spcPct val="100000"/>
              </a:lnSpc>
              <a:spcBef>
                <a:spcPts val="0"/>
              </a:spcBef>
              <a:spcAft>
                <a:spcPts val="0"/>
              </a:spcAft>
              <a:buNone/>
            </a:pPr>
            <a:r>
              <a:rPr lang="en-US" sz="4250"/>
              <a:t>Key Logger &amp; Security</a:t>
            </a:r>
            <a:endParaRPr sz="4250"/>
          </a:p>
        </p:txBody>
      </p:sp>
      <p:grpSp>
        <p:nvGrpSpPr>
          <p:cNvPr id="81" name="Google Shape;81;p8"/>
          <p:cNvGrpSpPr/>
          <p:nvPr/>
        </p:nvGrpSpPr>
        <p:grpSpPr>
          <a:xfrm>
            <a:off x="466725" y="6410325"/>
            <a:ext cx="3705225" cy="295275"/>
            <a:chOff x="466725" y="6410325"/>
            <a:chExt cx="3705225" cy="295275"/>
          </a:xfrm>
        </p:grpSpPr>
        <p:pic>
          <p:nvPicPr>
            <p:cNvPr id="82" name="Google Shape;82;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3" name="Google Shape;83;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4" name="Google Shape;84;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85" name="Google Shape;85;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 name="Shape 89"/>
        <p:cNvGrpSpPr/>
        <p:nvPr/>
      </p:nvGrpSpPr>
      <p:grpSpPr>
        <a:xfrm>
          <a:off x="0" y="0"/>
          <a:ext cx="0" cy="0"/>
          <a:chOff x="0" y="0"/>
          <a:chExt cx="0" cy="0"/>
        </a:xfrm>
      </p:grpSpPr>
      <p:sp>
        <p:nvSpPr>
          <p:cNvPr id="90" name="Google Shape;90;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1" name="Google Shape;91;p9"/>
          <p:cNvGrpSpPr/>
          <p:nvPr/>
        </p:nvGrpSpPr>
        <p:grpSpPr>
          <a:xfrm>
            <a:off x="7448612" y="0"/>
            <a:ext cx="4743796" cy="6858466"/>
            <a:chOff x="7448612" y="0"/>
            <a:chExt cx="4743796" cy="6858466"/>
          </a:xfrm>
        </p:grpSpPr>
        <p:sp>
          <p:nvSpPr>
            <p:cNvPr id="92" name="Google Shape;92;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1" name="Google Shape;101;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3" name="Google Shape;103;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5" name="Google Shape;105;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6" name="Google Shape;106;p9"/>
          <p:cNvGrpSpPr/>
          <p:nvPr/>
        </p:nvGrpSpPr>
        <p:grpSpPr>
          <a:xfrm>
            <a:off x="47625" y="3819523"/>
            <a:ext cx="4124325" cy="3009898"/>
            <a:chOff x="47625" y="3819523"/>
            <a:chExt cx="4124325" cy="3009898"/>
          </a:xfrm>
        </p:grpSpPr>
        <p:pic>
          <p:nvPicPr>
            <p:cNvPr id="107" name="Google Shape;107;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08" name="Google Shape;108;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09" name="Google Shape;109;p9"/>
          <p:cNvSpPr txBox="1"/>
          <p:nvPr>
            <p:ph type="title"/>
          </p:nvPr>
        </p:nvSpPr>
        <p:spPr>
          <a:xfrm>
            <a:off x="739775" y="445400"/>
            <a:ext cx="34323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0" name="Google Shape;110;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1" name="Google Shape;111;p9"/>
          <p:cNvSpPr txBox="1"/>
          <p:nvPr/>
        </p:nvSpPr>
        <p:spPr>
          <a:xfrm>
            <a:off x="2526025" y="1569825"/>
            <a:ext cx="8494200" cy="51717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SzPts val="3600"/>
              <a:buFont typeface="Calibri"/>
              <a:buChar char="●"/>
            </a:pPr>
            <a:r>
              <a:rPr lang="en-US" sz="3600">
                <a:latin typeface="Calibri"/>
                <a:ea typeface="Calibri"/>
                <a:cs typeface="Calibri"/>
                <a:sym typeface="Calibri"/>
              </a:rPr>
              <a:t>Problem Statement</a:t>
            </a:r>
            <a:endParaRPr sz="3600">
              <a:latin typeface="Calibri"/>
              <a:ea typeface="Calibri"/>
              <a:cs typeface="Calibri"/>
              <a:sym typeface="Calibri"/>
            </a:endParaRPr>
          </a:p>
          <a:p>
            <a:pPr indent="-457200" lvl="0" marL="457200" rtl="0" algn="l">
              <a:spcBef>
                <a:spcPts val="0"/>
              </a:spcBef>
              <a:spcAft>
                <a:spcPts val="0"/>
              </a:spcAft>
              <a:buSzPts val="3600"/>
              <a:buFont typeface="Calibri"/>
              <a:buChar char="●"/>
            </a:pPr>
            <a:r>
              <a:rPr lang="en-US" sz="3600">
                <a:latin typeface="Calibri"/>
                <a:ea typeface="Calibri"/>
                <a:cs typeface="Calibri"/>
                <a:sym typeface="Calibri"/>
              </a:rPr>
              <a:t>Project overview</a:t>
            </a:r>
            <a:endParaRPr sz="3600">
              <a:latin typeface="Calibri"/>
              <a:ea typeface="Calibri"/>
              <a:cs typeface="Calibri"/>
              <a:sym typeface="Calibri"/>
            </a:endParaRPr>
          </a:p>
          <a:p>
            <a:pPr indent="-457200" lvl="0" marL="457200" rtl="0" algn="l">
              <a:spcBef>
                <a:spcPts val="0"/>
              </a:spcBef>
              <a:spcAft>
                <a:spcPts val="0"/>
              </a:spcAft>
              <a:buSzPts val="3600"/>
              <a:buFont typeface="Calibri"/>
              <a:buChar char="●"/>
            </a:pPr>
            <a:r>
              <a:rPr lang="en-US" sz="3600">
                <a:latin typeface="Calibri"/>
                <a:ea typeface="Calibri"/>
                <a:cs typeface="Calibri"/>
                <a:sym typeface="Calibri"/>
              </a:rPr>
              <a:t>Who are the end users?</a:t>
            </a:r>
            <a:endParaRPr sz="3600">
              <a:latin typeface="Calibri"/>
              <a:ea typeface="Calibri"/>
              <a:cs typeface="Calibri"/>
              <a:sym typeface="Calibri"/>
            </a:endParaRPr>
          </a:p>
          <a:p>
            <a:pPr indent="-457200" lvl="0" marL="457200" rtl="0" algn="l">
              <a:spcBef>
                <a:spcPts val="0"/>
              </a:spcBef>
              <a:spcAft>
                <a:spcPts val="0"/>
              </a:spcAft>
              <a:buSzPts val="3600"/>
              <a:buFont typeface="Calibri"/>
              <a:buChar char="●"/>
            </a:pPr>
            <a:r>
              <a:rPr lang="en-US" sz="3600">
                <a:latin typeface="Calibri"/>
                <a:ea typeface="Calibri"/>
                <a:cs typeface="Calibri"/>
                <a:sym typeface="Calibri"/>
              </a:rPr>
              <a:t>Your solution and its value preposition</a:t>
            </a:r>
            <a:endParaRPr sz="3600">
              <a:latin typeface="Calibri"/>
              <a:ea typeface="Calibri"/>
              <a:cs typeface="Calibri"/>
              <a:sym typeface="Calibri"/>
            </a:endParaRPr>
          </a:p>
          <a:p>
            <a:pPr indent="-457200" lvl="0" marL="457200" rtl="0" algn="l">
              <a:spcBef>
                <a:spcPts val="0"/>
              </a:spcBef>
              <a:spcAft>
                <a:spcPts val="0"/>
              </a:spcAft>
              <a:buSzPts val="3600"/>
              <a:buFont typeface="Calibri"/>
              <a:buChar char="●"/>
            </a:pPr>
            <a:r>
              <a:rPr lang="en-US" sz="3600">
                <a:latin typeface="Calibri"/>
                <a:ea typeface="Calibri"/>
                <a:cs typeface="Calibri"/>
                <a:sym typeface="Calibri"/>
              </a:rPr>
              <a:t>The wow in your solution</a:t>
            </a:r>
            <a:endParaRPr sz="3600">
              <a:latin typeface="Calibri"/>
              <a:ea typeface="Calibri"/>
              <a:cs typeface="Calibri"/>
              <a:sym typeface="Calibri"/>
            </a:endParaRPr>
          </a:p>
          <a:p>
            <a:pPr indent="-457200" lvl="0" marL="457200" rtl="0" algn="l">
              <a:spcBef>
                <a:spcPts val="0"/>
              </a:spcBef>
              <a:spcAft>
                <a:spcPts val="0"/>
              </a:spcAft>
              <a:buSzPts val="3600"/>
              <a:buFont typeface="Calibri"/>
              <a:buChar char="●"/>
            </a:pPr>
            <a:r>
              <a:rPr lang="en-US" sz="3600">
                <a:latin typeface="Calibri"/>
                <a:ea typeface="Calibri"/>
                <a:cs typeface="Calibri"/>
                <a:sym typeface="Calibri"/>
              </a:rPr>
              <a:t>Modeling</a:t>
            </a:r>
            <a:endParaRPr sz="3600">
              <a:latin typeface="Calibri"/>
              <a:ea typeface="Calibri"/>
              <a:cs typeface="Calibri"/>
              <a:sym typeface="Calibri"/>
            </a:endParaRPr>
          </a:p>
          <a:p>
            <a:pPr indent="-457200" lvl="0" marL="457200" rtl="0" algn="l">
              <a:spcBef>
                <a:spcPts val="0"/>
              </a:spcBef>
              <a:spcAft>
                <a:spcPts val="0"/>
              </a:spcAft>
              <a:buSzPts val="3600"/>
              <a:buFont typeface="Calibri"/>
              <a:buChar char="●"/>
            </a:pPr>
            <a:r>
              <a:rPr lang="en-US" sz="3600">
                <a:latin typeface="Calibri"/>
                <a:ea typeface="Calibri"/>
                <a:cs typeface="Calibri"/>
                <a:sym typeface="Calibri"/>
              </a:rPr>
              <a:t>Results</a:t>
            </a:r>
            <a:endParaRPr sz="3600">
              <a:latin typeface="Calibri"/>
              <a:ea typeface="Calibri"/>
              <a:cs typeface="Calibri"/>
              <a:sym typeface="Calibri"/>
            </a:endParaRPr>
          </a:p>
          <a:p>
            <a:pPr indent="-457200" lvl="0" marL="457200" rtl="0" algn="l">
              <a:spcBef>
                <a:spcPts val="0"/>
              </a:spcBef>
              <a:spcAft>
                <a:spcPts val="0"/>
              </a:spcAft>
              <a:buSzPts val="3600"/>
              <a:buFont typeface="Calibri"/>
              <a:buChar char="●"/>
            </a:pPr>
            <a:r>
              <a:rPr lang="en-US" sz="3600">
                <a:latin typeface="Calibri"/>
                <a:ea typeface="Calibri"/>
                <a:cs typeface="Calibri"/>
                <a:sym typeface="Calibri"/>
              </a:rPr>
              <a:t>Project link</a:t>
            </a:r>
            <a:endParaRPr sz="3600">
              <a:latin typeface="Calibri"/>
              <a:ea typeface="Calibri"/>
              <a:cs typeface="Calibri"/>
              <a:sym typeface="Calibri"/>
            </a:endParaRPr>
          </a:p>
          <a:p>
            <a:pPr indent="0" lvl="0" marL="457200" rtl="0" algn="l">
              <a:spcBef>
                <a:spcPts val="0"/>
              </a:spcBef>
              <a:spcAft>
                <a:spcPts val="0"/>
              </a:spcAft>
              <a:buNone/>
            </a:pPr>
            <a:r>
              <a:t/>
            </a:r>
            <a:endParaRPr sz="36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grpSp>
        <p:nvGrpSpPr>
          <p:cNvPr id="116" name="Google Shape;116;p10"/>
          <p:cNvGrpSpPr/>
          <p:nvPr/>
        </p:nvGrpSpPr>
        <p:grpSpPr>
          <a:xfrm>
            <a:off x="7991475" y="2933700"/>
            <a:ext cx="2762250" cy="3257550"/>
            <a:chOff x="7991475" y="2933700"/>
            <a:chExt cx="2762250" cy="3257550"/>
          </a:xfrm>
        </p:grpSpPr>
        <p:sp>
          <p:nvSpPr>
            <p:cNvPr id="117" name="Google Shape;117;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9" name="Google Shape;119;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0" name="Google Shape;120;p10"/>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1" name="Google Shape;121;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2" name="Google Shape;122;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23" name="Google Shape;123;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4" name="Google Shape;124;p10"/>
          <p:cNvSpPr txBox="1"/>
          <p:nvPr/>
        </p:nvSpPr>
        <p:spPr>
          <a:xfrm>
            <a:off x="235800" y="2324550"/>
            <a:ext cx="7614000" cy="4263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Clr>
                <a:schemeClr val="dk1"/>
              </a:buClr>
              <a:buSzPts val="1100"/>
              <a:buFont typeface="Arial"/>
              <a:buNone/>
            </a:pPr>
            <a:r>
              <a:rPr lang="en-US" sz="2500">
                <a:latin typeface="Calibri"/>
                <a:ea typeface="Calibri"/>
                <a:cs typeface="Calibri"/>
                <a:sym typeface="Calibri"/>
              </a:rPr>
              <a:t>Keyloggers silently capture all keystrokes on devices, including passwords and sensitive data, posing a significant cybersecurity threat. Despite advancements, they often evade detection by antivirus software. This project aims to develop robust methods to detect and prevent keyloggers, safeguarding users from unauthorized data theft and privacy breaches.</a:t>
            </a:r>
            <a:endParaRPr sz="2500">
              <a:latin typeface="Calibri"/>
              <a:ea typeface="Calibri"/>
              <a:cs typeface="Calibri"/>
              <a:sym typeface="Calibri"/>
            </a:endParaRPr>
          </a:p>
          <a:p>
            <a:pPr indent="0" lvl="0" marL="0" rtl="0" algn="just">
              <a:lnSpc>
                <a:spcPct val="115000"/>
              </a:lnSpc>
              <a:spcBef>
                <a:spcPts val="1200"/>
              </a:spcBef>
              <a:spcAft>
                <a:spcPts val="0"/>
              </a:spcAft>
              <a:buClr>
                <a:schemeClr val="dk1"/>
              </a:buClr>
              <a:buSzPts val="1100"/>
              <a:buFont typeface="Arial"/>
              <a:buNone/>
            </a:pPr>
            <a:r>
              <a:t/>
            </a:r>
            <a:endParaRPr sz="2500">
              <a:latin typeface="Calibri"/>
              <a:ea typeface="Calibri"/>
              <a:cs typeface="Calibri"/>
              <a:sym typeface="Calibri"/>
            </a:endParaRPr>
          </a:p>
          <a:p>
            <a:pPr indent="0" lvl="0" marL="0" rtl="0" algn="just">
              <a:spcBef>
                <a:spcPts val="0"/>
              </a:spcBef>
              <a:spcAft>
                <a:spcPts val="0"/>
              </a:spcAft>
              <a:buNone/>
            </a:pPr>
            <a:r>
              <a:t/>
            </a:r>
            <a:endParaRPr sz="25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grpSp>
        <p:nvGrpSpPr>
          <p:cNvPr id="129" name="Google Shape;129;p11"/>
          <p:cNvGrpSpPr/>
          <p:nvPr/>
        </p:nvGrpSpPr>
        <p:grpSpPr>
          <a:xfrm>
            <a:off x="8658225" y="2647950"/>
            <a:ext cx="3533775" cy="3810000"/>
            <a:chOff x="8658225" y="2647950"/>
            <a:chExt cx="3533775" cy="3810000"/>
          </a:xfrm>
        </p:grpSpPr>
        <p:sp>
          <p:nvSpPr>
            <p:cNvPr id="130" name="Google Shape;130;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2" name="Google Shape;132;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3" name="Google Shape;133;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11"/>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5" name="Google Shape;135;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6" name="Google Shape;136;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37" name="Google Shape;137;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8" name="Google Shape;138;p11"/>
          <p:cNvSpPr txBox="1"/>
          <p:nvPr/>
        </p:nvSpPr>
        <p:spPr>
          <a:xfrm>
            <a:off x="433800" y="2461950"/>
            <a:ext cx="8730000" cy="4182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Clr>
                <a:schemeClr val="dk1"/>
              </a:buClr>
              <a:buSzPts val="1100"/>
              <a:buFont typeface="Arial"/>
              <a:buNone/>
            </a:pPr>
            <a:r>
              <a:rPr lang="en-US" sz="2200">
                <a:latin typeface="Calibri"/>
                <a:ea typeface="Calibri"/>
                <a:cs typeface="Calibri"/>
                <a:sym typeface="Calibri"/>
              </a:rPr>
              <a:t>This project focuses on the serious threat of keyloggers, which secretly record everything you type on your devices, including passwords and other sensitive info. These sneaky programs can avoid detection by regular security software, putting users at risk of data breaches and identity theft. Our goals are to create better ways to find and stop keyloggers, educate people about these dangers, and do research to improve cybersecurity. By working together and testing our methods thoroughly, we aim to make it harder for keyloggers to steal personal information and help everyone use digital devices more safely.</a:t>
            </a:r>
            <a:endParaRPr sz="2200">
              <a:latin typeface="Calibri"/>
              <a:ea typeface="Calibri"/>
              <a:cs typeface="Calibri"/>
              <a:sym typeface="Calibri"/>
            </a:endParaRPr>
          </a:p>
          <a:p>
            <a:pPr indent="0" lvl="0" marL="0" rtl="0" algn="just">
              <a:spcBef>
                <a:spcPts val="1200"/>
              </a:spcBef>
              <a:spcAft>
                <a:spcPts val="0"/>
              </a:spcAft>
              <a:buNone/>
            </a:pPr>
            <a:r>
              <a:t/>
            </a:r>
            <a:endParaRPr sz="22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12"/>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46" name="Google Shape;146;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47" name="Google Shape;147;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48" name="Google Shape;148;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9" name="Google Shape;149;p12"/>
          <p:cNvSpPr txBox="1"/>
          <p:nvPr/>
        </p:nvSpPr>
        <p:spPr>
          <a:xfrm>
            <a:off x="596550" y="1988625"/>
            <a:ext cx="9214200" cy="4340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3000">
                <a:latin typeface="Calibri"/>
                <a:ea typeface="Calibri"/>
                <a:cs typeface="Calibri"/>
                <a:sym typeface="Calibri"/>
              </a:rPr>
              <a:t>Cybersecurity measures, including those aimed at detecting and preventing keyloggers, are typically used by individuals and organizations who rely on computers, smartphones, and other digital devices. These include:</a:t>
            </a:r>
            <a:endParaRPr sz="3000">
              <a:latin typeface="Calibri"/>
              <a:ea typeface="Calibri"/>
              <a:cs typeface="Calibri"/>
              <a:sym typeface="Calibri"/>
            </a:endParaRPr>
          </a:p>
          <a:p>
            <a:pPr indent="-419100" lvl="0" marL="457200" rtl="0" algn="l">
              <a:spcBef>
                <a:spcPts val="0"/>
              </a:spcBef>
              <a:spcAft>
                <a:spcPts val="0"/>
              </a:spcAft>
              <a:buSzPts val="3000"/>
              <a:buFont typeface="Calibri"/>
              <a:buChar char="●"/>
            </a:pPr>
            <a:r>
              <a:rPr lang="en-US" sz="3000">
                <a:latin typeface="Calibri"/>
                <a:ea typeface="Calibri"/>
                <a:cs typeface="Calibri"/>
                <a:sym typeface="Calibri"/>
              </a:rPr>
              <a:t>Individual User</a:t>
            </a:r>
            <a:endParaRPr sz="3000">
              <a:latin typeface="Calibri"/>
              <a:ea typeface="Calibri"/>
              <a:cs typeface="Calibri"/>
              <a:sym typeface="Calibri"/>
            </a:endParaRPr>
          </a:p>
          <a:p>
            <a:pPr indent="-381000" lvl="0" marL="457200" rtl="0" algn="l">
              <a:spcBef>
                <a:spcPts val="0"/>
              </a:spcBef>
              <a:spcAft>
                <a:spcPts val="0"/>
              </a:spcAft>
              <a:buClr>
                <a:schemeClr val="dk1"/>
              </a:buClr>
              <a:buSzPts val="2400"/>
              <a:buChar char="●"/>
            </a:pPr>
            <a:r>
              <a:rPr lang="en-US" sz="2400">
                <a:solidFill>
                  <a:schemeClr val="dk1"/>
                </a:solidFill>
              </a:rPr>
              <a:t>Businesses and Organizations</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Educational Institutions</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Government Agencies</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Healthcare Providers</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Financial Institutions</a:t>
            </a:r>
            <a:endParaRPr sz="2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13"/>
          <p:cNvPicPr preferRelativeResize="0"/>
          <p:nvPr/>
        </p:nvPicPr>
        <p:blipFill rotWithShape="1">
          <a:blip r:embed="rId3">
            <a:alphaModFix/>
          </a:blip>
          <a:srcRect b="0" l="0" r="0" t="0"/>
          <a:stretch/>
        </p:blipFill>
        <p:spPr>
          <a:xfrm>
            <a:off x="0" y="2019300"/>
            <a:ext cx="2695574" cy="3248025"/>
          </a:xfrm>
          <a:prstGeom prst="rect">
            <a:avLst/>
          </a:prstGeom>
          <a:noFill/>
          <a:ln>
            <a:noFill/>
          </a:ln>
        </p:spPr>
      </p:pic>
      <p:sp>
        <p:nvSpPr>
          <p:cNvPr id="155" name="Google Shape;155;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3"/>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59" name="Google Shape;159;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0" name="Google Shape;160;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61" name="Google Shape;161;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2" name="Google Shape;162;p13"/>
          <p:cNvSpPr txBox="1"/>
          <p:nvPr/>
        </p:nvSpPr>
        <p:spPr>
          <a:xfrm>
            <a:off x="3011138" y="2211788"/>
            <a:ext cx="7684200" cy="476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My solution</a:t>
            </a:r>
            <a:r>
              <a:rPr lang="en-US" sz="1900">
                <a:latin typeface="Calibri"/>
                <a:ea typeface="Calibri"/>
                <a:cs typeface="Calibri"/>
                <a:sym typeface="Calibri"/>
              </a:rPr>
              <a:t>:</a:t>
            </a:r>
            <a:endParaRPr sz="1900">
              <a:latin typeface="Calibri"/>
              <a:ea typeface="Calibri"/>
              <a:cs typeface="Calibri"/>
              <a:sym typeface="Calibri"/>
            </a:endParaRPr>
          </a:p>
          <a:p>
            <a:pPr indent="0" lvl="0" marL="0" rtl="0" algn="just">
              <a:lnSpc>
                <a:spcPct val="115000"/>
              </a:lnSpc>
              <a:spcBef>
                <a:spcPts val="1200"/>
              </a:spcBef>
              <a:spcAft>
                <a:spcPts val="0"/>
              </a:spcAft>
              <a:buNone/>
            </a:pPr>
            <a:r>
              <a:rPr lang="en-US" sz="1900">
                <a:latin typeface="Calibri"/>
                <a:ea typeface="Calibri"/>
                <a:cs typeface="Calibri"/>
                <a:sym typeface="Calibri"/>
              </a:rPr>
              <a:t>Our project involves developing a user-friendly Python-based keylogger with start and stop functionality, allowing users to easily control the keylogging process. It captures all keystrokes and saves them to an encrypted text document for secure review. The application also includes notifications to indicate when keylogging is active, ensuring transparency and control.</a:t>
            </a:r>
            <a:endParaRPr sz="1900">
              <a:latin typeface="Calibri"/>
              <a:ea typeface="Calibri"/>
              <a:cs typeface="Calibri"/>
              <a:sym typeface="Calibri"/>
            </a:endParaRPr>
          </a:p>
          <a:p>
            <a:pPr indent="0" lvl="0" marL="0" rtl="0" algn="l">
              <a:lnSpc>
                <a:spcPct val="115000"/>
              </a:lnSpc>
              <a:spcBef>
                <a:spcPts val="1200"/>
              </a:spcBef>
              <a:spcAft>
                <a:spcPts val="0"/>
              </a:spcAft>
              <a:buNone/>
            </a:pPr>
            <a:r>
              <a:rPr b="1" lang="en-US" sz="2000">
                <a:latin typeface="Calibri"/>
                <a:ea typeface="Calibri"/>
                <a:cs typeface="Calibri"/>
                <a:sym typeface="Calibri"/>
              </a:rPr>
              <a:t>Value Proposition:</a:t>
            </a:r>
            <a:endParaRPr b="1" sz="2000">
              <a:latin typeface="Calibri"/>
              <a:ea typeface="Calibri"/>
              <a:cs typeface="Calibri"/>
              <a:sym typeface="Calibri"/>
            </a:endParaRPr>
          </a:p>
          <a:p>
            <a:pPr indent="-349250" lvl="0" marL="457200" rtl="0" algn="l">
              <a:lnSpc>
                <a:spcPct val="115000"/>
              </a:lnSpc>
              <a:spcBef>
                <a:spcPts val="1200"/>
              </a:spcBef>
              <a:spcAft>
                <a:spcPts val="0"/>
              </a:spcAft>
              <a:buSzPts val="1900"/>
              <a:buFont typeface="Calibri"/>
              <a:buChar char="●"/>
            </a:pPr>
            <a:r>
              <a:rPr lang="en-US" sz="1900">
                <a:latin typeface="Calibri"/>
                <a:ea typeface="Calibri"/>
                <a:cs typeface="Calibri"/>
                <a:sym typeface="Calibri"/>
              </a:rPr>
              <a:t>Ease of Use</a:t>
            </a:r>
            <a:endParaRPr sz="1900">
              <a:latin typeface="Calibri"/>
              <a:ea typeface="Calibri"/>
              <a:cs typeface="Calibri"/>
              <a:sym typeface="Calibri"/>
            </a:endParaRPr>
          </a:p>
          <a:p>
            <a:pPr indent="-349250" lvl="0" marL="457200" rtl="0" algn="l">
              <a:lnSpc>
                <a:spcPct val="115000"/>
              </a:lnSpc>
              <a:spcBef>
                <a:spcPts val="0"/>
              </a:spcBef>
              <a:spcAft>
                <a:spcPts val="0"/>
              </a:spcAft>
              <a:buSzPts val="1900"/>
              <a:buFont typeface="Calibri"/>
              <a:buChar char="●"/>
            </a:pPr>
            <a:r>
              <a:rPr lang="en-US" sz="1900">
                <a:latin typeface="Calibri"/>
                <a:ea typeface="Calibri"/>
                <a:cs typeface="Calibri"/>
                <a:sym typeface="Calibri"/>
              </a:rPr>
              <a:t>Comprehensive Logging</a:t>
            </a:r>
            <a:endParaRPr sz="1900">
              <a:latin typeface="Calibri"/>
              <a:ea typeface="Calibri"/>
              <a:cs typeface="Calibri"/>
              <a:sym typeface="Calibri"/>
            </a:endParaRPr>
          </a:p>
          <a:p>
            <a:pPr indent="-349250" lvl="0" marL="457200" rtl="0" algn="l">
              <a:lnSpc>
                <a:spcPct val="115000"/>
              </a:lnSpc>
              <a:spcBef>
                <a:spcPts val="0"/>
              </a:spcBef>
              <a:spcAft>
                <a:spcPts val="0"/>
              </a:spcAft>
              <a:buSzPts val="1900"/>
              <a:buFont typeface="Calibri"/>
              <a:buChar char="●"/>
            </a:pPr>
            <a:r>
              <a:rPr lang="en-US" sz="1900">
                <a:latin typeface="Calibri"/>
                <a:ea typeface="Calibri"/>
                <a:cs typeface="Calibri"/>
                <a:sym typeface="Calibri"/>
              </a:rPr>
              <a:t>Enhanced Security</a:t>
            </a:r>
            <a:endParaRPr sz="1900">
              <a:latin typeface="Calibri"/>
              <a:ea typeface="Calibri"/>
              <a:cs typeface="Calibri"/>
              <a:sym typeface="Calibri"/>
            </a:endParaRPr>
          </a:p>
          <a:p>
            <a:pPr indent="-349250" lvl="0" marL="457200" rtl="0" algn="l">
              <a:lnSpc>
                <a:spcPct val="115000"/>
              </a:lnSpc>
              <a:spcBef>
                <a:spcPts val="0"/>
              </a:spcBef>
              <a:spcAft>
                <a:spcPts val="0"/>
              </a:spcAft>
              <a:buSzPts val="1900"/>
              <a:buFont typeface="Calibri"/>
              <a:buChar char="●"/>
            </a:pPr>
            <a:r>
              <a:rPr lang="en-US" sz="1900">
                <a:latin typeface="Calibri"/>
                <a:ea typeface="Calibri"/>
                <a:cs typeface="Calibri"/>
                <a:sym typeface="Calibri"/>
              </a:rPr>
              <a:t>User Control</a:t>
            </a:r>
            <a:endParaRPr sz="1900">
              <a:latin typeface="Calibri"/>
              <a:ea typeface="Calibri"/>
              <a:cs typeface="Calibri"/>
              <a:sym typeface="Calibri"/>
            </a:endParaRPr>
          </a:p>
          <a:p>
            <a:pPr indent="0" lvl="0" marL="0" rtl="0" algn="l">
              <a:spcBef>
                <a:spcPts val="1200"/>
              </a:spcBef>
              <a:spcAft>
                <a:spcPts val="0"/>
              </a:spcAft>
              <a:buNone/>
            </a:pPr>
            <a:r>
              <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68" name="Google Shape;168;p1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9" name="Google Shape;169;p14"/>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0" name="Google Shape;170;p14"/>
          <p:cNvSpPr txBox="1"/>
          <p:nvPr>
            <p:ph type="title"/>
          </p:nvPr>
        </p:nvSpPr>
        <p:spPr>
          <a:xfrm>
            <a:off x="739775" y="654938"/>
            <a:ext cx="754316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YOUR SOLUTION</a:t>
            </a:r>
            <a:endParaRPr sz="4250"/>
          </a:p>
        </p:txBody>
      </p:sp>
      <p:sp>
        <p:nvSpPr>
          <p:cNvPr id="171" name="Google Shape;171;p14"/>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72" name="Google Shape;172;p14"/>
          <p:cNvSpPr txBox="1"/>
          <p:nvPr/>
        </p:nvSpPr>
        <p:spPr>
          <a:xfrm>
            <a:off x="2533650" y="2019300"/>
            <a:ext cx="7808700" cy="4248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400">
                <a:latin typeface="Calibri"/>
                <a:ea typeface="Calibri"/>
                <a:cs typeface="Calibri"/>
                <a:sym typeface="Calibri"/>
              </a:rPr>
              <a:t>The "wow" factor of our keylogger and security project lies in its blend of advanced features and user-friendly design. With one-click start and stop functionality, even non-technical users can easily control the keylogging process. Real-time notifications keep users informed about the keylogger's status, ensuring transparency. Additionally, all logged data is encrypted, providing robust security against unauthorized access. This solution not only protects sensitive information but also serves as an educational tool, raising awareness about the risks of keyloggers and the importance of cybersecurity.</a:t>
            </a:r>
            <a:endParaRPr sz="24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8" name="Google Shape;178;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15"/>
          <p:cNvSpPr/>
          <p:nvPr/>
        </p:nvSpPr>
        <p:spPr>
          <a:xfrm>
            <a:off x="9039225" y="1080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1" name="Google Shape;181;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2" name="Google Shape;182;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3" name="Google Shape;183;p15"/>
          <p:cNvSpPr txBox="1"/>
          <p:nvPr/>
        </p:nvSpPr>
        <p:spPr>
          <a:xfrm>
            <a:off x="739775" y="291150"/>
            <a:ext cx="4104000" cy="7524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pic>
        <p:nvPicPr>
          <p:cNvPr id="184" name="Google Shape;184;p15"/>
          <p:cNvPicPr preferRelativeResize="0"/>
          <p:nvPr/>
        </p:nvPicPr>
        <p:blipFill>
          <a:blip r:embed="rId4">
            <a:alphaModFix/>
          </a:blip>
          <a:stretch>
            <a:fillRect/>
          </a:stretch>
        </p:blipFill>
        <p:spPr>
          <a:xfrm>
            <a:off x="1160400" y="1501950"/>
            <a:ext cx="7797116" cy="4317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