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11/18/2021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648790"/>
            <a:ext cx="8791575" cy="2953248"/>
          </a:xfrm>
        </p:spPr>
        <p:txBody>
          <a:bodyPr anchor="t">
            <a:noAutofit/>
          </a:bodyPr>
          <a:lstStyle/>
          <a:p>
            <a:pPr algn="ctr"/>
            <a:r>
              <a:rPr lang="en-US" sz="6600" b="1" dirty="0" smtClean="0"/>
              <a:t>MICRO – CREDIT</a:t>
            </a:r>
            <a:br>
              <a:rPr lang="en-US" sz="6600" b="1" dirty="0" smtClean="0"/>
            </a:br>
            <a:r>
              <a:rPr lang="en-US" sz="6600" b="1" dirty="0" smtClean="0"/>
              <a:t>DEFAULTER</a:t>
            </a:r>
            <a:br>
              <a:rPr lang="en-US" sz="6600" b="1" dirty="0" smtClean="0"/>
            </a:br>
            <a:r>
              <a:rPr lang="en-US" sz="6600" b="1" dirty="0" smtClean="0"/>
              <a:t>PROJECT</a:t>
            </a:r>
            <a:endParaRPr lang="en-US" sz="6600" b="1" dirty="0"/>
          </a:p>
        </p:txBody>
      </p:sp>
      <p:sp>
        <p:nvSpPr>
          <p:cNvPr id="3" name="Subtitle 2"/>
          <p:cNvSpPr>
            <a:spLocks noGrp="1"/>
          </p:cNvSpPr>
          <p:nvPr>
            <p:ph type="subTitle" idx="1"/>
          </p:nvPr>
        </p:nvSpPr>
        <p:spPr>
          <a:xfrm>
            <a:off x="1876424" y="4020049"/>
            <a:ext cx="8791575" cy="2550568"/>
          </a:xfrm>
        </p:spPr>
        <p:txBody>
          <a:bodyPr>
            <a:normAutofit/>
          </a:bodyPr>
          <a:lstStyle/>
          <a:p>
            <a:pPr algn="ctr"/>
            <a:r>
              <a:rPr lang="en-US" sz="2800" b="1" dirty="0" smtClean="0"/>
              <a:t>Machine learning </a:t>
            </a:r>
          </a:p>
          <a:p>
            <a:pPr algn="ctr"/>
            <a:r>
              <a:rPr lang="en-US" sz="2800" b="1" dirty="0" smtClean="0"/>
              <a:t>model</a:t>
            </a:r>
          </a:p>
          <a:p>
            <a:pPr algn="ctr"/>
            <a:r>
              <a:rPr lang="en-US" sz="2800" b="1" dirty="0" smtClean="0"/>
              <a:t>By</a:t>
            </a:r>
          </a:p>
          <a:p>
            <a:pPr algn="ctr"/>
            <a:r>
              <a:rPr lang="en-US" sz="2800" b="1" dirty="0" smtClean="0"/>
              <a:t>PUJA CHANEKAR</a:t>
            </a:r>
            <a:endParaRPr lang="en-US" sz="2800" b="1" dirty="0"/>
          </a:p>
        </p:txBody>
      </p:sp>
    </p:spTree>
    <p:extLst>
      <p:ext uri="{BB962C8B-B14F-4D97-AF65-F5344CB8AC3E}">
        <p14:creationId xmlns:p14="http://schemas.microsoft.com/office/powerpoint/2010/main" xmlns="" val="307282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lstStyle/>
          <a:p>
            <a:r>
              <a:rPr lang="en-US" dirty="0" smtClean="0"/>
              <a:t>Distribution plot for “aon” &amp; “daily_dcr30”.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141413" y="2090654"/>
            <a:ext cx="4878387" cy="4623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“aon” &amp; “daily_dcr30”.</a:t>
            </a:r>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172200" y="2090653"/>
            <a:ext cx="4875213" cy="4623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90593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lstStyle/>
          <a:p>
            <a:r>
              <a:rPr lang="en-US" dirty="0" smtClean="0"/>
              <a:t>Distribution plot for “daily_dcr90” &amp; “rental30”.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141413" y="1887771"/>
            <a:ext cx="4878387"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t>
            </a:r>
            <a:r>
              <a:rPr lang="en-US" dirty="0" smtClean="0"/>
              <a:t>“</a:t>
            </a:r>
            <a:r>
              <a:rPr lang="en-US" dirty="0"/>
              <a:t>daily_dcr90</a:t>
            </a:r>
            <a:r>
              <a:rPr lang="en-US" dirty="0" smtClean="0"/>
              <a:t>” </a:t>
            </a:r>
            <a:r>
              <a:rPr lang="en-US" dirty="0"/>
              <a:t>&amp; </a:t>
            </a:r>
            <a:r>
              <a:rPr lang="en-US" dirty="0" smtClean="0"/>
              <a:t>“</a:t>
            </a:r>
            <a:r>
              <a:rPr lang="en-US" dirty="0"/>
              <a:t>rental30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172200" y="1887771"/>
            <a:ext cx="4875213"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60561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lstStyle/>
          <a:p>
            <a:r>
              <a:rPr lang="en-US" dirty="0" smtClean="0"/>
              <a:t>Distribution plot for “rental90” &amp; “last_rech_date_ma”.</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236904" y="1887771"/>
            <a:ext cx="4687405"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t>
            </a:r>
            <a:r>
              <a:rPr lang="en-US" dirty="0" smtClean="0"/>
              <a:t>“</a:t>
            </a:r>
            <a:r>
              <a:rPr lang="en-US" dirty="0"/>
              <a:t>rental90</a:t>
            </a:r>
            <a:r>
              <a:rPr lang="en-US" dirty="0" smtClean="0"/>
              <a:t>” </a:t>
            </a:r>
            <a:r>
              <a:rPr lang="en-US" dirty="0"/>
              <a:t>&amp; </a:t>
            </a:r>
            <a:r>
              <a:rPr lang="en-US" dirty="0" smtClean="0"/>
              <a:t>“</a:t>
            </a:r>
            <a:r>
              <a:rPr lang="en-US" dirty="0"/>
              <a:t>last_rech_date_ma</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172200" y="2080566"/>
            <a:ext cx="4875213" cy="4375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6434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lstStyle/>
          <a:p>
            <a:r>
              <a:rPr lang="en-US" dirty="0" smtClean="0"/>
              <a:t>Distribution plot for “rental90” &amp; “last_rech_date_ma”.</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342921" y="1887771"/>
            <a:ext cx="4475370"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t>
            </a:r>
            <a:r>
              <a:rPr lang="en-US" dirty="0" smtClean="0"/>
              <a:t>“</a:t>
            </a:r>
            <a:r>
              <a:rPr lang="en-US" dirty="0"/>
              <a:t>rental90</a:t>
            </a:r>
            <a:r>
              <a:rPr lang="en-US" dirty="0" smtClean="0"/>
              <a:t>” </a:t>
            </a:r>
            <a:r>
              <a:rPr lang="en-US" dirty="0"/>
              <a:t>&amp; </a:t>
            </a:r>
            <a:r>
              <a:rPr lang="en-US" dirty="0" smtClean="0"/>
              <a:t>“</a:t>
            </a:r>
            <a:r>
              <a:rPr lang="en-US" dirty="0"/>
              <a:t>last_rech_date_ma</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172200" y="1887771"/>
            <a:ext cx="4875213"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32090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“cnt_ma_rech30” &amp; “fr_ma_rech30”.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348204" y="1887771"/>
            <a:ext cx="4464804"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t>
            </a:r>
            <a:r>
              <a:rPr lang="en-US" dirty="0" smtClean="0"/>
              <a:t>“</a:t>
            </a:r>
            <a:r>
              <a:rPr lang="en-US" dirty="0"/>
              <a:t>cnt_ma_rech30</a:t>
            </a:r>
            <a:r>
              <a:rPr lang="en-US" dirty="0" smtClean="0"/>
              <a:t>” </a:t>
            </a:r>
            <a:r>
              <a:rPr lang="en-US" dirty="0"/>
              <a:t>&amp; </a:t>
            </a:r>
            <a:r>
              <a:rPr lang="en-US" dirty="0" smtClean="0"/>
              <a:t>“</a:t>
            </a:r>
            <a:r>
              <a:rPr lang="en-US" dirty="0"/>
              <a:t>fr_ma_rech30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094410" y="1887771"/>
            <a:ext cx="4953003"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20287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“sumamnt_ma_rech30” &amp; “medianamnt_ma_rech30”.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348204" y="1949770"/>
            <a:ext cx="4464804"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lnSpcReduction="20000"/>
          </a:bodyPr>
          <a:lstStyle/>
          <a:p>
            <a:r>
              <a:rPr lang="en-US" dirty="0" smtClean="0"/>
              <a:t>box </a:t>
            </a:r>
            <a:r>
              <a:rPr lang="en-US" dirty="0"/>
              <a:t>plot for </a:t>
            </a:r>
            <a:r>
              <a:rPr lang="en-US" dirty="0" smtClean="0"/>
              <a:t>“</a:t>
            </a:r>
            <a:r>
              <a:rPr lang="en-US" dirty="0"/>
              <a:t>sumamnt_ma_rech30</a:t>
            </a:r>
            <a:r>
              <a:rPr lang="en-US" dirty="0" smtClean="0"/>
              <a:t>” </a:t>
            </a:r>
            <a:r>
              <a:rPr lang="en-US" dirty="0"/>
              <a:t>&amp; </a:t>
            </a:r>
            <a:r>
              <a:rPr lang="en-US" dirty="0" smtClean="0"/>
              <a:t>“</a:t>
            </a:r>
            <a:r>
              <a:rPr lang="en-US" dirty="0"/>
              <a:t>medianamnt_ma_rech30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094410" y="1949770"/>
            <a:ext cx="495300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52136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“medianmarechprebal30” &amp; “cnt_ma_rech90”.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216019" y="1949770"/>
            <a:ext cx="448394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lnSpcReduction="20000"/>
          </a:bodyPr>
          <a:lstStyle/>
          <a:p>
            <a:r>
              <a:rPr lang="en-US" dirty="0" smtClean="0"/>
              <a:t>box </a:t>
            </a:r>
            <a:r>
              <a:rPr lang="en-US" dirty="0"/>
              <a:t>plot for </a:t>
            </a:r>
            <a:r>
              <a:rPr lang="en-US" dirty="0" smtClean="0"/>
              <a:t>“</a:t>
            </a:r>
            <a:r>
              <a:rPr lang="en-US" dirty="0"/>
              <a:t>medianmarechprebal30</a:t>
            </a:r>
            <a:r>
              <a:rPr lang="en-US" dirty="0" smtClean="0"/>
              <a:t>” </a:t>
            </a:r>
            <a:r>
              <a:rPr lang="en-US" dirty="0"/>
              <a:t>&amp; </a:t>
            </a:r>
            <a:r>
              <a:rPr lang="en-US" dirty="0" smtClean="0"/>
              <a:t>“</a:t>
            </a:r>
            <a:r>
              <a:rPr lang="en-US" dirty="0"/>
              <a:t>medianamnt_ma_rech30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094410" y="1949770"/>
            <a:ext cx="495300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68353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“fr_ma_rech90” &amp; “sumamnt_ma_rech90”.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216019" y="1949770"/>
            <a:ext cx="440661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fr_ma_rech90</a:t>
            </a:r>
            <a:r>
              <a:rPr lang="en-US" dirty="0" smtClean="0"/>
              <a:t>” </a:t>
            </a:r>
            <a:r>
              <a:rPr lang="en-US" dirty="0"/>
              <a:t>&amp; </a:t>
            </a:r>
            <a:r>
              <a:rPr lang="en-US" dirty="0" smtClean="0"/>
              <a:t>“</a:t>
            </a:r>
            <a:r>
              <a:rPr lang="en-US" dirty="0"/>
              <a:t>sumamnt_ma_rech90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094410" y="1949770"/>
            <a:ext cx="495300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78720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“medianamnt_ma_rech90” &amp; “medianmarechprebal90”.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216019" y="1966152"/>
            <a:ext cx="4406613" cy="46044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lnSpcReduction="20000"/>
          </a:bodyPr>
          <a:lstStyle/>
          <a:p>
            <a:r>
              <a:rPr lang="en-US" dirty="0" smtClean="0"/>
              <a:t>box </a:t>
            </a:r>
            <a:r>
              <a:rPr lang="en-US" dirty="0"/>
              <a:t>plot for </a:t>
            </a:r>
            <a:r>
              <a:rPr lang="en-US" dirty="0" smtClean="0"/>
              <a:t>“</a:t>
            </a:r>
            <a:r>
              <a:rPr lang="en-US" dirty="0"/>
              <a:t>medianamnt_ma_rech90</a:t>
            </a:r>
            <a:r>
              <a:rPr lang="en-US" dirty="0" smtClean="0"/>
              <a:t>” </a:t>
            </a:r>
            <a:r>
              <a:rPr lang="en-US" dirty="0"/>
              <a:t>&amp; </a:t>
            </a:r>
            <a:r>
              <a:rPr lang="en-US" dirty="0" smtClean="0"/>
              <a:t>“</a:t>
            </a:r>
            <a:r>
              <a:rPr lang="en-US" dirty="0"/>
              <a:t>medianmarechprebal90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094410" y="1979292"/>
            <a:ext cx="4953003" cy="45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65692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a:bodyPr>
          <a:lstStyle/>
          <a:p>
            <a:r>
              <a:rPr lang="en-US" dirty="0" smtClean="0"/>
              <a:t>Distribution plot for “cnt_da_rech30” &amp; “fr_da_rech30”.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216019" y="1998038"/>
            <a:ext cx="4406613" cy="4540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cnt_da_rech30</a:t>
            </a:r>
            <a:r>
              <a:rPr lang="en-US" dirty="0" smtClean="0"/>
              <a:t>” </a:t>
            </a:r>
            <a:r>
              <a:rPr lang="en-US" dirty="0"/>
              <a:t>&amp; </a:t>
            </a:r>
            <a:r>
              <a:rPr lang="en-US" dirty="0" smtClean="0"/>
              <a:t>“</a:t>
            </a:r>
            <a:r>
              <a:rPr lang="en-US" dirty="0"/>
              <a:t>fr_da_rech30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094410" y="1996037"/>
            <a:ext cx="4953003" cy="4544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89169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56037" cy="1140822"/>
          </a:xfrm>
        </p:spPr>
        <p:txBody>
          <a:bodyPr anchor="ctr">
            <a:normAutofit/>
          </a:bodyPr>
          <a:lstStyle/>
          <a:p>
            <a:pPr algn="ctr"/>
            <a:r>
              <a:rPr lang="en-US" sz="2800" b="1" dirty="0" smtClean="0"/>
              <a:t>Problem statement</a:t>
            </a:r>
            <a:endParaRPr lang="en-US" sz="28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423854"/>
            <a:ext cx="3856037" cy="3592283"/>
          </a:xfrm>
        </p:spPr>
      </p:pic>
      <p:sp>
        <p:nvSpPr>
          <p:cNvPr id="4" name="Text Placeholder 3"/>
          <p:cNvSpPr>
            <a:spLocks noGrp="1"/>
          </p:cNvSpPr>
          <p:nvPr>
            <p:ph type="body" sz="half" idx="2"/>
          </p:nvPr>
        </p:nvSpPr>
        <p:spPr>
          <a:xfrm>
            <a:off x="3856036" y="0"/>
            <a:ext cx="8335963" cy="6701246"/>
          </a:xfrm>
        </p:spPr>
        <p:txBody>
          <a:bodyPr>
            <a:noAutofit/>
          </a:bodyPr>
          <a:lstStyle/>
          <a:p>
            <a:r>
              <a:rPr lang="en-US" sz="1200" b="1" u="sng" dirty="0"/>
              <a:t>Problem Statement: </a:t>
            </a:r>
            <a:endParaRPr lang="en-US" sz="1200" b="1" dirty="0"/>
          </a:p>
          <a:p>
            <a:r>
              <a:rPr lang="en-US" sz="12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sz="12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r>
              <a:rPr lang="en-US" sz="1200" dirty="0"/>
              <a:t>Today, microfinance is widely accepted as a poverty-reduction tool, representing $70 billion in outstanding loans and a global outreach of 200 million clients.</a:t>
            </a:r>
          </a:p>
          <a:p>
            <a:r>
              <a:rPr lang="en-US" sz="12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sz="1200" dirty="0"/>
              <a:t>They understand the importance of communication and how it affects a person’s life, thus, focusing on providing their services and products to low income families and poor customers that can help them in the need of hour. </a:t>
            </a:r>
          </a:p>
          <a:p>
            <a:r>
              <a:rPr lang="en-US" sz="12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r>
              <a:rPr lang="en-US" sz="12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US" sz="1200" dirty="0"/>
          </a:p>
        </p:txBody>
      </p:sp>
    </p:spTree>
    <p:extLst>
      <p:ext uri="{BB962C8B-B14F-4D97-AF65-F5344CB8AC3E}">
        <p14:creationId xmlns:p14="http://schemas.microsoft.com/office/powerpoint/2010/main" xmlns="" val="125377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a:bodyPr>
          <a:lstStyle/>
          <a:p>
            <a:r>
              <a:rPr lang="en-US" dirty="0" smtClean="0"/>
              <a:t>Distribution plot for “cnt_da_rech90” &amp; “fr_da_rech90”.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356346" y="2040017"/>
            <a:ext cx="4125958" cy="4456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cnt_da_rech90</a:t>
            </a:r>
            <a:r>
              <a:rPr lang="en-US" dirty="0" smtClean="0"/>
              <a:t>” </a:t>
            </a:r>
            <a:r>
              <a:rPr lang="en-US" dirty="0"/>
              <a:t>&amp; </a:t>
            </a:r>
            <a:r>
              <a:rPr lang="en-US" dirty="0" smtClean="0"/>
              <a:t>“</a:t>
            </a:r>
            <a:r>
              <a:rPr lang="en-US" dirty="0"/>
              <a:t>fr_da_rech90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094410" y="2017018"/>
            <a:ext cx="4953003" cy="45027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4080793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a:bodyPr>
          <a:lstStyle/>
          <a:p>
            <a:r>
              <a:rPr lang="en-US" dirty="0" smtClean="0"/>
              <a:t>Distribution plot for “cnt_loans30” &amp; “amnt_loans30”.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356346" y="2063278"/>
            <a:ext cx="4125958" cy="44102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“cnt_loans30” </a:t>
            </a:r>
            <a:r>
              <a:rPr lang="en-US" dirty="0"/>
              <a:t>&amp; </a:t>
            </a:r>
            <a:r>
              <a:rPr lang="en-US" dirty="0" smtClean="0"/>
              <a:t>“</a:t>
            </a:r>
            <a:r>
              <a:rPr lang="en-US" dirty="0"/>
              <a:t>amnt_loans30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094410" y="2017823"/>
            <a:ext cx="4953003" cy="4501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428944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“maxamnt_loans30” &amp; “medianamnt_loans30”.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356346" y="2112400"/>
            <a:ext cx="4125958" cy="4311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a:bodyPr>
          <a:lstStyle/>
          <a:p>
            <a:r>
              <a:rPr lang="en-US" dirty="0" smtClean="0"/>
              <a:t>box </a:t>
            </a:r>
            <a:r>
              <a:rPr lang="en-US" dirty="0"/>
              <a:t>plot for </a:t>
            </a:r>
            <a:r>
              <a:rPr lang="en-US" dirty="0" smtClean="0"/>
              <a:t>“</a:t>
            </a:r>
            <a:r>
              <a:rPr lang="en-US" dirty="0"/>
              <a:t>maxamnt_loans30</a:t>
            </a:r>
            <a:r>
              <a:rPr lang="en-US" dirty="0" smtClean="0"/>
              <a:t>” </a:t>
            </a:r>
            <a:r>
              <a:rPr lang="en-US" dirty="0"/>
              <a:t>&amp; </a:t>
            </a:r>
            <a:r>
              <a:rPr lang="en-US" dirty="0" smtClean="0"/>
              <a:t>“</a:t>
            </a:r>
            <a:r>
              <a:rPr lang="en-US" dirty="0"/>
              <a:t>medianamnt_loans30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118548" y="2017823"/>
            <a:ext cx="4904726" cy="4501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55121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a:bodyPr>
          <a:lstStyle/>
          <a:p>
            <a:r>
              <a:rPr lang="en-US" dirty="0" smtClean="0"/>
              <a:t>Distribution plot for “cnt_loans90” &amp; “amnt_loans90”.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356346" y="2125573"/>
            <a:ext cx="4125958" cy="4285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cnt_loans90</a:t>
            </a:r>
            <a:r>
              <a:rPr lang="en-US" dirty="0" smtClean="0"/>
              <a:t>” </a:t>
            </a:r>
            <a:r>
              <a:rPr lang="en-US" dirty="0"/>
              <a:t>&amp; </a:t>
            </a:r>
            <a:r>
              <a:rPr lang="en-US" dirty="0" smtClean="0"/>
              <a:t>“amnt_loans90”.</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118548" y="2033813"/>
            <a:ext cx="4904726" cy="4469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67715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“maxamnt_loans90” &amp; “medianamntloans90”.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455083" y="2125573"/>
            <a:ext cx="3928483" cy="4285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a:bodyPr>
          <a:lstStyle/>
          <a:p>
            <a:r>
              <a:rPr lang="en-US" dirty="0" smtClean="0"/>
              <a:t>box </a:t>
            </a:r>
            <a:r>
              <a:rPr lang="en-US" dirty="0"/>
              <a:t>plot for </a:t>
            </a:r>
            <a:r>
              <a:rPr lang="en-US" dirty="0" smtClean="0"/>
              <a:t>“</a:t>
            </a:r>
            <a:r>
              <a:rPr lang="en-US" dirty="0"/>
              <a:t>maxamnt_loans90</a:t>
            </a:r>
            <a:r>
              <a:rPr lang="en-US" dirty="0" smtClean="0"/>
              <a:t>” </a:t>
            </a:r>
            <a:r>
              <a:rPr lang="en-US" dirty="0"/>
              <a:t>&amp; </a:t>
            </a:r>
            <a:r>
              <a:rPr lang="en-US" dirty="0" smtClean="0"/>
              <a:t>“</a:t>
            </a:r>
            <a:r>
              <a:rPr lang="en-US" dirty="0"/>
              <a:t>medianamntloans90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118972" y="2033813"/>
            <a:ext cx="4903878" cy="4469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82563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a:bodyPr>
          <a:lstStyle/>
          <a:p>
            <a:r>
              <a:rPr lang="en-US" dirty="0" smtClean="0"/>
              <a:t>Distribution plot for “payback30” &amp; “payback90”.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455083" y="2199273"/>
            <a:ext cx="3928483" cy="41382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payback30</a:t>
            </a:r>
            <a:r>
              <a:rPr lang="en-US" dirty="0" smtClean="0"/>
              <a:t>” </a:t>
            </a:r>
            <a:r>
              <a:rPr lang="en-US" dirty="0"/>
              <a:t>&amp; </a:t>
            </a:r>
            <a:r>
              <a:rPr lang="en-US" dirty="0" smtClean="0"/>
              <a:t>“</a:t>
            </a:r>
            <a:r>
              <a:rPr lang="en-US" dirty="0"/>
              <a:t>payback90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118972" y="2056401"/>
            <a:ext cx="4903878" cy="442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67562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b="1" dirty="0" smtClean="0"/>
              <a:t>Findings, assumptions, conclusions &amp; next step on the basis of data analysis.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After doing the research on data analysis we found that data was messed up too much, before visualizing we have seen the statistical description of the continuous columns and found that in almost each case standard deviation was greater than the mean of the data the reason for this was because in each case up to 90% data was distributed on either a single point or in a definite range but 10% data was far ahead than them. Box visualization shows us that the amount of the outliers are very much, we can’t afford to loose this much data hence we applied power transformation (yeo-Johnson) method to remove the skewness. It did well in most of the cases but not in all the cases. Because we have transformed the data through power transformation we move ahead in the process of model building. After this we did some preprocessing of the data, we scaled the data, found the best random state for train test &amp; split, than we split the data into train data &amp; test data. After preprocessing we started building the model.</a:t>
            </a:r>
            <a:endParaRPr lang="en-US" dirty="0"/>
          </a:p>
        </p:txBody>
      </p:sp>
    </p:spTree>
    <p:extLst>
      <p:ext uri="{BB962C8B-B14F-4D97-AF65-F5344CB8AC3E}">
        <p14:creationId xmlns:p14="http://schemas.microsoft.com/office/powerpoint/2010/main" xmlns="" val="3997209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scaling code &amp; documentation.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96834" y="2097088"/>
            <a:ext cx="10607039" cy="3833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11075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Finding of best random state for train &amp; test data.</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96834" y="2097088"/>
            <a:ext cx="10607039" cy="4081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617559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6632"/>
            <a:ext cx="9905998" cy="1478570"/>
          </a:xfrm>
        </p:spPr>
        <p:txBody>
          <a:bodyPr/>
          <a:lstStyle/>
          <a:p>
            <a:r>
              <a:rPr lang="en-US" b="1" dirty="0" smtClean="0"/>
              <a:t>Machine learning model building</a:t>
            </a:r>
            <a:endParaRPr lang="en-US" b="1" dirty="0"/>
          </a:p>
        </p:txBody>
      </p:sp>
      <p:sp>
        <p:nvSpPr>
          <p:cNvPr id="3" name="Content Placeholder 2"/>
          <p:cNvSpPr>
            <a:spLocks noGrp="1"/>
          </p:cNvSpPr>
          <p:nvPr>
            <p:ph idx="1"/>
          </p:nvPr>
        </p:nvSpPr>
        <p:spPr>
          <a:xfrm>
            <a:off x="1141412" y="1705202"/>
            <a:ext cx="9905999" cy="5048295"/>
          </a:xfrm>
        </p:spPr>
        <p:txBody>
          <a:bodyPr/>
          <a:lstStyle/>
          <a:p>
            <a:pPr marL="0" indent="0">
              <a:buNone/>
            </a:pPr>
            <a:r>
              <a:rPr lang="en-US" dirty="0" smtClean="0"/>
              <a:t>After doing the preprocessing like data scaling, splitting the data into train data &amp; test data and finding the best random state we started doing machine learning model building with the help of scikit learn library. We have chosen to build 5 models for the project.</a:t>
            </a:r>
          </a:p>
          <a:p>
            <a:r>
              <a:rPr lang="en-US" dirty="0" smtClean="0"/>
              <a:t>Logistic Regression.</a:t>
            </a:r>
          </a:p>
          <a:p>
            <a:r>
              <a:rPr lang="en-US" dirty="0" smtClean="0"/>
              <a:t>K-Nearest Neighbors.</a:t>
            </a:r>
          </a:p>
          <a:p>
            <a:r>
              <a:rPr lang="en-US" dirty="0" smtClean="0"/>
              <a:t>Decision Tree.</a:t>
            </a:r>
          </a:p>
          <a:p>
            <a:r>
              <a:rPr lang="en-US" dirty="0" smtClean="0"/>
              <a:t>Random Forest.</a:t>
            </a:r>
          </a:p>
          <a:p>
            <a:r>
              <a:rPr lang="en-US" dirty="0" smtClean="0"/>
              <a:t>Support Vector Machine.</a:t>
            </a:r>
          </a:p>
          <a:p>
            <a:endParaRPr lang="en-US" dirty="0"/>
          </a:p>
        </p:txBody>
      </p:sp>
    </p:spTree>
    <p:extLst>
      <p:ext uri="{BB962C8B-B14F-4D97-AF65-F5344CB8AC3E}">
        <p14:creationId xmlns:p14="http://schemas.microsoft.com/office/powerpoint/2010/main" xmlns="" val="239492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1036"/>
            <a:ext cx="5934508" cy="881742"/>
          </a:xfrm>
        </p:spPr>
        <p:txBody>
          <a:bodyPr anchor="t">
            <a:normAutofit fontScale="90000"/>
          </a:bodyPr>
          <a:lstStyle/>
          <a:p>
            <a:pPr algn="ctr"/>
            <a:r>
              <a:rPr lang="en-US" b="1" dirty="0" smtClean="0"/>
              <a:t>Understanding of problem statement</a:t>
            </a:r>
            <a:endParaRPr lang="en-US" b="1"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xmlns="" val="0"/>
              </a:ext>
            </a:extLst>
          </a:blip>
          <a:srcRect t="7308" b="7308"/>
          <a:stretch>
            <a:fillRect/>
          </a:stretch>
        </p:blipFill>
        <p:spPr>
          <a:xfrm>
            <a:off x="7236822" y="1985556"/>
            <a:ext cx="4127727" cy="2717029"/>
          </a:xfrm>
        </p:spPr>
      </p:pic>
      <p:sp>
        <p:nvSpPr>
          <p:cNvPr id="4" name="Text Placeholder 3"/>
          <p:cNvSpPr>
            <a:spLocks noGrp="1"/>
          </p:cNvSpPr>
          <p:nvPr>
            <p:ph type="body" sz="half" idx="2"/>
          </p:nvPr>
        </p:nvSpPr>
        <p:spPr>
          <a:xfrm>
            <a:off x="1141410" y="992778"/>
            <a:ext cx="5934511" cy="5734593"/>
          </a:xfrm>
        </p:spPr>
        <p:txBody>
          <a:bodyPr>
            <a:normAutofit fontScale="92500" lnSpcReduction="10000"/>
          </a:bodyPr>
          <a:lstStyle/>
          <a:p>
            <a:r>
              <a:rPr lang="en-US" sz="1800" dirty="0" smtClean="0"/>
              <a:t>A Micro Finance Institute (MFI) is an financial organization who focus and target the unbaked low income population, living in remote areas who does not have much source of income. They have global outreach of 200 million clients with $70 billion as an outstanding loans that is why these micro finance institutes are widely accepted as poverty reduction tools.</a:t>
            </a:r>
          </a:p>
          <a:p>
            <a:r>
              <a:rPr lang="en-US" sz="1800" dirty="0" smtClean="0"/>
              <a:t>These MFIs have understood the importance of communication in a person’s daily life &amp; how it affects the life of person hence to improve the basic need of communication of financially poor low income families living in remote areas they come up with a concept of providing mobile balance credits to the people, collaborating with a Telecom industry who provides wireless telecommunication network &amp; are good with providing better offer at low price.</a:t>
            </a:r>
          </a:p>
          <a:p>
            <a:r>
              <a:rPr lang="en-US" sz="1800" dirty="0" smtClean="0"/>
              <a:t>Now there is a challenge of default case where a user don’t pay back the loaned mobile balance back. To encounter this problem organization wants a machine learning model that can predict the default case so that they can prevent their financial loss &amp; can improve their services. </a:t>
            </a:r>
            <a:endParaRPr lang="en-US" sz="1800" dirty="0"/>
          </a:p>
        </p:txBody>
      </p:sp>
    </p:spTree>
    <p:extLst>
      <p:ext uri="{BB962C8B-B14F-4D97-AF65-F5344CB8AC3E}">
        <p14:creationId xmlns:p14="http://schemas.microsoft.com/office/powerpoint/2010/main" xmlns="" val="1388366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Logistic regression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1413" y="2097088"/>
            <a:ext cx="9905998" cy="418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4126940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Knn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92777" y="2097088"/>
            <a:ext cx="10054634" cy="418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482305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Decision tree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1413" y="2097088"/>
            <a:ext cx="9905998" cy="418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92150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random forest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1413" y="2097088"/>
            <a:ext cx="9905997" cy="418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230628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Support vector machine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1413" y="2097088"/>
            <a:ext cx="9905998" cy="4146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756713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7444"/>
            <a:ext cx="9905998" cy="1478570"/>
          </a:xfrm>
        </p:spPr>
        <p:txBody>
          <a:bodyPr/>
          <a:lstStyle/>
          <a:p>
            <a:pPr algn="ctr"/>
            <a:r>
              <a:rPr lang="en-US" b="1" dirty="0" smtClean="0"/>
              <a:t>Conclusions of machine learning models.</a:t>
            </a:r>
            <a:endParaRPr lang="en-US" b="1" dirty="0"/>
          </a:p>
        </p:txBody>
      </p:sp>
      <p:sp>
        <p:nvSpPr>
          <p:cNvPr id="3" name="Content Placeholder 2"/>
          <p:cNvSpPr>
            <a:spLocks noGrp="1"/>
          </p:cNvSpPr>
          <p:nvPr>
            <p:ph idx="1"/>
          </p:nvPr>
        </p:nvSpPr>
        <p:spPr>
          <a:xfrm>
            <a:off x="1141412" y="1666014"/>
            <a:ext cx="9905999" cy="5048295"/>
          </a:xfrm>
        </p:spPr>
        <p:txBody>
          <a:bodyPr>
            <a:normAutofit lnSpcReduction="10000"/>
          </a:bodyPr>
          <a:lstStyle/>
          <a:p>
            <a:r>
              <a:rPr lang="en-US" dirty="0" smtClean="0"/>
              <a:t>We build 5 supervised machine learning classification models as we discussed above.</a:t>
            </a:r>
          </a:p>
          <a:p>
            <a:r>
              <a:rPr lang="en-US" dirty="0" smtClean="0"/>
              <a:t>We got very good accuracy score in all 5 models, the least score was of decision tree model (88.34%) &amp; the maximum score was of Random Forest(92.28).</a:t>
            </a:r>
          </a:p>
          <a:p>
            <a:r>
              <a:rPr lang="en-US" dirty="0" smtClean="0"/>
              <a:t>But we had very poor precision, recall &amp; f1 score on every model except random forest. Random Forest model had good precision(0.77), recall(0.53) &amp; f1 score(0.63).</a:t>
            </a:r>
          </a:p>
          <a:p>
            <a:r>
              <a:rPr lang="en-US" dirty="0" smtClean="0"/>
              <a:t>After model building we had to make sure if our models are over fitted or under fitted or not, so we validated it with cross validation with the help of scikit</a:t>
            </a:r>
            <a:r>
              <a:rPr lang="en-US" dirty="0"/>
              <a:t> </a:t>
            </a:r>
            <a:r>
              <a:rPr lang="en-US" dirty="0" err="1" smtClean="0"/>
              <a:t>learn’s</a:t>
            </a:r>
            <a:r>
              <a:rPr lang="en-US" dirty="0" smtClean="0"/>
              <a:t> model selection package.</a:t>
            </a:r>
          </a:p>
        </p:txBody>
      </p:sp>
    </p:spTree>
    <p:extLst>
      <p:ext uri="{BB962C8B-B14F-4D97-AF65-F5344CB8AC3E}">
        <p14:creationId xmlns:p14="http://schemas.microsoft.com/office/powerpoint/2010/main" xmlns="" val="2347490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49" y="0"/>
            <a:ext cx="10541725" cy="1478570"/>
          </a:xfrm>
        </p:spPr>
        <p:txBody>
          <a:bodyPr/>
          <a:lstStyle/>
          <a:p>
            <a:pPr algn="ctr"/>
            <a:r>
              <a:rPr lang="en-US" b="1" dirty="0" smtClean="0"/>
              <a:t>Cross validation code &amp; result.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62149" y="1478570"/>
            <a:ext cx="10541725" cy="5170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587260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104502"/>
            <a:ext cx="10257168" cy="613955"/>
          </a:xfrm>
        </p:spPr>
        <p:txBody>
          <a:bodyPr anchor="t"/>
          <a:lstStyle/>
          <a:p>
            <a:pPr algn="ctr"/>
            <a:r>
              <a:rPr lang="en-US" b="1" dirty="0" smtClean="0"/>
              <a:t>Result of cross validation</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626158381"/>
              </p:ext>
            </p:extLst>
          </p:nvPr>
        </p:nvGraphicFramePr>
        <p:xfrm>
          <a:off x="6675119" y="1114697"/>
          <a:ext cx="4728753" cy="4776656"/>
        </p:xfrm>
        <a:graphic>
          <a:graphicData uri="http://schemas.openxmlformats.org/drawingml/2006/table">
            <a:tbl>
              <a:tblPr>
                <a:tableStyleId>{5C22544A-7EE6-4342-B048-85BDC9FD1C3A}</a:tableStyleId>
              </a:tblPr>
              <a:tblGrid>
                <a:gridCol w="1453281">
                  <a:extLst>
                    <a:ext uri="{9D8B030D-6E8A-4147-A177-3AD203B41FA5}">
                      <a16:colId xmlns:a16="http://schemas.microsoft.com/office/drawing/2014/main" xmlns="" val="2701060842"/>
                    </a:ext>
                  </a:extLst>
                </a:gridCol>
                <a:gridCol w="1045149">
                  <a:extLst>
                    <a:ext uri="{9D8B030D-6E8A-4147-A177-3AD203B41FA5}">
                      <a16:colId xmlns:a16="http://schemas.microsoft.com/office/drawing/2014/main" xmlns="" val="2588919418"/>
                    </a:ext>
                  </a:extLst>
                </a:gridCol>
                <a:gridCol w="1335996">
                  <a:extLst>
                    <a:ext uri="{9D8B030D-6E8A-4147-A177-3AD203B41FA5}">
                      <a16:colId xmlns:a16="http://schemas.microsoft.com/office/drawing/2014/main" xmlns="" val="623876584"/>
                    </a:ext>
                  </a:extLst>
                </a:gridCol>
                <a:gridCol w="894327">
                  <a:extLst>
                    <a:ext uri="{9D8B030D-6E8A-4147-A177-3AD203B41FA5}">
                      <a16:colId xmlns:a16="http://schemas.microsoft.com/office/drawing/2014/main" xmlns="" val="1420489742"/>
                    </a:ext>
                  </a:extLst>
                </a:gridCol>
              </a:tblGrid>
              <a:tr h="597082">
                <a:tc>
                  <a:txBody>
                    <a:bodyPr/>
                    <a:lstStyle/>
                    <a:p>
                      <a:pPr algn="ctr" fontAlgn="ctr"/>
                      <a:r>
                        <a:rPr lang="en-US" sz="1100" u="none" strike="noStrike">
                          <a:effectLst/>
                        </a:rPr>
                        <a:t>Models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Model Accuracy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Cross Validation Score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Difference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243552715"/>
                  </a:ext>
                </a:extLst>
              </a:tr>
              <a:tr h="597082">
                <a:tc>
                  <a:txBody>
                    <a:bodyPr/>
                    <a:lstStyle/>
                    <a:p>
                      <a:pPr algn="ctr" fontAlgn="ctr"/>
                      <a:r>
                        <a:rPr lang="en-US" sz="1100" u="none" strike="noStrike">
                          <a:effectLst/>
                        </a:rPr>
                        <a:t>Logistic Regression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88.49</a:t>
                      </a:r>
                      <a:endParaRPr lang="en-US" sz="1100" b="0" i="0" u="none" strike="noStrike">
                        <a:solidFill>
                          <a:srgbClr val="000000"/>
                        </a:solidFill>
                        <a:effectLst/>
                        <a:latin typeface="Courier New" panose="02070309020205020404" pitchFamily="49" charset="0"/>
                      </a:endParaRPr>
                    </a:p>
                  </a:txBody>
                  <a:tcPr marL="9525" marR="9525" marT="9525" marB="0" anchor="b"/>
                </a:tc>
                <a:tc>
                  <a:txBody>
                    <a:bodyPr/>
                    <a:lstStyle/>
                    <a:p>
                      <a:pPr algn="ctr" fontAlgn="ctr"/>
                      <a:r>
                        <a:rPr lang="en-US" sz="1100" u="none" strike="noStrike">
                          <a:effectLst/>
                        </a:rPr>
                        <a:t>88.06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58993713"/>
                  </a:ext>
                </a:extLst>
              </a:tr>
              <a:tr h="597082">
                <a:tc>
                  <a:txBody>
                    <a:bodyPr/>
                    <a:lstStyle/>
                    <a:p>
                      <a:pPr algn="ctr" fontAlgn="ctr"/>
                      <a:r>
                        <a:rPr lang="en-US" sz="1100" u="none" strike="noStrike">
                          <a:effectLst/>
                        </a:rPr>
                        <a:t>K-Nearest Neighbors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89.98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89.78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684711050"/>
                  </a:ext>
                </a:extLst>
              </a:tr>
              <a:tr h="597082">
                <a:tc>
                  <a:txBody>
                    <a:bodyPr/>
                    <a:lstStyle/>
                    <a:p>
                      <a:pPr algn="ctr" fontAlgn="ctr"/>
                      <a:r>
                        <a:rPr lang="en-US" sz="1100" u="none" strike="noStrike" dirty="0">
                          <a:effectLst/>
                        </a:rPr>
                        <a:t>Decision Tree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88.34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376548349"/>
                  </a:ext>
                </a:extLst>
              </a:tr>
              <a:tr h="597082">
                <a:tc>
                  <a:txBody>
                    <a:bodyPr/>
                    <a:lstStyle/>
                    <a:p>
                      <a:pPr algn="ctr" fontAlgn="ctr"/>
                      <a:r>
                        <a:rPr lang="en-US" sz="1100" u="none" strike="noStrike">
                          <a:effectLst/>
                        </a:rPr>
                        <a:t>Random Forest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92.28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92.14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344442211"/>
                  </a:ext>
                </a:extLst>
              </a:tr>
              <a:tr h="597082">
                <a:tc>
                  <a:txBody>
                    <a:bodyPr/>
                    <a:lstStyle/>
                    <a:p>
                      <a:pPr algn="ctr" fontAlgn="ctr"/>
                      <a:r>
                        <a:rPr lang="en-US" sz="1100" u="none" strike="noStrike">
                          <a:effectLst/>
                        </a:rPr>
                        <a:t>Support Vector Machine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89.29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88.86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000946041"/>
                  </a:ext>
                </a:extLst>
              </a:tr>
              <a:tr h="597082">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600153985"/>
                  </a:ext>
                </a:extLst>
              </a:tr>
              <a:tr h="597082">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910851629"/>
                  </a:ext>
                </a:extLst>
              </a:tr>
            </a:tbl>
          </a:graphicData>
        </a:graphic>
      </p:graphicFrame>
      <p:sp>
        <p:nvSpPr>
          <p:cNvPr id="4" name="Text Placeholder 3"/>
          <p:cNvSpPr>
            <a:spLocks noGrp="1"/>
          </p:cNvSpPr>
          <p:nvPr>
            <p:ph type="body" sz="half" idx="2"/>
          </p:nvPr>
        </p:nvSpPr>
        <p:spPr>
          <a:xfrm>
            <a:off x="1146705" y="718457"/>
            <a:ext cx="5423912" cy="6021977"/>
          </a:xfrm>
        </p:spPr>
        <p:txBody>
          <a:bodyPr>
            <a:normAutofit/>
          </a:bodyPr>
          <a:lstStyle/>
          <a:p>
            <a:pPr marL="285750" indent="-285750">
              <a:buFont typeface="Arial" panose="020B0604020202020204" pitchFamily="34" charset="0"/>
              <a:buChar char="•"/>
            </a:pPr>
            <a:r>
              <a:rPr lang="en-US" dirty="0" smtClean="0"/>
              <a:t>After cross validation of the model we found that the result of cross validation score are almost same what we had in default models, they had only very few difference as you can see in the table.</a:t>
            </a:r>
          </a:p>
          <a:p>
            <a:pPr marL="285750" indent="-285750">
              <a:buFont typeface="Arial" panose="020B0604020202020204" pitchFamily="34" charset="0"/>
              <a:buChar char="•"/>
            </a:pPr>
            <a:r>
              <a:rPr lang="en-US" dirty="0" smtClean="0"/>
              <a:t>We had decision tree model whose cross validation was even greater than the default model.</a:t>
            </a:r>
          </a:p>
          <a:p>
            <a:pPr marL="285750" indent="-285750">
              <a:buFont typeface="Arial" panose="020B0604020202020204" pitchFamily="34" charset="0"/>
              <a:buChar char="•"/>
            </a:pPr>
            <a:r>
              <a:rPr lang="en-US" dirty="0" smtClean="0"/>
              <a:t>From this step we concluded that our models are neither over fitted nor under fitted.</a:t>
            </a:r>
          </a:p>
          <a:p>
            <a:pPr marL="285750" indent="-285750">
              <a:buFont typeface="Arial" panose="020B0604020202020204" pitchFamily="34" charset="0"/>
              <a:buChar char="•"/>
            </a:pPr>
            <a:r>
              <a:rPr lang="en-US" dirty="0" smtClean="0"/>
              <a:t>But from this we got confused as which model we should choose as best model because as per minimum difference between default accuracy score &amp; cross validation score we had decision tree model. But on the other hand decision tree had least accuracy score among all models &amp; also precision, recall &amp; f1 score was not so good.</a:t>
            </a:r>
          </a:p>
          <a:p>
            <a:pPr marL="285750" indent="-285750">
              <a:buFont typeface="Arial" panose="020B0604020202020204" pitchFamily="34" charset="0"/>
              <a:buChar char="•"/>
            </a:pPr>
            <a:r>
              <a:rPr lang="en-US" dirty="0" smtClean="0"/>
              <a:t>So we decided to evaluate the model with the help of roc_auc plot so that we can choose the model who has highest area under the curve. </a:t>
            </a:r>
          </a:p>
        </p:txBody>
      </p:sp>
    </p:spTree>
    <p:extLst>
      <p:ext uri="{BB962C8B-B14F-4D97-AF65-F5344CB8AC3E}">
        <p14:creationId xmlns:p14="http://schemas.microsoft.com/office/powerpoint/2010/main" xmlns="" val="3031753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2129"/>
            <a:ext cx="10262460" cy="962088"/>
          </a:xfrm>
        </p:spPr>
        <p:txBody>
          <a:bodyPr>
            <a:normAutofit fontScale="90000"/>
          </a:bodyPr>
          <a:lstStyle/>
          <a:p>
            <a:pPr algn="ctr"/>
            <a:r>
              <a:rPr lang="en-US" b="1" dirty="0" smtClean="0"/>
              <a:t>Roc-</a:t>
            </a:r>
            <a:r>
              <a:rPr lang="en-US" b="1" dirty="0" err="1" smtClean="0"/>
              <a:t>auc</a:t>
            </a:r>
            <a:r>
              <a:rPr lang="en-US" b="1" dirty="0" smtClean="0"/>
              <a:t> curve plotting code &amp; documentation.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1412" y="1084217"/>
            <a:ext cx="10262461" cy="5303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994813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pPr algn="ctr"/>
            <a:r>
              <a:rPr lang="en-US" b="1" dirty="0" smtClean="0"/>
              <a:t>Roc - auc plot result &amp; conclusion.</a:t>
            </a:r>
            <a:endParaRPr lang="en-US" b="1" dirty="0"/>
          </a:p>
        </p:txBody>
      </p:sp>
      <p:sp>
        <p:nvSpPr>
          <p:cNvPr id="3" name="Content Placeholder 2"/>
          <p:cNvSpPr>
            <a:spLocks noGrp="1"/>
          </p:cNvSpPr>
          <p:nvPr>
            <p:ph idx="1"/>
          </p:nvPr>
        </p:nvSpPr>
        <p:spPr>
          <a:xfrm>
            <a:off x="1141412" y="2249486"/>
            <a:ext cx="9905999" cy="4399507"/>
          </a:xfrm>
        </p:spPr>
        <p:txBody>
          <a:bodyPr>
            <a:normAutofit/>
          </a:bodyPr>
          <a:lstStyle/>
          <a:p>
            <a:r>
              <a:rPr lang="en-US" dirty="0" smtClean="0"/>
              <a:t>After plotting roc_auc plot, we were clear about our best model to choose we got the Random Forest model having highest area under the curve.</a:t>
            </a:r>
          </a:p>
          <a:p>
            <a:r>
              <a:rPr lang="en-US" dirty="0" smtClean="0"/>
              <a:t>Random Forest model was the model which had highest accuracy score, precision, recall &amp; f1 score and this model had even the highest area under the curve.</a:t>
            </a:r>
          </a:p>
          <a:p>
            <a:r>
              <a:rPr lang="en-US" dirty="0" smtClean="0"/>
              <a:t>Hence we selected Random forest as our project’s model for defaulter prediction &amp; now we wanted to do some hyper parameter tuning in the model so that we could get more accuracy if possible, hence we did the same.</a:t>
            </a:r>
            <a:endParaRPr lang="en-US" dirty="0"/>
          </a:p>
        </p:txBody>
      </p:sp>
    </p:spTree>
    <p:extLst>
      <p:ext uri="{BB962C8B-B14F-4D97-AF65-F5344CB8AC3E}">
        <p14:creationId xmlns:p14="http://schemas.microsoft.com/office/powerpoint/2010/main" xmlns="" val="32366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0629"/>
            <a:ext cx="5934508" cy="875211"/>
          </a:xfrm>
        </p:spPr>
        <p:txBody>
          <a:bodyPr anchor="t">
            <a:normAutofit fontScale="90000"/>
          </a:bodyPr>
          <a:lstStyle/>
          <a:p>
            <a:pPr algn="ctr"/>
            <a:r>
              <a:rPr lang="en-US" b="1" dirty="0" smtClean="0"/>
              <a:t>Understanding the</a:t>
            </a:r>
            <a:br>
              <a:rPr lang="en-US" b="1" dirty="0" smtClean="0"/>
            </a:br>
            <a:r>
              <a:rPr lang="en-US" b="1" dirty="0" smtClean="0"/>
              <a:t>data</a:t>
            </a:r>
            <a:endParaRPr lang="en-US"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xmlns="" val="0"/>
              </a:ext>
            </a:extLst>
          </a:blip>
          <a:srcRect l="862" r="862"/>
          <a:stretch>
            <a:fillRect/>
          </a:stretch>
        </p:blipFill>
        <p:spPr>
          <a:xfrm rot="5400000">
            <a:off x="6962636" y="1763622"/>
            <a:ext cx="5146769" cy="3631204"/>
          </a:xfrm>
        </p:spPr>
      </p:pic>
      <p:sp>
        <p:nvSpPr>
          <p:cNvPr id="4" name="Text Placeholder 3"/>
          <p:cNvSpPr>
            <a:spLocks noGrp="1"/>
          </p:cNvSpPr>
          <p:nvPr>
            <p:ph type="body" sz="half" idx="2"/>
          </p:nvPr>
        </p:nvSpPr>
        <p:spPr>
          <a:xfrm>
            <a:off x="796834" y="1005839"/>
            <a:ext cx="6753497" cy="5590903"/>
          </a:xfrm>
        </p:spPr>
        <p:txBody>
          <a:bodyPr>
            <a:noAutofit/>
          </a:bodyPr>
          <a:lstStyle/>
          <a:p>
            <a:pPr marL="285750" indent="-285750">
              <a:buFont typeface="Wingdings" panose="05000000000000000000" pitchFamily="2" charset="2"/>
              <a:buChar char="§"/>
            </a:pPr>
            <a:r>
              <a:rPr lang="en-US" sz="1800" dirty="0" smtClean="0"/>
              <a:t>The micro credit defaulter data is of a telecom industry, describing the recharges of customer mobile balance, average balance of 30 day &amp; 90 days, average spent of balance in 30 days &amp; 90 days, loan opted by customer in 30 days &amp; 90 days, circle of telecom, mobile number etc.</a:t>
            </a:r>
          </a:p>
          <a:p>
            <a:pPr marL="285750" indent="-285750">
              <a:buFont typeface="Wingdings" panose="05000000000000000000" pitchFamily="2" charset="2"/>
              <a:buChar char="§"/>
            </a:pPr>
            <a:r>
              <a:rPr lang="en-US" sz="1800" dirty="0" smtClean="0"/>
              <a:t>The data consist of 36 such columns and had record of over 2 lack customers.</a:t>
            </a:r>
          </a:p>
          <a:p>
            <a:pPr marL="285750" indent="-285750">
              <a:buFont typeface="Wingdings" panose="05000000000000000000" pitchFamily="2" charset="2"/>
              <a:buChar char="§"/>
            </a:pPr>
            <a:r>
              <a:rPr lang="en-US" sz="1800" dirty="0" smtClean="0"/>
              <a:t>Data has no missing values.</a:t>
            </a:r>
          </a:p>
          <a:p>
            <a:pPr marL="285750" indent="-285750">
              <a:buFont typeface="Wingdings" panose="05000000000000000000" pitchFamily="2" charset="2"/>
              <a:buChar char="§"/>
            </a:pPr>
            <a:r>
              <a:rPr lang="en-US" sz="1800" dirty="0" smtClean="0"/>
              <a:t>This data has originated from the client data base.</a:t>
            </a:r>
          </a:p>
          <a:p>
            <a:pPr marL="285750" indent="-285750">
              <a:buFont typeface="Wingdings" panose="05000000000000000000" pitchFamily="2" charset="2"/>
              <a:buChar char="§"/>
            </a:pPr>
            <a:r>
              <a:rPr lang="en-US" sz="1800" dirty="0" smtClean="0"/>
              <a:t>The format of data was in csv format.</a:t>
            </a:r>
          </a:p>
          <a:p>
            <a:pPr marL="285750" indent="-285750">
              <a:buFont typeface="Wingdings" panose="05000000000000000000" pitchFamily="2" charset="2"/>
              <a:buChar char="§"/>
            </a:pPr>
            <a:r>
              <a:rPr lang="en-US" sz="1800" dirty="0" smtClean="0"/>
              <a:t>The data had 3 categorical column &amp; out 2 columns were object data type.</a:t>
            </a:r>
          </a:p>
          <a:p>
            <a:pPr marL="285750" indent="-285750">
              <a:buFont typeface="Wingdings" panose="05000000000000000000" pitchFamily="2" charset="2"/>
              <a:buChar char="§"/>
            </a:pPr>
            <a:r>
              <a:rPr lang="en-US" sz="1800" dirty="0" smtClean="0"/>
              <a:t>Rest all of the columns were continuous data having integer or float data type.</a:t>
            </a:r>
            <a:endParaRPr lang="en-US" sz="1800" dirty="0"/>
          </a:p>
        </p:txBody>
      </p:sp>
    </p:spTree>
    <p:extLst>
      <p:ext uri="{BB962C8B-B14F-4D97-AF65-F5344CB8AC3E}">
        <p14:creationId xmlns:p14="http://schemas.microsoft.com/office/powerpoint/2010/main" xmlns="" val="319669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04502"/>
            <a:ext cx="10580914" cy="692331"/>
          </a:xfrm>
        </p:spPr>
        <p:txBody>
          <a:bodyPr/>
          <a:lstStyle/>
          <a:p>
            <a:pPr algn="ctr"/>
            <a:r>
              <a:rPr lang="en-US" b="1" dirty="0" smtClean="0"/>
              <a:t>Hyper parameter code &amp; best parameters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6023" y="1045029"/>
            <a:ext cx="10580914" cy="5342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931459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3" y="174381"/>
            <a:ext cx="9793377" cy="1478570"/>
          </a:xfrm>
        </p:spPr>
        <p:txBody>
          <a:bodyPr/>
          <a:lstStyle/>
          <a:p>
            <a:pPr algn="ctr"/>
            <a:r>
              <a:rPr lang="en-US" b="1" dirty="0" smtClean="0"/>
              <a:t>Hyper parameter tuning result &amp; conclusion</a:t>
            </a:r>
            <a:endParaRPr lang="en-US" b="1" dirty="0"/>
          </a:p>
        </p:txBody>
      </p:sp>
      <p:sp>
        <p:nvSpPr>
          <p:cNvPr id="3" name="Content Placeholder 2"/>
          <p:cNvSpPr>
            <a:spLocks noGrp="1"/>
          </p:cNvSpPr>
          <p:nvPr>
            <p:ph idx="1"/>
          </p:nvPr>
        </p:nvSpPr>
        <p:spPr>
          <a:xfrm>
            <a:off x="1254033" y="1652951"/>
            <a:ext cx="9793378" cy="5009106"/>
          </a:xfrm>
        </p:spPr>
        <p:txBody>
          <a:bodyPr/>
          <a:lstStyle/>
          <a:p>
            <a:r>
              <a:rPr lang="en-US" dirty="0" smtClean="0"/>
              <a:t>Hyper parameter tuning of Random Forest algorithm was the most challenging part of the project.</a:t>
            </a:r>
          </a:p>
          <a:p>
            <a:r>
              <a:rPr lang="en-US" dirty="0" smtClean="0"/>
              <a:t>The data set was huge and we were aware that if we give large parameters to GridSearchCV for Random Forest it would take a lot of time but we were not aware that it would take more than 48 hours to train.</a:t>
            </a:r>
          </a:p>
          <a:p>
            <a:r>
              <a:rPr lang="en-US" dirty="0" smtClean="0"/>
              <a:t>We tried to train the GridSearchCV on Google colab there also it failed multiple times, hence we reduced the parameters and tried again.</a:t>
            </a:r>
          </a:p>
          <a:p>
            <a:r>
              <a:rPr lang="en-US" dirty="0" smtClean="0"/>
              <a:t>Even after giving 48 hours to the hyper tuning the result was not satisfying it gave us score lower than what we had with default parameters.</a:t>
            </a:r>
          </a:p>
          <a:p>
            <a:r>
              <a:rPr lang="en-US" dirty="0" smtClean="0"/>
              <a:t>Hence proceeded the model saving with default Random Forest model.</a:t>
            </a:r>
            <a:endParaRPr lang="en-US" dirty="0"/>
          </a:p>
        </p:txBody>
      </p:sp>
    </p:spTree>
    <p:extLst>
      <p:ext uri="{BB962C8B-B14F-4D97-AF65-F5344CB8AC3E}">
        <p14:creationId xmlns:p14="http://schemas.microsoft.com/office/powerpoint/2010/main" xmlns="" val="4178752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6004"/>
            <a:ext cx="9905998" cy="1131905"/>
          </a:xfrm>
        </p:spPr>
        <p:txBody>
          <a:bodyPr/>
          <a:lstStyle/>
          <a:p>
            <a:pPr algn="ctr"/>
            <a:r>
              <a:rPr lang="en-US" b="1" dirty="0" smtClean="0"/>
              <a:t>Training &amp; testing of Random forest with tuned parameters.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1413" y="1227909"/>
            <a:ext cx="9905998" cy="5159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609484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2130"/>
            <a:ext cx="9905998" cy="1478570"/>
          </a:xfrm>
        </p:spPr>
        <p:txBody>
          <a:bodyPr>
            <a:normAutofit fontScale="90000"/>
          </a:bodyPr>
          <a:lstStyle/>
          <a:p>
            <a:pPr algn="ctr"/>
            <a:r>
              <a:rPr lang="en-US" b="1" dirty="0" smtClean="0"/>
              <a:t>Final step of project model saving, predicting with loaded model &amp; comparing with actual data</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1601" y="1600700"/>
            <a:ext cx="9675810" cy="5087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50374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 saving &amp; conclusion.</a:t>
            </a:r>
            <a:endParaRPr lang="en-US" b="1" dirty="0"/>
          </a:p>
        </p:txBody>
      </p:sp>
      <p:sp>
        <p:nvSpPr>
          <p:cNvPr id="3" name="Content Placeholder 2"/>
          <p:cNvSpPr>
            <a:spLocks noGrp="1"/>
          </p:cNvSpPr>
          <p:nvPr>
            <p:ph idx="1"/>
          </p:nvPr>
        </p:nvSpPr>
        <p:spPr>
          <a:xfrm>
            <a:off x="1141412" y="2249487"/>
            <a:ext cx="9905999" cy="4177439"/>
          </a:xfrm>
        </p:spPr>
        <p:txBody>
          <a:bodyPr>
            <a:normAutofit/>
          </a:bodyPr>
          <a:lstStyle/>
          <a:p>
            <a:r>
              <a:rPr lang="en-US" dirty="0" smtClean="0"/>
              <a:t>At the last step of the project we decided to go with the </a:t>
            </a:r>
            <a:r>
              <a:rPr lang="en-US" b="1" dirty="0" smtClean="0"/>
              <a:t>Random Forest </a:t>
            </a:r>
            <a:r>
              <a:rPr lang="en-US" dirty="0" smtClean="0"/>
              <a:t>model with default parameters.</a:t>
            </a:r>
          </a:p>
          <a:p>
            <a:r>
              <a:rPr lang="en-US" dirty="0" smtClean="0"/>
              <a:t>We saved the model in the local system with the help of </a:t>
            </a:r>
            <a:r>
              <a:rPr lang="en-US" b="1" dirty="0" smtClean="0"/>
              <a:t>PICKLE</a:t>
            </a:r>
            <a:r>
              <a:rPr lang="en-US" dirty="0" smtClean="0"/>
              <a:t>.</a:t>
            </a:r>
          </a:p>
          <a:p>
            <a:r>
              <a:rPr lang="en-US" dirty="0" smtClean="0"/>
              <a:t>After saving the model we tested it by loading the model &amp; predicting the test data with loaded model.</a:t>
            </a:r>
          </a:p>
          <a:p>
            <a:r>
              <a:rPr lang="en-US" dirty="0" smtClean="0"/>
              <a:t>After prediction of test data with loaded model we made a Data Frame of actual outcomes and predicted outcomes with loaded model and concluded that.</a:t>
            </a:r>
            <a:endParaRPr lang="en-US" dirty="0"/>
          </a:p>
        </p:txBody>
      </p:sp>
    </p:spTree>
    <p:extLst>
      <p:ext uri="{BB962C8B-B14F-4D97-AF65-F5344CB8AC3E}">
        <p14:creationId xmlns:p14="http://schemas.microsoft.com/office/powerpoint/2010/main" xmlns="" val="1498528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06286" y="1201782"/>
            <a:ext cx="9601200" cy="45589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21636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333" y="165464"/>
            <a:ext cx="5672107" cy="1639884"/>
          </a:xfrm>
        </p:spPr>
        <p:txBody>
          <a:bodyPr anchor="t"/>
          <a:lstStyle/>
          <a:p>
            <a:pPr algn="ctr"/>
            <a:r>
              <a:rPr lang="en-US" b="1" dirty="0"/>
              <a:t>Software, tools</a:t>
            </a:r>
            <a:br>
              <a:rPr lang="en-US" b="1" dirty="0"/>
            </a:br>
            <a:r>
              <a:rPr lang="en-US" b="1" dirty="0"/>
              <a:t>&amp;</a:t>
            </a:r>
            <a:br>
              <a:rPr lang="en-US" b="1" dirty="0"/>
            </a:br>
            <a:r>
              <a:rPr lang="en-US" b="1" dirty="0"/>
              <a:t>Libraries used in project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067005" y="1348146"/>
            <a:ext cx="4513376" cy="3853542"/>
          </a:xfrm>
        </p:spPr>
      </p:pic>
      <p:sp>
        <p:nvSpPr>
          <p:cNvPr id="4" name="Text Placeholder 3"/>
          <p:cNvSpPr>
            <a:spLocks noGrp="1"/>
          </p:cNvSpPr>
          <p:nvPr>
            <p:ph type="body" sz="half" idx="2"/>
          </p:nvPr>
        </p:nvSpPr>
        <p:spPr>
          <a:xfrm>
            <a:off x="1277333" y="1805347"/>
            <a:ext cx="5672107" cy="4673829"/>
          </a:xfrm>
        </p:spPr>
        <p:txBody>
          <a:bodyPr/>
          <a:lstStyle/>
          <a:p>
            <a:pPr marL="285750" indent="-285750" algn="just">
              <a:buFont typeface="Wingdings" panose="05000000000000000000" pitchFamily="2" charset="2"/>
              <a:buChar char="§"/>
            </a:pPr>
            <a:r>
              <a:rPr lang="en-US" dirty="0"/>
              <a:t>Python Programming language in Jupyter NoteBook is used for this project.</a:t>
            </a:r>
          </a:p>
          <a:p>
            <a:pPr marL="285750" indent="-285750" algn="just">
              <a:buFont typeface="Wingdings" panose="05000000000000000000" pitchFamily="2" charset="2"/>
              <a:buChar char="§"/>
            </a:pPr>
            <a:r>
              <a:rPr lang="en-US" dirty="0"/>
              <a:t>Anaconda software provided all of the above mentioned thing in one platform.</a:t>
            </a:r>
          </a:p>
          <a:p>
            <a:pPr marL="285750" indent="-285750" algn="just">
              <a:buFont typeface="Wingdings" panose="05000000000000000000" pitchFamily="2" charset="2"/>
              <a:buChar char="§"/>
            </a:pPr>
            <a:r>
              <a:rPr lang="en-US" dirty="0"/>
              <a:t>Pandas Library is used to read the data in python programming language.</a:t>
            </a:r>
          </a:p>
          <a:p>
            <a:pPr marL="285750" indent="-285750" algn="just">
              <a:buFont typeface="Wingdings" panose="05000000000000000000" pitchFamily="2" charset="2"/>
              <a:buChar char="§"/>
            </a:pPr>
            <a:r>
              <a:rPr lang="en-US" dirty="0"/>
              <a:t>Numpy Library is used for mathematical implementation in the dataset.</a:t>
            </a:r>
          </a:p>
          <a:p>
            <a:pPr marL="285750" indent="-285750" algn="just">
              <a:buFont typeface="Wingdings" panose="05000000000000000000" pitchFamily="2" charset="2"/>
              <a:buChar char="§"/>
            </a:pPr>
            <a:r>
              <a:rPr lang="en-US" dirty="0"/>
              <a:t>Matplotlib &amp; Seaborn libraries used for plotting and visualizing the statistical analysis of the </a:t>
            </a:r>
            <a:r>
              <a:rPr lang="en-US" dirty="0" smtClean="0"/>
              <a:t>data</a:t>
            </a:r>
          </a:p>
          <a:p>
            <a:pPr marL="285750" indent="-285750" algn="just">
              <a:buFont typeface="Wingdings" panose="05000000000000000000" pitchFamily="2" charset="2"/>
              <a:buChar char="§"/>
            </a:pPr>
            <a:r>
              <a:rPr lang="en-US" dirty="0" smtClean="0"/>
              <a:t>Scikit Learn is used for model building, model evaluation &amp; Hyper parameter tuning of the model.</a:t>
            </a:r>
          </a:p>
          <a:p>
            <a:pPr marL="285750" indent="-285750" algn="just">
              <a:buFont typeface="Wingdings" panose="05000000000000000000" pitchFamily="2" charset="2"/>
              <a:buChar char="§"/>
            </a:pPr>
            <a:r>
              <a:rPr lang="en-US" dirty="0" smtClean="0"/>
              <a:t>Pickle used to save the model in local system.</a:t>
            </a:r>
            <a:endParaRPr lang="en-US" dirty="0"/>
          </a:p>
          <a:p>
            <a:endParaRPr lang="en-US" dirty="0"/>
          </a:p>
        </p:txBody>
      </p:sp>
    </p:spTree>
    <p:extLst>
      <p:ext uri="{BB962C8B-B14F-4D97-AF65-F5344CB8AC3E}">
        <p14:creationId xmlns:p14="http://schemas.microsoft.com/office/powerpoint/2010/main" xmlns="" val="274998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6502" y="0"/>
            <a:ext cx="8791575" cy="1815737"/>
          </a:xfrm>
        </p:spPr>
        <p:txBody>
          <a:bodyPr anchor="t">
            <a:normAutofit/>
          </a:bodyPr>
          <a:lstStyle/>
          <a:p>
            <a:pPr algn="ctr"/>
            <a:r>
              <a:rPr lang="en-US" sz="4000" b="1" dirty="0" smtClean="0"/>
              <a:t>Exploratory data analysis</a:t>
            </a:r>
            <a:br>
              <a:rPr lang="en-US" sz="4000" b="1" dirty="0" smtClean="0"/>
            </a:br>
            <a:r>
              <a:rPr lang="en-US" sz="4000" b="1" dirty="0" smtClean="0"/>
              <a:t>&amp;</a:t>
            </a:r>
            <a:br>
              <a:rPr lang="en-US" sz="4000" b="1" dirty="0" smtClean="0"/>
            </a:br>
            <a:r>
              <a:rPr lang="en-US" sz="4000" b="1" dirty="0" smtClean="0"/>
              <a:t>Understanding of visualization</a:t>
            </a:r>
            <a:endParaRPr lang="en-US" sz="4000" b="1" dirty="0"/>
          </a:p>
        </p:txBody>
      </p:sp>
      <p:sp>
        <p:nvSpPr>
          <p:cNvPr id="3" name="Subtitle 2"/>
          <p:cNvSpPr>
            <a:spLocks noGrp="1"/>
          </p:cNvSpPr>
          <p:nvPr>
            <p:ph type="subTitle" idx="1"/>
          </p:nvPr>
        </p:nvSpPr>
        <p:spPr>
          <a:xfrm>
            <a:off x="2516503" y="1815737"/>
            <a:ext cx="8791575" cy="4911634"/>
          </a:xfrm>
        </p:spPr>
        <p:txBody>
          <a:bodyPr/>
          <a:lstStyle/>
          <a:p>
            <a:pPr marL="342900" indent="-342900">
              <a:buFont typeface="Arial" panose="020B0604020202020204" pitchFamily="34" charset="0"/>
              <a:buChar char="•"/>
            </a:pPr>
            <a:r>
              <a:rPr lang="en-US" dirty="0" smtClean="0"/>
              <a:t>For the exploratory data analysis and visualization of the data we used matplotlib</a:t>
            </a:r>
            <a:r>
              <a:rPr lang="en-US" dirty="0"/>
              <a:t> </a:t>
            </a:r>
            <a:r>
              <a:rPr lang="en-US" dirty="0" smtClean="0"/>
              <a:t>library’s pyplot package &amp; seaborn library.</a:t>
            </a:r>
          </a:p>
          <a:p>
            <a:pPr marL="342900" indent="-342900">
              <a:buFont typeface="Arial" panose="020B0604020202020204" pitchFamily="34" charset="0"/>
              <a:buChar char="•"/>
            </a:pPr>
            <a:r>
              <a:rPr lang="en-US" dirty="0" smtClean="0"/>
              <a:t>For the understanding of categorical data we used count plot.</a:t>
            </a:r>
          </a:p>
          <a:p>
            <a:pPr marL="342900" indent="-342900">
              <a:buFont typeface="Arial" panose="020B0604020202020204" pitchFamily="34" charset="0"/>
              <a:buChar char="•"/>
            </a:pPr>
            <a:r>
              <a:rPr lang="en-US" dirty="0" smtClean="0"/>
              <a:t>For the continuous data we used distribution plot.</a:t>
            </a:r>
          </a:p>
          <a:p>
            <a:pPr marL="342900" indent="-342900">
              <a:buFont typeface="Arial" panose="020B0604020202020204" pitchFamily="34" charset="0"/>
              <a:buChar char="•"/>
            </a:pPr>
            <a:r>
              <a:rPr lang="en-US" dirty="0" smtClean="0"/>
              <a:t>We used box plot to see &amp; understand the outliers in the data set.</a:t>
            </a:r>
          </a:p>
          <a:p>
            <a:pPr marL="342900" indent="-342900">
              <a:buFont typeface="Arial" panose="020B0604020202020204" pitchFamily="34" charset="0"/>
              <a:buChar char="•"/>
            </a:pPr>
            <a:r>
              <a:rPr lang="en-US" dirty="0" smtClean="0"/>
              <a:t>For the correlation of the data we used heat map of seaborn.</a:t>
            </a:r>
          </a:p>
          <a:p>
            <a:pPr marL="342900" indent="-342900">
              <a:buFont typeface="Arial" panose="020B0604020202020204" pitchFamily="34" charset="0"/>
              <a:buChar char="•"/>
            </a:pPr>
            <a:r>
              <a:rPr lang="en-US" dirty="0" smtClean="0"/>
              <a:t>We also used scikit’s roc plot to visualize the area under the curve to evaluate the machine learning models.</a:t>
            </a:r>
          </a:p>
          <a:p>
            <a:pPr marL="342900" indent="-342900">
              <a:buFont typeface="Arial" panose="020B0604020202020204" pitchFamily="34" charset="0"/>
              <a:buChar char="•"/>
            </a:pPr>
            <a:r>
              <a:rPr lang="en-US" dirty="0" smtClean="0"/>
              <a:t>Based on these steps of eda &amp; visualization we took some assumption &amp; processed necessary steps to complete this project which we are going to discuss in this power point presentation.</a:t>
            </a:r>
            <a:endParaRPr lang="en-US" dirty="0"/>
          </a:p>
        </p:txBody>
      </p:sp>
    </p:spTree>
    <p:extLst>
      <p:ext uri="{BB962C8B-B14F-4D97-AF65-F5344CB8AC3E}">
        <p14:creationId xmlns:p14="http://schemas.microsoft.com/office/powerpoint/2010/main" xmlns="" val="370080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9" y="60958"/>
            <a:ext cx="9906000" cy="1443944"/>
          </a:xfrm>
        </p:spPr>
        <p:txBody>
          <a:bodyPr anchor="ctr"/>
          <a:lstStyle/>
          <a:p>
            <a:pPr algn="ctr"/>
            <a:r>
              <a:rPr lang="en-US" b="1" dirty="0" smtClean="0"/>
              <a:t>EDA &amp; visualization of categorical data &amp; conclusion.</a:t>
            </a:r>
            <a:endParaRPr lang="en-US" b="1" dirty="0"/>
          </a:p>
        </p:txBody>
      </p:sp>
      <p:sp>
        <p:nvSpPr>
          <p:cNvPr id="3" name="Text Placeholder 2"/>
          <p:cNvSpPr>
            <a:spLocks noGrp="1"/>
          </p:cNvSpPr>
          <p:nvPr>
            <p:ph type="body" idx="1"/>
          </p:nvPr>
        </p:nvSpPr>
        <p:spPr>
          <a:xfrm>
            <a:off x="1370019" y="1504902"/>
            <a:ext cx="4649783" cy="2191887"/>
          </a:xfrm>
        </p:spPr>
        <p:txBody>
          <a:bodyPr anchor="t">
            <a:normAutofit fontScale="85000" lnSpcReduction="20000"/>
          </a:bodyPr>
          <a:lstStyle/>
          <a:p>
            <a:pPr marL="342900" indent="-342900">
              <a:buFont typeface="Arial" panose="020B0604020202020204" pitchFamily="34" charset="0"/>
              <a:buChar char="•"/>
            </a:pPr>
            <a:r>
              <a:rPr lang="en-US" dirty="0" smtClean="0"/>
              <a:t>We found in pcircle column only 1 category is present named </a:t>
            </a:r>
            <a:r>
              <a:rPr lang="en-US" b="1" dirty="0" smtClean="0"/>
              <a:t>upw.</a:t>
            </a:r>
          </a:p>
          <a:p>
            <a:pPr marL="342900" indent="-342900">
              <a:buFont typeface="Arial" panose="020B0604020202020204" pitchFamily="34" charset="0"/>
              <a:buChar char="•"/>
            </a:pPr>
            <a:r>
              <a:rPr lang="en-US" dirty="0" smtClean="0"/>
              <a:t>From this we concluded that this column is neutral for each row &amp; will play no role in defaulter prediction.</a:t>
            </a:r>
          </a:p>
          <a:p>
            <a:pPr marL="342900" indent="-342900">
              <a:buFont typeface="Arial" panose="020B0604020202020204" pitchFamily="34" charset="0"/>
              <a:buChar char="•"/>
            </a:pPr>
            <a:r>
              <a:rPr lang="en-US" dirty="0" smtClean="0"/>
              <a:t>Hence we decided to drop this column.</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370019" y="3817980"/>
            <a:ext cx="4649783" cy="271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244045" y="1504902"/>
            <a:ext cx="5031973" cy="2191887"/>
          </a:xfrm>
        </p:spPr>
        <p:txBody>
          <a:bodyPr anchor="t">
            <a:normAutofit fontScale="62500" lnSpcReduction="20000"/>
          </a:bodyPr>
          <a:lstStyle/>
          <a:p>
            <a:pPr marL="342900" indent="-342900">
              <a:buFont typeface="Arial" panose="020B0604020202020204" pitchFamily="34" charset="0"/>
              <a:buChar char="•"/>
            </a:pPr>
            <a:r>
              <a:rPr lang="en-US" dirty="0" smtClean="0"/>
              <a:t>From the data description of micro credit data we got to know that Label column is our class or target column representing default and not default cases.</a:t>
            </a:r>
          </a:p>
          <a:p>
            <a:pPr marL="342900" indent="-342900">
              <a:buFont typeface="Arial" panose="020B0604020202020204" pitchFamily="34" charset="0"/>
              <a:buChar char="•"/>
            </a:pPr>
            <a:r>
              <a:rPr lang="en-US" dirty="0" smtClean="0"/>
              <a:t>Where 0 was or default case &amp; 1 was for not default case.</a:t>
            </a:r>
          </a:p>
          <a:p>
            <a:pPr marL="342900" indent="-342900">
              <a:buFont typeface="Arial" panose="020B0604020202020204" pitchFamily="34" charset="0"/>
              <a:buChar char="•"/>
            </a:pPr>
            <a:r>
              <a:rPr lang="en-US" dirty="0" smtClean="0"/>
              <a:t>From the data visualization we analyzed that class data is imbalanced data.</a:t>
            </a:r>
          </a:p>
          <a:p>
            <a:pPr marL="342900" indent="-342900">
              <a:buFont typeface="Arial" panose="020B0604020202020204" pitchFamily="34" charset="0"/>
              <a:buChar char="•"/>
            </a:pPr>
            <a:r>
              <a:rPr lang="en-US" dirty="0" smtClean="0"/>
              <a:t>Hence we concluded to balance the data by over sampling of class data</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244045" y="3817980"/>
            <a:ext cx="5132700" cy="271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67553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0507"/>
            <a:ext cx="9905998" cy="1478570"/>
          </a:xfrm>
        </p:spPr>
        <p:txBody>
          <a:bodyPr>
            <a:normAutofit/>
          </a:bodyPr>
          <a:lstStyle/>
          <a:p>
            <a:pPr algn="ctr"/>
            <a:r>
              <a:rPr lang="en-US" b="1" dirty="0" smtClean="0"/>
              <a:t>Code for visualization distribution plot of all the continuous column at once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1412" y="2050868"/>
            <a:ext cx="9905999" cy="3095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44533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a:t>Code for visualization </a:t>
            </a:r>
            <a:r>
              <a:rPr lang="en-US" b="1" dirty="0" smtClean="0"/>
              <a:t>box </a:t>
            </a:r>
            <a:r>
              <a:rPr lang="en-US" b="1" dirty="0"/>
              <a:t>plot of all the continuous column at once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1413" y="2808514"/>
            <a:ext cx="9906000" cy="2534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986776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2016</TotalTime>
  <Words>2574</Words>
  <Application>Microsoft Office PowerPoint</Application>
  <PresentationFormat>Custom</PresentationFormat>
  <Paragraphs>179</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Circuit</vt:lpstr>
      <vt:lpstr>MICRO – CREDIT DEFAULTER PROJECT</vt:lpstr>
      <vt:lpstr>Problem statement</vt:lpstr>
      <vt:lpstr>Understanding of problem statement</vt:lpstr>
      <vt:lpstr>Understanding the data</vt:lpstr>
      <vt:lpstr>Software, tools &amp; Libraries used in project</vt:lpstr>
      <vt:lpstr>Exploratory data analysis &amp; Understanding of visualization</vt:lpstr>
      <vt:lpstr>EDA &amp; visualization of categorical data &amp; conclusion.</vt:lpstr>
      <vt:lpstr>Code for visualization distribution plot of all the continuous column at once</vt:lpstr>
      <vt:lpstr>Code for visualization box plot of all the continuous column at once</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Findings, assumptions, conclusions &amp; next step on the basis of data analysis.</vt:lpstr>
      <vt:lpstr>Data scaling code &amp; documentation.</vt:lpstr>
      <vt:lpstr>Finding of best random state for train &amp; test data.</vt:lpstr>
      <vt:lpstr>Machine learning model building</vt:lpstr>
      <vt:lpstr>Logistic regression model code &amp; metrics evaluations.</vt:lpstr>
      <vt:lpstr>Knn model code &amp; metrics evaluations.</vt:lpstr>
      <vt:lpstr>Decision tree model code &amp; metrics evaluations.</vt:lpstr>
      <vt:lpstr>random forest model code &amp; metrics evaluations.</vt:lpstr>
      <vt:lpstr>Support vector machine model code &amp; metrics evaluations.</vt:lpstr>
      <vt:lpstr>Conclusions of machine learning models.</vt:lpstr>
      <vt:lpstr>Cross validation code &amp; result.</vt:lpstr>
      <vt:lpstr>Result of cross validation</vt:lpstr>
      <vt:lpstr>Roc-auc curve plotting code &amp; documentation.</vt:lpstr>
      <vt:lpstr>Roc - auc plot result &amp; conclusion.</vt:lpstr>
      <vt:lpstr>Hyper parameter code &amp; best parameters</vt:lpstr>
      <vt:lpstr>Hyper parameter tuning result &amp; conclusion</vt:lpstr>
      <vt:lpstr>Training &amp; testing of Random forest with tuned parameters.</vt:lpstr>
      <vt:lpstr>Final step of project model saving, predicting with loaded model &amp; comparing with actual data</vt:lpstr>
      <vt:lpstr>Model saving &amp; conclusion.</vt:lpstr>
      <vt:lpstr>Slide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 CREDIT DEFAULTER PROJECT</dc:title>
  <dc:creator>Admin</dc:creator>
  <cp:lastModifiedBy>SURAJ GHAWGHAWE</cp:lastModifiedBy>
  <cp:revision>42</cp:revision>
  <dcterms:created xsi:type="dcterms:W3CDTF">2021-09-08T10:30:09Z</dcterms:created>
  <dcterms:modified xsi:type="dcterms:W3CDTF">2021-11-18T02:40:19Z</dcterms:modified>
</cp:coreProperties>
</file>