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7" r:id="rId5"/>
    <p:sldId id="258" r:id="rId6"/>
    <p:sldId id="259" r:id="rId7"/>
    <p:sldId id="261" r:id="rId8"/>
    <p:sldId id="270" r:id="rId9"/>
    <p:sldId id="262" r:id="rId10"/>
    <p:sldId id="269" r:id="rId11"/>
    <p:sldId id="263" r:id="rId12"/>
    <p:sldId id="264" r:id="rId13"/>
    <p:sldId id="265" r:id="rId14"/>
    <p:sldId id="267" r:id="rId15"/>
    <p:sldId id="268"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vemulapooja857@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364610" y="786313"/>
            <a:ext cx="6521973" cy="1943247"/>
          </a:xfrm>
        </p:spPr>
        <p:txBody>
          <a:bodyPr>
            <a:normAutofit fontScale="25000" lnSpcReduction="20000"/>
          </a:bodyPr>
          <a:lstStyle/>
          <a:p>
            <a:r>
              <a:rPr lang="en-GB" sz="7200" b="1" dirty="0">
                <a:solidFill>
                  <a:schemeClr val="tx1"/>
                </a:solidFill>
              </a:rPr>
              <a:t>Name</a:t>
            </a:r>
            <a:r>
              <a:rPr lang="en-GB" sz="7200" dirty="0"/>
              <a:t>   :  VEMULA PUJA  </a:t>
            </a:r>
          </a:p>
          <a:p>
            <a:r>
              <a:rPr lang="en-GB" sz="7200" b="1" dirty="0">
                <a:solidFill>
                  <a:schemeClr val="tx1"/>
                </a:solidFill>
              </a:rPr>
              <a:t>E-MAIL ID  </a:t>
            </a:r>
            <a:r>
              <a:rPr lang="en-GB" sz="7200" dirty="0"/>
              <a:t>:  </a:t>
            </a:r>
            <a:r>
              <a:rPr lang="en-IN" sz="7200" b="0" i="0" dirty="0">
                <a:solidFill>
                  <a:srgbClr val="1F1F1F"/>
                </a:solidFill>
                <a:effectLst/>
                <a:highlight>
                  <a:srgbClr val="E9EEF6"/>
                </a:highlight>
                <a:latin typeface="Google Sans"/>
                <a:hlinkClick r:id="rId2"/>
              </a:rPr>
              <a:t>vemulapooja857@gmail.com</a:t>
            </a:r>
            <a:endParaRPr lang="en-IN" sz="7200" b="0" i="0" dirty="0">
              <a:solidFill>
                <a:srgbClr val="1F1F1F"/>
              </a:solidFill>
              <a:effectLst/>
              <a:highlight>
                <a:srgbClr val="E9EEF6"/>
              </a:highlight>
              <a:latin typeface="Google Sans"/>
            </a:endParaRPr>
          </a:p>
          <a:p>
            <a:r>
              <a:rPr lang="en-IN" sz="7200" b="1" dirty="0">
                <a:solidFill>
                  <a:srgbClr val="1F1F1F"/>
                </a:solidFill>
                <a:highlight>
                  <a:srgbClr val="E9EEF6"/>
                </a:highlight>
                <a:latin typeface="Google Sans"/>
              </a:rPr>
              <a:t>COLLEGE NAME  </a:t>
            </a:r>
            <a:r>
              <a:rPr lang="en-IN" sz="7200" dirty="0">
                <a:solidFill>
                  <a:srgbClr val="1F1F1F"/>
                </a:solidFill>
                <a:highlight>
                  <a:srgbClr val="E9EEF6"/>
                </a:highlight>
                <a:latin typeface="Google Sans"/>
              </a:rPr>
              <a:t>:  ANDHRA LOYOLA INSTITUTE OF ENGINEERING &amp;          TECHNOLOGY, ANDHRA PRADESH</a:t>
            </a:r>
          </a:p>
          <a:p>
            <a:r>
              <a:rPr lang="en-IN" sz="7200" b="1">
                <a:solidFill>
                  <a:srgbClr val="1F1F1F"/>
                </a:solidFill>
                <a:highlight>
                  <a:srgbClr val="E9EEF6"/>
                </a:highlight>
                <a:latin typeface="Google Sans"/>
              </a:rPr>
              <a:t>DOMAIN OF INTERNSHIP </a:t>
            </a:r>
            <a:r>
              <a:rPr lang="en-IN" sz="7200">
                <a:solidFill>
                  <a:srgbClr val="1F1F1F"/>
                </a:solidFill>
                <a:highlight>
                  <a:srgbClr val="E9EEF6"/>
                </a:highlight>
                <a:latin typeface="Google Sans"/>
              </a:rPr>
              <a:t>: CYBER SECURITY</a:t>
            </a:r>
            <a:endParaRPr lang="en-IN" sz="7200" dirty="0">
              <a:solidFill>
                <a:srgbClr val="1F1F1F"/>
              </a:solidFill>
              <a:highlight>
                <a:srgbClr val="E9EEF6"/>
              </a:highlight>
              <a:latin typeface="Google Sans"/>
            </a:endParaRPr>
          </a:p>
          <a:p>
            <a:r>
              <a:rPr lang="en-IN" sz="7200" b="1" dirty="0">
                <a:solidFill>
                  <a:srgbClr val="1F1F1F"/>
                </a:solidFill>
                <a:highlight>
                  <a:srgbClr val="E9EEF6"/>
                </a:highlight>
                <a:latin typeface="Google Sans"/>
              </a:rPr>
              <a:t> START AND END DATE </a:t>
            </a:r>
            <a:r>
              <a:rPr lang="en-IN" sz="7200" dirty="0">
                <a:solidFill>
                  <a:srgbClr val="1F1F1F"/>
                </a:solidFill>
                <a:highlight>
                  <a:srgbClr val="E9EEF6"/>
                </a:highlight>
                <a:latin typeface="Google Sans"/>
              </a:rPr>
              <a:t>: JUN 7,2024 TO JUL 12,2024</a:t>
            </a:r>
          </a:p>
          <a:p>
            <a:endParaRPr lang="en-IN" b="0" i="0" dirty="0">
              <a:solidFill>
                <a:srgbClr val="1F1F1F"/>
              </a:solidFill>
              <a:effectLst/>
              <a:highlight>
                <a:srgbClr val="E9EEF6"/>
              </a:highlight>
              <a:latin typeface="Google Sans"/>
            </a:endParaRPr>
          </a:p>
          <a:p>
            <a:br>
              <a:rPr lang="en-IN" dirty="0"/>
            </a:br>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687288"/>
          </a:xfrm>
        </p:spPr>
        <p:txBody>
          <a:bodyPr anchor="ctr"/>
          <a:lstStyle/>
          <a:p>
            <a:r>
              <a:rPr lang="en-GB" dirty="0"/>
              <a:t>MODELLING</a:t>
            </a:r>
            <a:endParaRPr lang="en-US" dirty="0"/>
          </a:p>
        </p:txBody>
      </p:sp>
      <p:sp>
        <p:nvSpPr>
          <p:cNvPr id="5" name="Rectangle 2">
            <a:extLst>
              <a:ext uri="{FF2B5EF4-FFF2-40B4-BE49-F238E27FC236}">
                <a16:creationId xmlns:a16="http://schemas.microsoft.com/office/drawing/2014/main" id="{00F82473-9051-5A92-C218-71EB4D72A104}"/>
              </a:ext>
            </a:extLst>
          </p:cNvPr>
          <p:cNvSpPr>
            <a:spLocks noChangeArrowheads="1"/>
          </p:cNvSpPr>
          <p:nvPr/>
        </p:nvSpPr>
        <p:spPr bwMode="auto">
          <a:xfrm>
            <a:off x="0" y="-323165"/>
            <a:ext cx="3930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7" name="Content Placeholder 6">
            <a:extLst>
              <a:ext uri="{FF2B5EF4-FFF2-40B4-BE49-F238E27FC236}">
                <a16:creationId xmlns:a16="http://schemas.microsoft.com/office/drawing/2014/main" id="{B1DE0990-9813-02B5-7A04-2F0D3763C7E6}"/>
              </a:ext>
            </a:extLst>
          </p:cNvPr>
          <p:cNvSpPr>
            <a:spLocks noGrp="1"/>
          </p:cNvSpPr>
          <p:nvPr>
            <p:ph idx="1"/>
          </p:nvPr>
        </p:nvSpPr>
        <p:spPr>
          <a:xfrm>
            <a:off x="581192" y="1854200"/>
            <a:ext cx="11029615" cy="5003800"/>
          </a:xfrm>
        </p:spPr>
        <p:txBody>
          <a:bodyPr>
            <a:normAutofit fontScale="92500" lnSpcReduction="20000"/>
          </a:bodyPr>
          <a:lstStyle/>
          <a:p>
            <a:r>
              <a:rPr lang="en-IN" sz="2100" b="1" dirty="0"/>
              <a:t>Image Processing Module:</a:t>
            </a:r>
          </a:p>
          <a:p>
            <a:r>
              <a:rPr lang="en-US" sz="2100" dirty="0"/>
              <a:t>Load image from specified path.</a:t>
            </a:r>
            <a:endParaRPr lang="en-IN" sz="2100" b="1" dirty="0"/>
          </a:p>
          <a:p>
            <a:r>
              <a:rPr lang="en-US" sz="2100" dirty="0"/>
              <a:t>Check if image is successfully loaded.</a:t>
            </a:r>
            <a:endParaRPr lang="en-IN" sz="2100" b="1" dirty="0"/>
          </a:p>
          <a:p>
            <a:r>
              <a:rPr lang="en-US" sz="2100" dirty="0"/>
              <a:t>Get image dimensions (height, width, channels).</a:t>
            </a:r>
            <a:endParaRPr lang="en-IN" sz="2100" b="1" dirty="0"/>
          </a:p>
          <a:p>
            <a:r>
              <a:rPr lang="en-US" sz="2100" dirty="0"/>
              <a:t>Save modified image to a new file.</a:t>
            </a:r>
            <a:endParaRPr lang="en-IN" sz="2100" b="1" dirty="0"/>
          </a:p>
          <a:p>
            <a:r>
              <a:rPr lang="en-US" sz="2100" dirty="0"/>
              <a:t>Open the newly saved encrypted image.</a:t>
            </a:r>
            <a:endParaRPr lang="en-IN" sz="2100" b="1" dirty="0"/>
          </a:p>
          <a:p>
            <a:r>
              <a:rPr lang="en-IN" sz="2100" b="1" dirty="0"/>
              <a:t>Steganography Algorithm Module:</a:t>
            </a:r>
          </a:p>
          <a:p>
            <a:r>
              <a:rPr lang="en-US" sz="2100" dirty="0"/>
              <a:t>Loop through the secret message and encode each character into the image.</a:t>
            </a:r>
            <a:endParaRPr lang="en-IN" sz="2100" b="1" dirty="0"/>
          </a:p>
          <a:p>
            <a:r>
              <a:rPr lang="en-US" sz="2100" dirty="0"/>
              <a:t>Use the hashed password to modify pixel values securely.</a:t>
            </a:r>
          </a:p>
          <a:p>
            <a:r>
              <a:rPr lang="en-IN" sz="2100" b="1" dirty="0"/>
              <a:t>Cryptographic Module:</a:t>
            </a:r>
          </a:p>
          <a:p>
            <a:r>
              <a:rPr lang="en-US" sz="2100" dirty="0"/>
              <a:t>Prompt user for secret message and password.</a:t>
            </a:r>
          </a:p>
          <a:p>
            <a:r>
              <a:rPr lang="en-US" sz="2100" dirty="0"/>
              <a:t>Use the hashed password to ensure secure encoding.</a:t>
            </a:r>
            <a:endParaRPr lang="en-IN" sz="2100" dirty="0"/>
          </a:p>
          <a:p>
            <a:endParaRPr lang="en-IN" b="1" dirty="0"/>
          </a:p>
          <a:p>
            <a:endParaRPr lang="en-IN" b="1" dirty="0"/>
          </a:p>
          <a:p>
            <a:endParaRPr lang="en-IN" dirty="0"/>
          </a:p>
        </p:txBody>
      </p:sp>
    </p:spTree>
    <p:extLst>
      <p:ext uri="{BB962C8B-B14F-4D97-AF65-F5344CB8AC3E}">
        <p14:creationId xmlns:p14="http://schemas.microsoft.com/office/powerpoint/2010/main" val="318408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Results</a:t>
            </a:r>
            <a:endParaRPr lang="en-US" dirty="0"/>
          </a:p>
        </p:txBody>
      </p:sp>
      <p:pic>
        <p:nvPicPr>
          <p:cNvPr id="9" name="Content Placeholder 8">
            <a:extLst>
              <a:ext uri="{FF2B5EF4-FFF2-40B4-BE49-F238E27FC236}">
                <a16:creationId xmlns:a16="http://schemas.microsoft.com/office/drawing/2014/main" id="{18EBFF65-BF10-DEBF-2C09-271135DBF489}"/>
              </a:ext>
            </a:extLst>
          </p:cNvPr>
          <p:cNvPicPr>
            <a:picLocks noGrp="1" noChangeAspect="1"/>
          </p:cNvPicPr>
          <p:nvPr>
            <p:ph idx="1"/>
          </p:nvPr>
        </p:nvPicPr>
        <p:blipFill>
          <a:blip r:embed="rId2"/>
          <a:stretch>
            <a:fillRect/>
          </a:stretch>
        </p:blipFill>
        <p:spPr>
          <a:xfrm>
            <a:off x="735543" y="1682532"/>
            <a:ext cx="10928055" cy="4292818"/>
          </a:xfrm>
        </p:spPr>
      </p:pic>
    </p:spTree>
    <p:extLst>
      <p:ext uri="{BB962C8B-B14F-4D97-AF65-F5344CB8AC3E}">
        <p14:creationId xmlns:p14="http://schemas.microsoft.com/office/powerpoint/2010/main" val="3319627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9E67-C858-2E62-998A-CECA8318DAD4}"/>
              </a:ext>
            </a:extLst>
          </p:cNvPr>
          <p:cNvSpPr>
            <a:spLocks noGrp="1"/>
          </p:cNvSpPr>
          <p:nvPr>
            <p:ph type="title"/>
          </p:nvPr>
        </p:nvSpPr>
        <p:spPr/>
        <p:txBody>
          <a:bodyPr/>
          <a:lstStyle/>
          <a:p>
            <a:r>
              <a:rPr lang="en-GB" dirty="0"/>
              <a:t>Results</a:t>
            </a:r>
            <a:endParaRPr lang="en-IN" dirty="0"/>
          </a:p>
        </p:txBody>
      </p:sp>
      <p:pic>
        <p:nvPicPr>
          <p:cNvPr id="5" name="Content Placeholder 4">
            <a:extLst>
              <a:ext uri="{FF2B5EF4-FFF2-40B4-BE49-F238E27FC236}">
                <a16:creationId xmlns:a16="http://schemas.microsoft.com/office/drawing/2014/main" id="{CA3AE5FE-8495-50B0-7691-B193F4FE4D7C}"/>
              </a:ext>
            </a:extLst>
          </p:cNvPr>
          <p:cNvPicPr>
            <a:picLocks noGrp="1" noChangeAspect="1"/>
          </p:cNvPicPr>
          <p:nvPr>
            <p:ph idx="1"/>
          </p:nvPr>
        </p:nvPicPr>
        <p:blipFill>
          <a:blip r:embed="rId2"/>
          <a:stretch>
            <a:fillRect/>
          </a:stretch>
        </p:blipFill>
        <p:spPr>
          <a:xfrm>
            <a:off x="581025" y="2451020"/>
            <a:ext cx="11029950" cy="3414872"/>
          </a:xfrm>
        </p:spPr>
      </p:pic>
    </p:spTree>
    <p:extLst>
      <p:ext uri="{BB962C8B-B14F-4D97-AF65-F5344CB8AC3E}">
        <p14:creationId xmlns:p14="http://schemas.microsoft.com/office/powerpoint/2010/main" val="3270678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7" name="Content Placeholder 6">
            <a:extLst>
              <a:ext uri="{FF2B5EF4-FFF2-40B4-BE49-F238E27FC236}">
                <a16:creationId xmlns:a16="http://schemas.microsoft.com/office/drawing/2014/main" id="{1821335E-B47F-CD7B-07E7-6D493BF45A2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PROJECT TITLE/Problem Statement</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19373"/>
            <a:ext cx="11029615" cy="3836709"/>
          </a:xfrm>
        </p:spPr>
        <p:txBody>
          <a:bodyPr>
            <a:normAutofit/>
          </a:bodyPr>
          <a:lstStyle/>
          <a:p>
            <a:r>
              <a:rPr lang="en-US" sz="3600" b="1" i="1" dirty="0"/>
              <a:t>HIDING A TEXT INSIDE THE IMAGE USING STEGANOGRAPHY</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The main purpose of steganography is to hide the existence of secret information within an innocuous cover medium, such as an image, audio file, or video. Unlike encryption, which focuses on securing data by making it unreadable without a decryption key.</a:t>
            </a:r>
          </a:p>
          <a:p>
            <a:r>
              <a:rPr lang="en-US" dirty="0"/>
              <a:t>steganography conceals the fact that secret information is being communicated. This covert communication aims to ensure privacy and confidentiality by making it difficult for unintended recipients to detect or intercept the hidden data.</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r>
              <a:rPr lang="en-US" sz="2400" dirty="0"/>
              <a:t>Our steganography tool provides a robust, versatile, and user-friendly solution for hiding and protecting sensitive data within digital media. By offering advanced features and strong security measures, we ensure that our users can confidently secure their information and maintain their privacy in an increasingly digital world.</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5FF77-B660-5261-8C6B-A6B23A15C946}"/>
              </a:ext>
            </a:extLst>
          </p:cNvPr>
          <p:cNvSpPr>
            <a:spLocks noGrp="1"/>
          </p:cNvSpPr>
          <p:nvPr>
            <p:ph type="title"/>
          </p:nvPr>
        </p:nvSpPr>
        <p:spPr/>
        <p:txBody>
          <a:bodyPr/>
          <a:lstStyle/>
          <a:p>
            <a:r>
              <a:rPr lang="en-IN" dirty="0"/>
              <a:t>OBJECTIVES</a:t>
            </a:r>
          </a:p>
        </p:txBody>
      </p:sp>
      <p:sp>
        <p:nvSpPr>
          <p:cNvPr id="5" name="Content Placeholder 4">
            <a:extLst>
              <a:ext uri="{FF2B5EF4-FFF2-40B4-BE49-F238E27FC236}">
                <a16:creationId xmlns:a16="http://schemas.microsoft.com/office/drawing/2014/main" id="{A5B04DBD-04DF-DD23-2359-760856957F05}"/>
              </a:ext>
            </a:extLst>
          </p:cNvPr>
          <p:cNvSpPr>
            <a:spLocks noGrp="1"/>
          </p:cNvSpPr>
          <p:nvPr>
            <p:ph idx="1"/>
          </p:nvPr>
        </p:nvSpPr>
        <p:spPr/>
        <p:txBody>
          <a:bodyPr>
            <a:normAutofit fontScale="85000" lnSpcReduction="10000"/>
          </a:bodyPr>
          <a:lstStyle/>
          <a:p>
            <a:r>
              <a:rPr kumimoji="0" lang="en-US" altLang="en-US" sz="1800" b="1" i="0" u="none" strike="noStrike" cap="none" normalizeH="0" baseline="0" dirty="0">
                <a:ln>
                  <a:noFill/>
                </a:ln>
                <a:solidFill>
                  <a:schemeClr val="tx1"/>
                </a:solidFill>
                <a:effectLst/>
                <a:latin typeface="Arial" panose="020B0604020202020204" pitchFamily="34" charset="0"/>
              </a:rPr>
              <a:t>Enhance Data Security</a:t>
            </a:r>
            <a:r>
              <a:rPr kumimoji="0" lang="en-US" altLang="en-US" sz="1800" b="0" i="0" u="none" strike="noStrike" cap="none" normalizeH="0" baseline="0" dirty="0">
                <a:ln>
                  <a:noFill/>
                </a:ln>
                <a:solidFill>
                  <a:schemeClr val="tx1"/>
                </a:solidFill>
                <a:effectLst/>
                <a:latin typeface="Arial" panose="020B0604020202020204" pitchFamily="34" charset="0"/>
              </a:rPr>
              <a:t>:</a:t>
            </a:r>
          </a:p>
          <a:p>
            <a:r>
              <a:rPr lang="en-US" sz="2000" dirty="0"/>
              <a:t>Provide a secure method for embedding hidden messages within digital media to protect sensitive information.</a:t>
            </a:r>
            <a:endParaRPr lang="en-US" sz="1800" dirty="0">
              <a:solidFill>
                <a:schemeClr val="tx1"/>
              </a:solidFill>
              <a:latin typeface="Arial" panose="020B0604020202020204" pitchFamily="34" charset="0"/>
            </a:endParaRPr>
          </a:p>
          <a:p>
            <a:r>
              <a:rPr lang="en-IN" sz="2000" b="1" dirty="0"/>
              <a:t>Educational Resource</a:t>
            </a:r>
            <a:r>
              <a:rPr lang="en-IN" sz="2000" dirty="0"/>
              <a:t>:</a:t>
            </a:r>
            <a:endParaRPr lang="en-US" sz="1800" dirty="0">
              <a:solidFill>
                <a:schemeClr val="tx1"/>
              </a:solidFill>
              <a:latin typeface="Arial" panose="020B0604020202020204" pitchFamily="34" charset="0"/>
            </a:endParaRPr>
          </a:p>
          <a:p>
            <a:r>
              <a:rPr lang="en-US" sz="2000" dirty="0"/>
              <a:t>Serve as a comprehensive learning tool for students and professionals in the field of cybersecurity.</a:t>
            </a:r>
            <a:endParaRPr lang="en-US" sz="1800" dirty="0">
              <a:solidFill>
                <a:schemeClr val="tx1"/>
              </a:solidFill>
              <a:latin typeface="Arial" panose="020B0604020202020204" pitchFamily="34" charset="0"/>
            </a:endParaRPr>
          </a:p>
          <a:p>
            <a:r>
              <a:rPr lang="en-IN" sz="2000" b="1" dirty="0"/>
              <a:t>User-Friendly Interface</a:t>
            </a:r>
            <a:r>
              <a:rPr lang="en-IN" sz="2000" dirty="0"/>
              <a:t>:</a:t>
            </a:r>
            <a:endParaRPr lang="en-US" sz="1800" dirty="0">
              <a:solidFill>
                <a:schemeClr val="tx1"/>
              </a:solidFill>
              <a:latin typeface="Arial" panose="020B0604020202020204" pitchFamily="34" charset="0"/>
            </a:endParaRPr>
          </a:p>
          <a:p>
            <a:r>
              <a:rPr lang="en-US" sz="2000" dirty="0"/>
              <a:t>Develop an intuitive and accessible user interface that caters to both beginners and advanced users.</a:t>
            </a:r>
            <a:endParaRPr lang="en-US" sz="1800" dirty="0">
              <a:solidFill>
                <a:schemeClr val="tx1"/>
              </a:solidFill>
              <a:latin typeface="Arial" panose="020B0604020202020204" pitchFamily="34" charset="0"/>
            </a:endParaRPr>
          </a:p>
          <a:p>
            <a:r>
              <a:rPr lang="en-IN" sz="2000" b="1" dirty="0"/>
              <a:t>Advanced Features</a:t>
            </a:r>
            <a:r>
              <a:rPr lang="en-IN" sz="2000" dirty="0"/>
              <a:t>:</a:t>
            </a:r>
          </a:p>
          <a:p>
            <a:r>
              <a:rPr lang="en-US" sz="2000" dirty="0"/>
              <a:t>Incorporate cutting-edge steganography and steganalysis techniques to ensure robustness and reliability.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42288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366128"/>
            <a:ext cx="11029615" cy="3609222"/>
          </a:xfrm>
        </p:spPr>
        <p:txBody>
          <a:bodyPr>
            <a:normAutofit fontScale="77500" lnSpcReduction="20000"/>
          </a:bodyPr>
          <a:lstStyle/>
          <a:p>
            <a:r>
              <a:rPr lang="en-US" sz="2300" b="1" dirty="0"/>
              <a:t>Cybersecurity Professionals</a:t>
            </a:r>
            <a:endParaRPr lang="en-US" sz="2300" dirty="0"/>
          </a:p>
          <a:p>
            <a:pPr>
              <a:buFont typeface="Arial" panose="020B0604020202020204" pitchFamily="34" charset="0"/>
              <a:buChar char="•"/>
            </a:pPr>
            <a:r>
              <a:rPr lang="en-US" sz="2300" dirty="0"/>
              <a:t>Use steganography to protect sensitive information and enhance data security.</a:t>
            </a:r>
          </a:p>
          <a:p>
            <a:pPr>
              <a:buFont typeface="Arial" panose="020B0604020202020204" pitchFamily="34" charset="0"/>
              <a:buChar char="•"/>
            </a:pPr>
            <a:r>
              <a:rPr lang="en-US" sz="2300" dirty="0"/>
              <a:t>Develop and implement steganalysis techniques to detect hidden data in digital communications.</a:t>
            </a:r>
          </a:p>
          <a:p>
            <a:r>
              <a:rPr lang="en-US" sz="2300" b="1" dirty="0"/>
              <a:t>Journalists and Whistleblowers</a:t>
            </a:r>
            <a:endParaRPr lang="en-US" sz="2300" dirty="0"/>
          </a:p>
          <a:p>
            <a:pPr>
              <a:buFont typeface="Arial" panose="020B0604020202020204" pitchFamily="34" charset="0"/>
              <a:buChar char="•"/>
            </a:pPr>
            <a:r>
              <a:rPr lang="en-US" sz="2300" dirty="0"/>
              <a:t>Use steganography to safely share sensitive information without revealing their sources or risking exposure.</a:t>
            </a:r>
          </a:p>
          <a:p>
            <a:r>
              <a:rPr lang="en-US" sz="2300" b="1" dirty="0"/>
              <a:t>Law Enforcement and Intelligence Agencies</a:t>
            </a:r>
            <a:endParaRPr lang="en-US" sz="2300" dirty="0"/>
          </a:p>
          <a:p>
            <a:pPr>
              <a:buFont typeface="Arial" panose="020B0604020202020204" pitchFamily="34" charset="0"/>
              <a:buChar char="•"/>
            </a:pPr>
            <a:r>
              <a:rPr lang="en-US" sz="2300" dirty="0"/>
              <a:t>Detect and analyze hidden communications used by criminals and terrorists.</a:t>
            </a:r>
          </a:p>
          <a:p>
            <a:r>
              <a:rPr lang="en-US" sz="2300" b="1" dirty="0"/>
              <a:t>Software Developers and Researchers</a:t>
            </a:r>
            <a:endParaRPr lang="en-US" sz="2300" dirty="0"/>
          </a:p>
          <a:p>
            <a:pPr>
              <a:buFont typeface="Arial" panose="020B0604020202020204" pitchFamily="34" charset="0"/>
              <a:buChar char="•"/>
            </a:pPr>
            <a:r>
              <a:rPr lang="en-US" sz="2300" dirty="0"/>
              <a:t>Develop new steganography algorithms and tools.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sp>
        <p:nvSpPr>
          <p:cNvPr id="4" name="Rectangle 1">
            <a:extLst>
              <a:ext uri="{FF2B5EF4-FFF2-40B4-BE49-F238E27FC236}">
                <a16:creationId xmlns:a16="http://schemas.microsoft.com/office/drawing/2014/main" id="{CF795598-474E-61E2-28EF-C70A7F35EA37}"/>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54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F0CD-B3D7-187A-B91A-2DC97FDA7CC2}"/>
              </a:ext>
            </a:extLst>
          </p:cNvPr>
          <p:cNvSpPr>
            <a:spLocks noGrp="1"/>
          </p:cNvSpPr>
          <p:nvPr>
            <p:ph type="title"/>
          </p:nvPr>
        </p:nvSpPr>
        <p:spPr/>
        <p:txBody>
          <a:bodyPr/>
          <a:lstStyle/>
          <a:p>
            <a:r>
              <a:rPr lang="en-US" sz="2800" dirty="0"/>
              <a:t>WHO ARE THE END USERS of this project?</a:t>
            </a:r>
            <a:endParaRPr lang="en-IN" dirty="0"/>
          </a:p>
        </p:txBody>
      </p:sp>
      <p:sp>
        <p:nvSpPr>
          <p:cNvPr id="3" name="Content Placeholder 2">
            <a:extLst>
              <a:ext uri="{FF2B5EF4-FFF2-40B4-BE49-F238E27FC236}">
                <a16:creationId xmlns:a16="http://schemas.microsoft.com/office/drawing/2014/main" id="{51F5ECDA-74A1-81F8-4893-541884A1A1BE}"/>
              </a:ext>
            </a:extLst>
          </p:cNvPr>
          <p:cNvSpPr>
            <a:spLocks noGrp="1"/>
          </p:cNvSpPr>
          <p:nvPr>
            <p:ph idx="1"/>
          </p:nvPr>
        </p:nvSpPr>
        <p:spPr/>
        <p:txBody>
          <a:bodyPr/>
          <a:lstStyle/>
          <a:p>
            <a:r>
              <a:rPr lang="en-US" b="1" dirty="0"/>
              <a:t>Digital Artists and Content Creators:</a:t>
            </a:r>
            <a:endParaRPr lang="en-US" dirty="0"/>
          </a:p>
          <a:p>
            <a:pPr>
              <a:buFont typeface="Arial" panose="020B0604020202020204" pitchFamily="34" charset="0"/>
              <a:buChar char="•"/>
            </a:pPr>
            <a:r>
              <a:rPr lang="en-US" dirty="0"/>
              <a:t>Embed watermarks and copyright information in digital media to protect intellectual property.</a:t>
            </a:r>
          </a:p>
          <a:p>
            <a:r>
              <a:rPr lang="en-IN" b="1" dirty="0"/>
              <a:t>Corporate Users:</a:t>
            </a:r>
          </a:p>
          <a:p>
            <a:r>
              <a:rPr lang="en-US" dirty="0"/>
              <a:t>Protect trade secrets and confidential business information.</a:t>
            </a:r>
            <a:endParaRPr lang="en-IN" dirty="0"/>
          </a:p>
          <a:p>
            <a:r>
              <a:rPr lang="en-US" dirty="0"/>
              <a:t>Ensure secure communication within the organization.</a:t>
            </a:r>
            <a:endParaRPr lang="en-IN" dirty="0"/>
          </a:p>
          <a:p>
            <a:r>
              <a:rPr lang="en-IN" b="1" dirty="0"/>
              <a:t>Educational Institutions:</a:t>
            </a:r>
          </a:p>
          <a:p>
            <a:r>
              <a:rPr lang="en-US" dirty="0"/>
              <a:t>Teach students about data security, steganography techniques, and digital forensics.</a:t>
            </a:r>
            <a:endParaRPr lang="en-IN" dirty="0"/>
          </a:p>
        </p:txBody>
      </p:sp>
    </p:spTree>
    <p:extLst>
      <p:ext uri="{BB962C8B-B14F-4D97-AF65-F5344CB8AC3E}">
        <p14:creationId xmlns:p14="http://schemas.microsoft.com/office/powerpoint/2010/main" val="929574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716436"/>
            <a:ext cx="11029616" cy="348793"/>
          </a:xfrm>
        </p:spPr>
        <p:txBody>
          <a:bodyPr anchor="ctr">
            <a:normAutofit fontScale="90000"/>
          </a:bodyPr>
          <a:lstStyle/>
          <a:p>
            <a:br>
              <a:rPr lang="en-US" sz="2800" dirty="0"/>
            </a:br>
            <a:r>
              <a:rPr lang="en-US" sz="2800" dirty="0"/>
              <a:t>YOUR SOLUTION AND ITS VALUE PROPOSITION</a:t>
            </a:r>
            <a:endParaRPr lang="en-US" dirty="0"/>
          </a:p>
        </p:txBody>
      </p:sp>
      <p:sp>
        <p:nvSpPr>
          <p:cNvPr id="5" name="Content Placeholder 4">
            <a:extLst>
              <a:ext uri="{FF2B5EF4-FFF2-40B4-BE49-F238E27FC236}">
                <a16:creationId xmlns:a16="http://schemas.microsoft.com/office/drawing/2014/main" id="{6C39A508-6EE6-8824-0327-30ED662C25E0}"/>
              </a:ext>
            </a:extLst>
          </p:cNvPr>
          <p:cNvSpPr>
            <a:spLocks noGrp="1"/>
          </p:cNvSpPr>
          <p:nvPr>
            <p:ph idx="1"/>
          </p:nvPr>
        </p:nvSpPr>
        <p:spPr>
          <a:xfrm>
            <a:off x="581192" y="2984500"/>
            <a:ext cx="11029615" cy="3873500"/>
          </a:xfrm>
        </p:spPr>
        <p:txBody>
          <a:bodyPr>
            <a:normAutofit fontScale="92500" lnSpcReduction="20000"/>
          </a:bodyPr>
          <a:lstStyle/>
          <a:p>
            <a:r>
              <a:rPr lang="en-US" sz="2000" dirty="0"/>
              <a:t>Our solution provides a comprehensive steganography tool that allows users to embed hidden messages within various types of digital media such as images, audio files, and videos. The tool leverages advanced algorithms to ensure that the hidden data is imperceptible to human senses and resistant to detection by steganalysis techniques.</a:t>
            </a:r>
          </a:p>
          <a:p>
            <a:r>
              <a:rPr lang="en-IN" sz="2000" b="1" dirty="0"/>
              <a:t>Value Proposition</a:t>
            </a:r>
            <a:r>
              <a:rPr lang="en-US" sz="2000" b="1" dirty="0"/>
              <a:t>: </a:t>
            </a:r>
          </a:p>
          <a:p>
            <a:r>
              <a:rPr lang="en-IN" sz="2000" i="1" dirty="0"/>
              <a:t>Enhanced Security </a:t>
            </a:r>
            <a:r>
              <a:rPr lang="en-IN" sz="2000" dirty="0"/>
              <a:t>: Our solution enhances the security of sensitive information by providing a layer of protection.</a:t>
            </a:r>
            <a:endParaRPr lang="en-US" sz="2000" dirty="0"/>
          </a:p>
          <a:p>
            <a:r>
              <a:rPr lang="en-IN" sz="2000" i="1" dirty="0"/>
              <a:t>Versatile Applications </a:t>
            </a:r>
            <a:r>
              <a:rPr lang="en-IN" sz="2000" dirty="0"/>
              <a:t>: Suitable for wide range of users.</a:t>
            </a:r>
            <a:endParaRPr lang="en-US" sz="2000" dirty="0"/>
          </a:p>
          <a:p>
            <a:r>
              <a:rPr lang="en-IN" sz="2000" i="1" dirty="0"/>
              <a:t>Cost-Effective</a:t>
            </a:r>
            <a:r>
              <a:rPr lang="en-IN" sz="2000" dirty="0"/>
              <a:t> :  Provides a  cost effective solution for securing data without expensive hard or software.</a:t>
            </a:r>
            <a:endParaRPr lang="en-US" sz="2000" dirty="0"/>
          </a:p>
          <a:p>
            <a:r>
              <a:rPr lang="en-IN" sz="2000" i="1" dirty="0"/>
              <a:t>Continuous Improvement </a:t>
            </a:r>
            <a:r>
              <a:rPr lang="en-IN" sz="2000" dirty="0"/>
              <a:t>: Regular updates and improvement.</a:t>
            </a:r>
            <a:endParaRPr lang="en-US" sz="2000" dirty="0"/>
          </a:p>
          <a:p>
            <a:r>
              <a:rPr lang="en-IN" sz="2000" b="1" dirty="0"/>
              <a:t>Ease of use : Designed with user experience in mind.</a:t>
            </a:r>
            <a:endParaRPr lang="en-IN" sz="2000" dirty="0"/>
          </a:p>
          <a:p>
            <a:endParaRPr lang="en-US" sz="2000" dirty="0"/>
          </a:p>
          <a:p>
            <a:endParaRPr lang="en-US" dirty="0"/>
          </a:p>
          <a:p>
            <a:endParaRPr lang="en-US" dirty="0"/>
          </a:p>
          <a:p>
            <a:endParaRPr lang="en-US" dirty="0"/>
          </a:p>
          <a:p>
            <a:endParaRPr lang="en-IN" dirty="0"/>
          </a:p>
        </p:txBody>
      </p:sp>
      <p:sp>
        <p:nvSpPr>
          <p:cNvPr id="8" name="Rectangle 2">
            <a:extLst>
              <a:ext uri="{FF2B5EF4-FFF2-40B4-BE49-F238E27FC236}">
                <a16:creationId xmlns:a16="http://schemas.microsoft.com/office/drawing/2014/main" id="{68EE289E-EB42-2AB4-E6B2-0158E78A656E}"/>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7A1B722E-3082-6A33-E097-958CD9BE11E2}"/>
              </a:ext>
            </a:extLst>
          </p:cNvPr>
          <p:cNvSpPr>
            <a:spLocks noChangeArrowheads="1"/>
          </p:cNvSpPr>
          <p:nvPr/>
        </p:nvSpPr>
        <p:spPr bwMode="auto">
          <a:xfrm>
            <a:off x="152400" y="-170766"/>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685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In customizing a steganography project, one approach could be to focus on developing a user-friendly interface with advanced encryption techniques.</a:t>
            </a:r>
          </a:p>
          <a:p>
            <a:r>
              <a:rPr lang="en-US" dirty="0"/>
              <a:t> For instance, integrating AES (Advanced Encryption Standard) for data encryption within images could enhance security. </a:t>
            </a:r>
          </a:p>
          <a:p>
            <a:r>
              <a:rPr lang="en-US" dirty="0"/>
              <a:t>Additionally, implementing a unique method for embedding data, such as LSB (Least Significant Bit) replacement, could be tailored to handle larger data payloads or improve embedding efficiency. </a:t>
            </a:r>
          </a:p>
          <a:p>
            <a:r>
              <a:rPr lang="en-US" dirty="0"/>
              <a:t>These customizations aim to enhance both security and usability, making the steganography tool more robust and practical for various applications.</a:t>
            </a:r>
          </a:p>
        </p:txBody>
      </p:sp>
    </p:spTree>
    <p:extLst>
      <p:ext uri="{BB962C8B-B14F-4D97-AF65-F5344CB8AC3E}">
        <p14:creationId xmlns:p14="http://schemas.microsoft.com/office/powerpoint/2010/main" val="36573865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57</TotalTime>
  <Words>741</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Franklin Gothic Book</vt:lpstr>
      <vt:lpstr>Franklin Gothic Demi</vt:lpstr>
      <vt:lpstr>Google Sans</vt:lpstr>
      <vt:lpstr>Wingdings 2</vt:lpstr>
      <vt:lpstr>DividendVTI</vt:lpstr>
      <vt:lpstr>Student Details</vt:lpstr>
      <vt:lpstr>PROJECT TITLE/Problem Statement </vt:lpstr>
      <vt:lpstr>AGENDA</vt:lpstr>
      <vt:lpstr>PROJECT  OVERVIEW</vt:lpstr>
      <vt:lpstr>OBJECTIVES</vt:lpstr>
      <vt:lpstr>WHO ARE THE END USERS of this project?</vt:lpstr>
      <vt:lpstr>WHO ARE THE END USERS of this project?</vt:lpstr>
      <vt:lpstr> YOUR SOLUTION AND ITS VALUE PROPOSITION</vt:lpstr>
      <vt:lpstr>How did you customize the project and make it your own</vt:lpstr>
      <vt:lpstr>MODELLING</vt:lpstr>
      <vt:lpstr>Results</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VEMULA LAVANYA</cp:lastModifiedBy>
  <cp:revision>4</cp:revision>
  <dcterms:created xsi:type="dcterms:W3CDTF">2021-05-26T16:50:10Z</dcterms:created>
  <dcterms:modified xsi:type="dcterms:W3CDTF">2024-07-09T14:02:44Z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