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vemulapooja85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a:t>Student </a:t>
            </a:r>
            <a:r>
              <a:rPr lang="en-GB"/>
              <a:t>Details</a:t>
            </a:r>
            <a:endParaRPr lang="en-US"/>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052766" y="1414021"/>
            <a:ext cx="6521973" cy="1549657"/>
          </a:xfrm>
        </p:spPr>
        <p:txBody>
          <a:bodyPr>
            <a:normAutofit fontScale="25000" lnSpcReduction="20000"/>
          </a:bodyPr>
          <a:lstStyle/>
          <a:p>
            <a:r>
              <a:rPr lang="en-GB" sz="7200" dirty="0"/>
              <a:t>Name   :  VEMULA PUJA  </a:t>
            </a:r>
          </a:p>
          <a:p>
            <a:r>
              <a:rPr lang="en-GB" sz="7200" dirty="0"/>
              <a:t>E-MAIL ID  :  </a:t>
            </a:r>
            <a:r>
              <a:rPr lang="en-IN" sz="7200" b="0" i="0" dirty="0">
                <a:solidFill>
                  <a:srgbClr val="1F1F1F"/>
                </a:solidFill>
                <a:effectLst/>
                <a:highlight>
                  <a:srgbClr val="E9EEF6"/>
                </a:highlight>
                <a:latin typeface="Google Sans"/>
                <a:hlinkClick r:id="rId2"/>
              </a:rPr>
              <a:t>vemulapooja857@gmail.com</a:t>
            </a:r>
            <a:endParaRPr lang="en-IN" sz="7200" b="0" i="0" dirty="0">
              <a:solidFill>
                <a:srgbClr val="1F1F1F"/>
              </a:solidFill>
              <a:effectLst/>
              <a:highlight>
                <a:srgbClr val="E9EEF6"/>
              </a:highlight>
              <a:latin typeface="Google Sans"/>
            </a:endParaRPr>
          </a:p>
          <a:p>
            <a:r>
              <a:rPr lang="en-IN" sz="7200" dirty="0">
                <a:solidFill>
                  <a:srgbClr val="1F1F1F"/>
                </a:solidFill>
                <a:highlight>
                  <a:srgbClr val="E9EEF6"/>
                </a:highlight>
                <a:latin typeface="Google Sans"/>
              </a:rPr>
              <a:t>Student.id : 22hp1a0583</a:t>
            </a:r>
          </a:p>
          <a:p>
            <a:r>
              <a:rPr lang="en-IN" sz="7200" dirty="0" err="1">
                <a:solidFill>
                  <a:srgbClr val="1F1F1F"/>
                </a:solidFill>
                <a:highlight>
                  <a:srgbClr val="E9EEF6"/>
                </a:highlight>
                <a:latin typeface="Google Sans"/>
              </a:rPr>
              <a:t>Department&amp;year</a:t>
            </a:r>
            <a:r>
              <a:rPr lang="en-IN" sz="7200" dirty="0">
                <a:solidFill>
                  <a:srgbClr val="1F1F1F"/>
                </a:solidFill>
                <a:highlight>
                  <a:srgbClr val="E9EEF6"/>
                </a:highlight>
                <a:latin typeface="Google Sans"/>
              </a:rPr>
              <a:t> : cse-3</a:t>
            </a:r>
            <a:r>
              <a:rPr lang="en-IN" sz="7200" baseline="30000" dirty="0">
                <a:solidFill>
                  <a:srgbClr val="1F1F1F"/>
                </a:solidFill>
                <a:highlight>
                  <a:srgbClr val="E9EEF6"/>
                </a:highlight>
                <a:latin typeface="Google Sans"/>
              </a:rPr>
              <a:t>rd</a:t>
            </a:r>
            <a:r>
              <a:rPr lang="en-IN" sz="7200" dirty="0">
                <a:solidFill>
                  <a:srgbClr val="1F1F1F"/>
                </a:solidFill>
                <a:highlight>
                  <a:srgbClr val="E9EEF6"/>
                </a:highlight>
                <a:latin typeface="Google Sans"/>
              </a:rPr>
              <a:t> year</a:t>
            </a:r>
          </a:p>
          <a:p>
            <a:endParaRPr lang="en-IN" b="0" i="0" dirty="0">
              <a:solidFill>
                <a:srgbClr val="1F1F1F"/>
              </a:solidFill>
              <a:effectLst/>
              <a:highlight>
                <a:srgbClr val="E9EEF6"/>
              </a:highlight>
              <a:latin typeface="Google Sans"/>
            </a:endParaRPr>
          </a:p>
          <a:p>
            <a:br>
              <a:rPr lang="en-IN" dirty="0"/>
            </a:br>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endParaRPr lang="en-US"/>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19373"/>
            <a:ext cx="11029615" cy="3836709"/>
          </a:xfrm>
        </p:spPr>
        <p:txBody>
          <a:bodyPr>
            <a:normAutofit/>
          </a:bodyPr>
          <a:lstStyle/>
          <a:p>
            <a:r>
              <a:rPr lang="en-US" sz="3600" b="1" i="1" dirty="0"/>
              <a:t>HIDING A TEXT INSIDE THE IMAGE USING STEGANOGRAPHY</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sz="2400" dirty="0"/>
              <a:t>Our steganography tool provides a robust, versatile, and user-friendly solution for hiding and protecting sensitive data within digital media. By offering advanced features and strong security measures, we ensure that our users can confidently secure their information and maintain their privacy in an increasingly digital world.</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366128"/>
            <a:ext cx="11029615" cy="3609222"/>
          </a:xfrm>
        </p:spPr>
        <p:txBody>
          <a:bodyPr>
            <a:normAutofit fontScale="77500" lnSpcReduction="20000"/>
          </a:bodyPr>
          <a:lstStyle/>
          <a:p>
            <a:r>
              <a:rPr lang="en-US" sz="2300" b="1" dirty="0"/>
              <a:t>Cybersecurity Professionals</a:t>
            </a:r>
            <a:endParaRPr lang="en-US" sz="2300" dirty="0"/>
          </a:p>
          <a:p>
            <a:pPr>
              <a:buFont typeface="Arial" panose="020B0604020202020204" pitchFamily="34" charset="0"/>
              <a:buChar char="•"/>
            </a:pPr>
            <a:r>
              <a:rPr lang="en-US" sz="2300" dirty="0"/>
              <a:t>Use steganography to protect sensitive information and enhance data security.</a:t>
            </a:r>
          </a:p>
          <a:p>
            <a:pPr>
              <a:buFont typeface="Arial" panose="020B0604020202020204" pitchFamily="34" charset="0"/>
              <a:buChar char="•"/>
            </a:pPr>
            <a:r>
              <a:rPr lang="en-US" sz="2300" dirty="0"/>
              <a:t>Develop and implement steganalysis techniques to detect hidden data in digital communications.</a:t>
            </a:r>
          </a:p>
          <a:p>
            <a:r>
              <a:rPr lang="en-US" sz="2300" b="1" dirty="0"/>
              <a:t>Journalists and Whistleblowers</a:t>
            </a:r>
            <a:endParaRPr lang="en-US" sz="2300" dirty="0"/>
          </a:p>
          <a:p>
            <a:pPr>
              <a:buFont typeface="Arial" panose="020B0604020202020204" pitchFamily="34" charset="0"/>
              <a:buChar char="•"/>
            </a:pPr>
            <a:r>
              <a:rPr lang="en-US" sz="2300" dirty="0"/>
              <a:t>Use steganography to safely share sensitive information without revealing their sources or risking exposure.</a:t>
            </a:r>
          </a:p>
          <a:p>
            <a:r>
              <a:rPr lang="en-US" sz="2300" b="1" dirty="0"/>
              <a:t>Law Enforcement and Intelligence Agencies</a:t>
            </a:r>
            <a:endParaRPr lang="en-US" sz="2300" dirty="0"/>
          </a:p>
          <a:p>
            <a:pPr>
              <a:buFont typeface="Arial" panose="020B0604020202020204" pitchFamily="34" charset="0"/>
              <a:buChar char="•"/>
            </a:pPr>
            <a:r>
              <a:rPr lang="en-US" sz="2300" dirty="0"/>
              <a:t>Detect and analyze hidden communications used by criminals and terrorists.</a:t>
            </a:r>
          </a:p>
          <a:p>
            <a:r>
              <a:rPr lang="en-US" sz="2300" b="1" dirty="0"/>
              <a:t>Software Developers and Researchers</a:t>
            </a:r>
            <a:endParaRPr lang="en-US" sz="2300" dirty="0"/>
          </a:p>
          <a:p>
            <a:pPr>
              <a:buFont typeface="Arial" panose="020B0604020202020204" pitchFamily="34" charset="0"/>
              <a:buChar char="•"/>
            </a:pPr>
            <a:r>
              <a:rPr lang="en-US" sz="2300" dirty="0"/>
              <a:t>Develop new steganography algorithms and tools.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4" name="Rectangle 1">
            <a:extLst>
              <a:ext uri="{FF2B5EF4-FFF2-40B4-BE49-F238E27FC236}">
                <a16:creationId xmlns:a16="http://schemas.microsoft.com/office/drawing/2014/main" id="{CF795598-474E-61E2-28EF-C70A7F35EA37}"/>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716436"/>
            <a:ext cx="11029616" cy="348793"/>
          </a:xfrm>
        </p:spPr>
        <p:txBody>
          <a:bodyPr anchor="ctr">
            <a:normAutofit fontScale="90000"/>
          </a:bodyPr>
          <a:lstStyle/>
          <a:p>
            <a:br>
              <a:rPr lang="en-US" sz="2800" dirty="0"/>
            </a:br>
            <a:r>
              <a:rPr lang="en-US" sz="2800" dirty="0"/>
              <a:t>YOUR SOLUTION AND ITS VALUE PROPOSITION</a:t>
            </a:r>
            <a:endParaRPr lang="en-US" dirty="0"/>
          </a:p>
        </p:txBody>
      </p:sp>
      <p:sp>
        <p:nvSpPr>
          <p:cNvPr id="5" name="Content Placeholder 4">
            <a:extLst>
              <a:ext uri="{FF2B5EF4-FFF2-40B4-BE49-F238E27FC236}">
                <a16:creationId xmlns:a16="http://schemas.microsoft.com/office/drawing/2014/main" id="{6C39A508-6EE6-8824-0327-30ED662C25E0}"/>
              </a:ext>
            </a:extLst>
          </p:cNvPr>
          <p:cNvSpPr>
            <a:spLocks noGrp="1"/>
          </p:cNvSpPr>
          <p:nvPr>
            <p:ph idx="1"/>
          </p:nvPr>
        </p:nvSpPr>
        <p:spPr>
          <a:xfrm>
            <a:off x="581192" y="2984500"/>
            <a:ext cx="11029615" cy="3873500"/>
          </a:xfrm>
        </p:spPr>
        <p:txBody>
          <a:bodyPr>
            <a:normAutofit fontScale="92500" lnSpcReduction="20000"/>
          </a:bodyPr>
          <a:lstStyle/>
          <a:p>
            <a:r>
              <a:rPr lang="en-US" sz="2000" dirty="0"/>
              <a:t>Our solution provides a comprehensive steganography tool that allows users to embed hidden messages within various types of digital media such as images, audio files, and videos. The tool leverages advanced algorithms to ensure that the hidden data is imperceptible to human senses and resistant to detection by steganalysis techniques.</a:t>
            </a:r>
          </a:p>
          <a:p>
            <a:r>
              <a:rPr lang="en-IN" sz="2000" b="1" dirty="0"/>
              <a:t>Value Proposition</a:t>
            </a:r>
            <a:r>
              <a:rPr lang="en-US" sz="2000" b="1" dirty="0"/>
              <a:t>: </a:t>
            </a:r>
          </a:p>
          <a:p>
            <a:r>
              <a:rPr lang="en-IN" sz="2000" i="1" dirty="0"/>
              <a:t>Enhanced Security </a:t>
            </a:r>
            <a:r>
              <a:rPr lang="en-IN" sz="2000" dirty="0"/>
              <a:t>: Our solution enhances the security of sensitive information by providing a layer of protection.</a:t>
            </a:r>
            <a:endParaRPr lang="en-US" sz="2000" dirty="0"/>
          </a:p>
          <a:p>
            <a:r>
              <a:rPr lang="en-IN" sz="2000" i="1" dirty="0"/>
              <a:t>Versatile Applications </a:t>
            </a:r>
            <a:r>
              <a:rPr lang="en-IN" sz="2000" dirty="0"/>
              <a:t>: Suitable for wide range of users.</a:t>
            </a:r>
            <a:endParaRPr lang="en-US" sz="2000" dirty="0"/>
          </a:p>
          <a:p>
            <a:r>
              <a:rPr lang="en-IN" sz="2000" i="1" dirty="0"/>
              <a:t>Cost-Effective</a:t>
            </a:r>
            <a:r>
              <a:rPr lang="en-IN" sz="2000" dirty="0"/>
              <a:t> :  Provides a  cost effective solution for securing data without expensive hard or software.</a:t>
            </a:r>
            <a:endParaRPr lang="en-US" sz="2000" dirty="0"/>
          </a:p>
          <a:p>
            <a:r>
              <a:rPr lang="en-IN" sz="2000" i="1" dirty="0"/>
              <a:t>Continuous Improvement </a:t>
            </a:r>
            <a:r>
              <a:rPr lang="en-IN" sz="2000" dirty="0"/>
              <a:t>: Regular updates and improvement.</a:t>
            </a:r>
            <a:endParaRPr lang="en-US" sz="2000" dirty="0"/>
          </a:p>
          <a:p>
            <a:r>
              <a:rPr lang="en-IN" sz="2000" b="1" dirty="0"/>
              <a:t>Ease of use : Designed with user experience in mind.</a:t>
            </a:r>
            <a:endParaRPr lang="en-IN" sz="2000" dirty="0"/>
          </a:p>
          <a:p>
            <a:endParaRPr lang="en-US" sz="2000" dirty="0"/>
          </a:p>
          <a:p>
            <a:endParaRPr lang="en-US" dirty="0"/>
          </a:p>
          <a:p>
            <a:endParaRPr lang="en-US" dirty="0"/>
          </a:p>
          <a:p>
            <a:endParaRPr lang="en-US" dirty="0"/>
          </a:p>
          <a:p>
            <a:endParaRPr lang="en-IN" dirty="0"/>
          </a:p>
        </p:txBody>
      </p:sp>
      <p:sp>
        <p:nvSpPr>
          <p:cNvPr id="8" name="Rectangle 2">
            <a:extLst>
              <a:ext uri="{FF2B5EF4-FFF2-40B4-BE49-F238E27FC236}">
                <a16:creationId xmlns:a16="http://schemas.microsoft.com/office/drawing/2014/main" id="{68EE289E-EB42-2AB4-E6B2-0158E78A656E}"/>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7A1B722E-3082-6A33-E097-958CD9BE11E2}"/>
              </a:ext>
            </a:extLst>
          </p:cNvPr>
          <p:cNvSpPr>
            <a:spLocks noChangeArrowheads="1"/>
          </p:cNvSpPr>
          <p:nvPr/>
        </p:nvSpPr>
        <p:spPr bwMode="auto">
          <a:xfrm>
            <a:off x="152400" y="-170766"/>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endParaRPr lang="en-US"/>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687288"/>
          </a:xfrm>
        </p:spPr>
        <p:txBody>
          <a:bodyPr anchor="ctr"/>
          <a:lstStyle/>
          <a:p>
            <a:r>
              <a:rPr lang="en-GB" dirty="0"/>
              <a:t>MODELLING</a:t>
            </a:r>
            <a:endParaRPr lang="en-US" dirty="0"/>
          </a:p>
        </p:txBody>
      </p:sp>
      <p:sp>
        <p:nvSpPr>
          <p:cNvPr id="5" name="Rectangle 2">
            <a:extLst>
              <a:ext uri="{FF2B5EF4-FFF2-40B4-BE49-F238E27FC236}">
                <a16:creationId xmlns:a16="http://schemas.microsoft.com/office/drawing/2014/main" id="{00F82473-9051-5A92-C218-71EB4D72A104}"/>
              </a:ext>
            </a:extLst>
          </p:cNvPr>
          <p:cNvSpPr>
            <a:spLocks noChangeArrowheads="1"/>
          </p:cNvSpPr>
          <p:nvPr/>
        </p:nvSpPr>
        <p:spPr bwMode="auto">
          <a:xfrm>
            <a:off x="0" y="-323165"/>
            <a:ext cx="3930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7" name="Content Placeholder 6">
            <a:extLst>
              <a:ext uri="{FF2B5EF4-FFF2-40B4-BE49-F238E27FC236}">
                <a16:creationId xmlns:a16="http://schemas.microsoft.com/office/drawing/2014/main" id="{B1DE0990-9813-02B5-7A04-2F0D3763C7E6}"/>
              </a:ext>
            </a:extLst>
          </p:cNvPr>
          <p:cNvSpPr>
            <a:spLocks noGrp="1"/>
          </p:cNvSpPr>
          <p:nvPr>
            <p:ph idx="1"/>
          </p:nvPr>
        </p:nvSpPr>
        <p:spPr>
          <a:xfrm>
            <a:off x="581192" y="1854200"/>
            <a:ext cx="11029615" cy="5003800"/>
          </a:xfrm>
        </p:spPr>
        <p:txBody>
          <a:bodyPr>
            <a:normAutofit fontScale="92500" lnSpcReduction="20000"/>
          </a:bodyPr>
          <a:lstStyle/>
          <a:p>
            <a:r>
              <a:rPr lang="en-IN" sz="2100" b="1" dirty="0"/>
              <a:t>Image Processing Module:</a:t>
            </a:r>
          </a:p>
          <a:p>
            <a:r>
              <a:rPr lang="en-US" sz="2100" dirty="0"/>
              <a:t>Load image from specified path.</a:t>
            </a:r>
            <a:endParaRPr lang="en-IN" sz="2100" b="1" dirty="0"/>
          </a:p>
          <a:p>
            <a:r>
              <a:rPr lang="en-US" sz="2100" dirty="0"/>
              <a:t>Check if image is successfully loaded.</a:t>
            </a:r>
            <a:endParaRPr lang="en-IN" sz="2100" b="1" dirty="0"/>
          </a:p>
          <a:p>
            <a:r>
              <a:rPr lang="en-US" sz="2100" dirty="0"/>
              <a:t>Get image dimensions (height, width, channels).</a:t>
            </a:r>
            <a:endParaRPr lang="en-IN" sz="2100" b="1" dirty="0"/>
          </a:p>
          <a:p>
            <a:r>
              <a:rPr lang="en-US" sz="2100" dirty="0"/>
              <a:t>Save modified image to a new file.</a:t>
            </a:r>
            <a:endParaRPr lang="en-IN" sz="2100" b="1" dirty="0"/>
          </a:p>
          <a:p>
            <a:r>
              <a:rPr lang="en-US" sz="2100" dirty="0"/>
              <a:t>Open the newly saved encrypted image.</a:t>
            </a:r>
            <a:endParaRPr lang="en-IN" sz="2100" b="1" dirty="0"/>
          </a:p>
          <a:p>
            <a:r>
              <a:rPr lang="en-IN" sz="2100" b="1" dirty="0"/>
              <a:t>Steganography Algorithm Module:</a:t>
            </a:r>
          </a:p>
          <a:p>
            <a:r>
              <a:rPr lang="en-US" sz="2100" dirty="0"/>
              <a:t>Loop through the secret message and encode each character into the image.</a:t>
            </a:r>
            <a:endParaRPr lang="en-IN" sz="2100" b="1" dirty="0"/>
          </a:p>
          <a:p>
            <a:r>
              <a:rPr lang="en-US" sz="2100" dirty="0"/>
              <a:t>Use the hashed password to modify pixel values securely.</a:t>
            </a:r>
          </a:p>
          <a:p>
            <a:r>
              <a:rPr lang="en-IN" sz="2100" b="1" dirty="0"/>
              <a:t>Cryptographic Module:</a:t>
            </a:r>
          </a:p>
          <a:p>
            <a:r>
              <a:rPr lang="en-US" sz="2100" dirty="0"/>
              <a:t>Prompt user for secret message and password.</a:t>
            </a:r>
          </a:p>
          <a:p>
            <a:r>
              <a:rPr lang="en-US" sz="2100" dirty="0"/>
              <a:t>Use the hashed password to ensure secure encoding.</a:t>
            </a:r>
            <a:endParaRPr lang="en-IN" sz="2100" dirty="0"/>
          </a:p>
          <a:p>
            <a:endParaRPr lang="en-IN" b="1" dirty="0"/>
          </a:p>
          <a:p>
            <a:endParaRPr lang="en-IN" b="1" dirty="0"/>
          </a:p>
          <a:p>
            <a:endParaRPr lang="en-IN"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9" name="Content Placeholder 8">
            <a:extLst>
              <a:ext uri="{FF2B5EF4-FFF2-40B4-BE49-F238E27FC236}">
                <a16:creationId xmlns:a16="http://schemas.microsoft.com/office/drawing/2014/main" id="{18EBFF65-BF10-DEBF-2C09-271135DBF489}"/>
              </a:ext>
            </a:extLst>
          </p:cNvPr>
          <p:cNvPicPr>
            <a:picLocks noGrp="1" noChangeAspect="1"/>
          </p:cNvPicPr>
          <p:nvPr>
            <p:ph idx="1"/>
          </p:nvPr>
        </p:nvPicPr>
        <p:blipFill>
          <a:blip r:embed="rId2"/>
          <a:stretch>
            <a:fillRect/>
          </a:stretch>
        </p:blipFill>
        <p:spPr>
          <a:xfrm>
            <a:off x="735543" y="1682532"/>
            <a:ext cx="10928055" cy="4292818"/>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406</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Demi</vt:lpstr>
      <vt:lpstr>Google Sans</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VEMULA LAVANYA</cp:lastModifiedBy>
  <cp:revision>2</cp:revision>
  <dcterms:created xsi:type="dcterms:W3CDTF">2021-05-26T16:50:10Z</dcterms:created>
  <dcterms:modified xsi:type="dcterms:W3CDTF">2024-07-08T13:47:53Z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