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1" r:id="rId7"/>
    <p:sldId id="263" r:id="rId8"/>
    <p:sldId id="265" r:id="rId9"/>
    <p:sldId id="267" r:id="rId10"/>
    <p:sldId id="268" r:id="rId11"/>
    <p:sldId id="271" r:id="rId12"/>
    <p:sldId id="272" r:id="rId13"/>
    <p:sldId id="269" r:id="rId14"/>
    <p:sldId id="270" r:id="rId15"/>
    <p:sldId id="273" r:id="rId16"/>
    <p:sldId id="274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3"/>
  </p:normalViewPr>
  <p:slideViewPr>
    <p:cSldViewPr snapToGrid="0">
      <p:cViewPr>
        <p:scale>
          <a:sx n="110" d="100"/>
          <a:sy n="110" d="100"/>
        </p:scale>
        <p:origin x="6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4248-814E-12BF-93B5-D8F25F3C0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42CC7-F1B0-641B-700B-F09145593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EE78-5180-B4A3-BE33-35C47282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48" y="1"/>
            <a:ext cx="10370917" cy="808056"/>
          </a:xfrm>
        </p:spPr>
        <p:txBody>
          <a:bodyPr/>
          <a:lstStyle/>
          <a:p>
            <a:pPr algn="l"/>
            <a:r>
              <a:rPr lang="en-US" dirty="0"/>
              <a:t>Variables, Data Types,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8DFC-814F-1004-06D8-0D8F5D8B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848" y="808057"/>
            <a:ext cx="10370917" cy="6049942"/>
          </a:xfrm>
        </p:spPr>
        <p:txBody>
          <a:bodyPr>
            <a:normAutofit/>
          </a:bodyPr>
          <a:lstStyle/>
          <a:p>
            <a:r>
              <a:rPr lang="en-US" dirty="0"/>
              <a:t>Variables: In JavaScript, variables are used to store and manipulate data. They are declared using the var, let, or const keywords.</a:t>
            </a:r>
          </a:p>
          <a:p>
            <a:r>
              <a:rPr lang="en-US" dirty="0"/>
              <a:t>Data Types: JavaScript has several built-in data types, including numbers, strings, </a:t>
            </a:r>
            <a:r>
              <a:rPr lang="en-US" dirty="0" err="1"/>
              <a:t>booleans</a:t>
            </a:r>
            <a:r>
              <a:rPr lang="en-US" dirty="0"/>
              <a:t>, arrays, objects, and more.</a:t>
            </a:r>
          </a:p>
          <a:p>
            <a:r>
              <a:rPr lang="en-US" dirty="0"/>
              <a:t>Operators: JavaScript provides a range of operators for performing mathematical calculations, string concatenation, logical operations, and comparisons.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7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4C0D-759A-AD28-3E88-80385E5B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803" y="0"/>
            <a:ext cx="9500164" cy="1077229"/>
          </a:xfrm>
        </p:spPr>
        <p:txBody>
          <a:bodyPr/>
          <a:lstStyle/>
          <a:p>
            <a:pPr algn="l"/>
            <a:r>
              <a:rPr lang="en-US" dirty="0"/>
              <a:t>Variables, Data Types, and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708AF-DE81-F81B-4550-F928CA20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13" y="1077229"/>
            <a:ext cx="39370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F428BB-8EC7-BD12-6C13-4802DA27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65375"/>
            <a:ext cx="3937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6ED4-9378-A3C8-3286-8A4A20F9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52" y="76269"/>
            <a:ext cx="7958331" cy="1077229"/>
          </a:xfrm>
        </p:spPr>
        <p:txBody>
          <a:bodyPr/>
          <a:lstStyle/>
          <a:p>
            <a:r>
              <a:rPr lang="en-US" dirty="0"/>
              <a:t>Variables, Data Types, and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12D72-400B-B23B-629C-932A4954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0" y="1728024"/>
            <a:ext cx="6159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1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0D90-D627-33A5-2F78-02F681AD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403"/>
            <a:ext cx="10374987" cy="1077229"/>
          </a:xfrm>
        </p:spPr>
        <p:txBody>
          <a:bodyPr/>
          <a:lstStyle/>
          <a:p>
            <a:pPr algn="l"/>
            <a:r>
              <a:rPr lang="en-US" dirty="0"/>
              <a:t>Basic Control Flow with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7192-BC11-A153-FF72-48E2BBE1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926" y="902825"/>
            <a:ext cx="10374987" cy="5945772"/>
          </a:xfrm>
        </p:spPr>
        <p:txBody>
          <a:bodyPr>
            <a:normAutofit/>
          </a:bodyPr>
          <a:lstStyle/>
          <a:p>
            <a:r>
              <a:rPr lang="en-US" dirty="0"/>
              <a:t>Conditional Statements: JavaScript offers conditional statements such as if, else if, and else to perform different actions based on different conditions.</a:t>
            </a:r>
          </a:p>
          <a:p>
            <a:r>
              <a:rPr lang="en-US" dirty="0"/>
              <a:t>Comparison Operators: JavaScript's comparison operators (==, ===, !=, !==, &lt;, &gt;, &lt;=, &gt;=) are used to compare values and make decisions in conditional statements.</a:t>
            </a:r>
          </a:p>
          <a:p>
            <a:r>
              <a:rPr lang="en-US" dirty="0"/>
              <a:t>Logical Operators: Logical operators (&amp;&amp;, ||, !) are used to combine multiple conditions or negate a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A9FD-5097-9481-196C-DDDDFD9B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0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Basic Control Flow with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1E04-90FE-22FA-28AA-2002BC1E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926" y="868101"/>
            <a:ext cx="10340263" cy="5989899"/>
          </a:xfrm>
        </p:spPr>
        <p:txBody>
          <a:bodyPr>
            <a:normAutofit/>
          </a:bodyPr>
          <a:lstStyle/>
          <a:p>
            <a:r>
              <a:rPr lang="en-US" dirty="0"/>
              <a:t>Loops: JavaScript provides different types of loops to iterate over a set of data or perform repetitive actions.</a:t>
            </a:r>
          </a:p>
          <a:p>
            <a:r>
              <a:rPr lang="en-US" dirty="0"/>
              <a:t>for Loop: The for loop is used to iterate over a block of code for a specified number of times.</a:t>
            </a:r>
          </a:p>
          <a:p>
            <a:r>
              <a:rPr lang="en-US" dirty="0"/>
              <a:t>while Loop: The while loop repeatedly executes a block of code as long as a given condition is true.</a:t>
            </a:r>
          </a:p>
          <a:p>
            <a:r>
              <a:rPr lang="en-US" dirty="0"/>
              <a:t>do...while Loop: The do...while loop executes a block of code at least once and then repeats as long as a given condition is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8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0DDF-0534-0407-6622-5A4F6962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42" y="0"/>
            <a:ext cx="10370915" cy="1077229"/>
          </a:xfrm>
        </p:spPr>
        <p:txBody>
          <a:bodyPr/>
          <a:lstStyle/>
          <a:p>
            <a:pPr algn="l"/>
            <a:r>
              <a:rPr lang="en-US" dirty="0"/>
              <a:t>Understanding the 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8A83-4294-99BD-C2EA-B3161869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72" y="931762"/>
            <a:ext cx="10370915" cy="4994476"/>
          </a:xfrm>
        </p:spPr>
        <p:txBody>
          <a:bodyPr>
            <a:normAutofit/>
          </a:bodyPr>
          <a:lstStyle/>
          <a:p>
            <a:r>
              <a:rPr lang="en-US" dirty="0"/>
              <a:t>The Document Object Model (DOM) is a programming interface for web documents.</a:t>
            </a:r>
          </a:p>
          <a:p>
            <a:r>
              <a:rPr lang="en-US" dirty="0"/>
              <a:t>It represents the structure of an HTML or XML document as a tree-like structure, where each element is a node.</a:t>
            </a:r>
          </a:p>
          <a:p>
            <a:r>
              <a:rPr lang="en-US" dirty="0"/>
              <a:t>The DOM provides a way to interact with and manipulate the elements and content of a web page.</a:t>
            </a:r>
          </a:p>
          <a:p>
            <a:r>
              <a:rPr lang="en-US" dirty="0"/>
              <a:t>It allows JavaScript to access, modify, add, or remove HTML elements dynamically.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8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25FC-2E17-AA46-6D2D-378399C3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66" y="9403"/>
            <a:ext cx="10347767" cy="1077229"/>
          </a:xfrm>
        </p:spPr>
        <p:txBody>
          <a:bodyPr/>
          <a:lstStyle/>
          <a:p>
            <a:pPr algn="l"/>
            <a:r>
              <a:rPr lang="en-US" dirty="0"/>
              <a:t>Manipulating HTML Elements 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A54F-BB60-8951-6A24-C3BD0D2F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66" y="868101"/>
            <a:ext cx="10347767" cy="5980496"/>
          </a:xfrm>
        </p:spPr>
        <p:txBody>
          <a:bodyPr>
            <a:normAutofit/>
          </a:bodyPr>
          <a:lstStyle/>
          <a:p>
            <a:r>
              <a:rPr lang="en-US" dirty="0"/>
              <a:t>JavaScript provides several methods to manipulate HTML elements through the DOM.</a:t>
            </a:r>
          </a:p>
          <a:p>
            <a:r>
              <a:rPr lang="en-US" dirty="0"/>
              <a:t>Common DOM manipulation tasks include:</a:t>
            </a:r>
          </a:p>
          <a:p>
            <a:r>
              <a:rPr lang="en-US" dirty="0"/>
              <a:t>Accessing elements: Use methods like </a:t>
            </a:r>
            <a:r>
              <a:rPr lang="en-US" dirty="0" err="1"/>
              <a:t>getElementById</a:t>
            </a:r>
            <a:r>
              <a:rPr lang="en-US" dirty="0"/>
              <a:t>, </a:t>
            </a:r>
            <a:r>
              <a:rPr lang="en-US" dirty="0" err="1"/>
              <a:t>getElementsByClassName</a:t>
            </a:r>
            <a:r>
              <a:rPr lang="en-US" dirty="0"/>
              <a:t>, or </a:t>
            </a:r>
            <a:r>
              <a:rPr lang="en-US" dirty="0" err="1"/>
              <a:t>querySelector</a:t>
            </a:r>
            <a:r>
              <a:rPr lang="en-US" dirty="0"/>
              <a:t> to select elements from the DOM.</a:t>
            </a:r>
          </a:p>
          <a:p>
            <a:r>
              <a:rPr lang="en-US" dirty="0"/>
              <a:t>Modifying content: Change the content of an element using properties like </a:t>
            </a:r>
            <a:r>
              <a:rPr lang="en-US" dirty="0" err="1"/>
              <a:t>innerHTML</a:t>
            </a:r>
            <a:r>
              <a:rPr lang="en-US" dirty="0"/>
              <a:t> or </a:t>
            </a:r>
            <a:r>
              <a:rPr lang="en-US" dirty="0" err="1"/>
              <a:t>textContent</a:t>
            </a:r>
            <a:r>
              <a:rPr lang="en-US" dirty="0"/>
              <a:t>.</a:t>
            </a:r>
          </a:p>
          <a:p>
            <a:r>
              <a:rPr lang="en-US" dirty="0"/>
              <a:t>Modifying attributes: Update attributes of elements using properties like </a:t>
            </a:r>
            <a:r>
              <a:rPr lang="en-US" dirty="0" err="1"/>
              <a:t>setAttribute</a:t>
            </a:r>
            <a:r>
              <a:rPr lang="en-US" dirty="0"/>
              <a:t> or </a:t>
            </a:r>
            <a:r>
              <a:rPr lang="en-US" dirty="0" err="1"/>
              <a:t>getAttribute</a:t>
            </a:r>
            <a:r>
              <a:rPr lang="en-US" dirty="0"/>
              <a:t>.</a:t>
            </a:r>
          </a:p>
          <a:p>
            <a:r>
              <a:rPr lang="en-US" dirty="0"/>
              <a:t>Adding and removing elements: Dynamically create new elements using </a:t>
            </a:r>
            <a:r>
              <a:rPr lang="en-US" dirty="0" err="1"/>
              <a:t>createElement</a:t>
            </a:r>
            <a:r>
              <a:rPr lang="en-US" dirty="0"/>
              <a:t> and insert them into the DOM with methods like </a:t>
            </a:r>
            <a:r>
              <a:rPr lang="en-US" dirty="0" err="1"/>
              <a:t>appendChild</a:t>
            </a:r>
            <a:r>
              <a:rPr lang="en-US" dirty="0"/>
              <a:t> or </a:t>
            </a:r>
            <a:r>
              <a:rPr lang="en-US" dirty="0" err="1"/>
              <a:t>insertBefore</a:t>
            </a:r>
            <a:r>
              <a:rPr lang="en-US" dirty="0"/>
              <a:t>. Remove elements with </a:t>
            </a:r>
            <a:r>
              <a:rPr lang="en-US" dirty="0" err="1"/>
              <a:t>removeChild</a:t>
            </a:r>
            <a:r>
              <a:rPr lang="en-US" dirty="0"/>
              <a:t> or remove.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5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EFB4-B6D8-FD09-2876-C1E41896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02" y="9403"/>
            <a:ext cx="10363412" cy="1077229"/>
          </a:xfrm>
        </p:spPr>
        <p:txBody>
          <a:bodyPr/>
          <a:lstStyle/>
          <a:p>
            <a:pPr algn="l"/>
            <a:r>
              <a:rPr lang="en-US" dirty="0"/>
              <a:t>Handling Events with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C71E-0505-BBDD-5B93-23D3534F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02" y="1086632"/>
            <a:ext cx="10363412" cy="5761965"/>
          </a:xfrm>
        </p:spPr>
        <p:txBody>
          <a:bodyPr>
            <a:normAutofit/>
          </a:bodyPr>
          <a:lstStyle/>
          <a:p>
            <a:r>
              <a:rPr lang="en-US" dirty="0"/>
              <a:t>Events are actions or occurrences that happen in the browser, such as clicking a button or submitting a form.</a:t>
            </a:r>
          </a:p>
          <a:p>
            <a:r>
              <a:rPr lang="en-US" dirty="0"/>
              <a:t>JavaScript can handle these events and execute code in response.</a:t>
            </a:r>
          </a:p>
          <a:p>
            <a:r>
              <a:rPr lang="en-US" dirty="0"/>
              <a:t>Event handling involves:</a:t>
            </a:r>
          </a:p>
          <a:p>
            <a:r>
              <a:rPr lang="en-US" dirty="0"/>
              <a:t>Selecting an element: Use DOM methods to select the element you want to attach an event handler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2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EFB4-B6D8-FD09-2876-C1E41896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02" y="136724"/>
            <a:ext cx="10363412" cy="1077229"/>
          </a:xfrm>
        </p:spPr>
        <p:txBody>
          <a:bodyPr/>
          <a:lstStyle/>
          <a:p>
            <a:pPr algn="l"/>
            <a:r>
              <a:rPr lang="en-US" dirty="0"/>
              <a:t>Handling Events with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C71E-0505-BBDD-5B93-23D3534F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02" y="1086632"/>
            <a:ext cx="10363412" cy="5761965"/>
          </a:xfrm>
        </p:spPr>
        <p:txBody>
          <a:bodyPr>
            <a:normAutofit/>
          </a:bodyPr>
          <a:lstStyle/>
          <a:p>
            <a:r>
              <a:rPr lang="en-US" dirty="0"/>
              <a:t>Registering event listeners: Use methods like </a:t>
            </a:r>
            <a:r>
              <a:rPr lang="en-US" dirty="0" err="1"/>
              <a:t>addEventListener</a:t>
            </a:r>
            <a:r>
              <a:rPr lang="en-US" dirty="0"/>
              <a:t> to attach event handlers to elements.</a:t>
            </a:r>
          </a:p>
          <a:p>
            <a:r>
              <a:rPr lang="en-US" dirty="0"/>
              <a:t>Defining event handler functions: Write functions that will be executed when the event is triggered.</a:t>
            </a:r>
          </a:p>
          <a:p>
            <a:r>
              <a:rPr lang="en-US" dirty="0"/>
              <a:t>Handling events: The event handler function will be called when the event occurs, allowing you to respond to the event with custom code.</a:t>
            </a:r>
          </a:p>
          <a:p>
            <a:r>
              <a:rPr lang="en-US" dirty="0"/>
              <a:t>Event propagation: Events can propagate up or down the DOM tree. Understand and control event propagation using methods like </a:t>
            </a:r>
            <a:r>
              <a:rPr lang="en-US" dirty="0" err="1"/>
              <a:t>stopPropagation</a:t>
            </a:r>
            <a:r>
              <a:rPr lang="en-US" dirty="0"/>
              <a:t> or </a:t>
            </a:r>
            <a:r>
              <a:rPr lang="en-US" dirty="0" err="1"/>
              <a:t>preventDefault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25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49BE-CF6F-B449-402E-1986B8C0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015" y="30290"/>
            <a:ext cx="9382470" cy="1077229"/>
          </a:xfrm>
        </p:spPr>
        <p:txBody>
          <a:bodyPr/>
          <a:lstStyle/>
          <a:p>
            <a:pPr algn="l"/>
            <a:r>
              <a:rPr lang="en-US" dirty="0"/>
              <a:t>Introduction to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2548-ADED-1F40-546B-8D5AE3D1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3" y="1208689"/>
            <a:ext cx="9942786" cy="5398303"/>
          </a:xfrm>
        </p:spPr>
        <p:txBody>
          <a:bodyPr>
            <a:normAutofit/>
          </a:bodyPr>
          <a:lstStyle/>
          <a:p>
            <a:r>
              <a:rPr lang="en-US" dirty="0"/>
              <a:t>Bootstrap is a widely used front-end framework for web development.</a:t>
            </a:r>
          </a:p>
          <a:p>
            <a:r>
              <a:rPr lang="en-US" dirty="0"/>
              <a:t>It provides a collection of CSS and JavaScript components that help build responsive and visually appealing websites.</a:t>
            </a:r>
          </a:p>
          <a:p>
            <a:r>
              <a:rPr lang="en-US" dirty="0"/>
              <a:t>By using Bootstrap, developers can save time and effort by leveraging pre-built components and responsive grid system.</a:t>
            </a:r>
          </a:p>
          <a:p>
            <a:r>
              <a:rPr lang="en-US" dirty="0"/>
              <a:t>Bootstrap is compatible with modern web browsers and offers cross-browser consistency.</a:t>
            </a:r>
          </a:p>
        </p:txBody>
      </p:sp>
    </p:spTree>
    <p:extLst>
      <p:ext uri="{BB962C8B-B14F-4D97-AF65-F5344CB8AC3E}">
        <p14:creationId xmlns:p14="http://schemas.microsoft.com/office/powerpoint/2010/main" val="151992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00C7-DBF7-F902-98C5-49E05CA7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77" y="0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Key Features of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8B10-BB16-CBAC-BAAC-1AE012C8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77" y="949124"/>
            <a:ext cx="10293963" cy="5532699"/>
          </a:xfrm>
        </p:spPr>
        <p:txBody>
          <a:bodyPr>
            <a:normAutofit/>
          </a:bodyPr>
          <a:lstStyle/>
          <a:p>
            <a:r>
              <a:rPr lang="en-US" dirty="0"/>
              <a:t>Browser Compatibility: Bootstrap is designed to work across modern web browsers, ensuring consistent behavior and appearance.</a:t>
            </a:r>
          </a:p>
          <a:p>
            <a:r>
              <a:rPr lang="en-US" dirty="0"/>
              <a:t>Documentation and Community Support: Bootstrap has comprehensive documentation and an active community, making it easy for developers to learn, troubleshoot, and seek assistance when needed.</a:t>
            </a:r>
          </a:p>
          <a:p>
            <a:r>
              <a:rPr lang="en-US" dirty="0"/>
              <a:t>Continuous Development: Bootstrap has evolved through multiple versions, with each release introducing new features, improvements, and bug fixes.</a:t>
            </a:r>
          </a:p>
          <a:p>
            <a:r>
              <a:rPr lang="en-US" dirty="0"/>
              <a:t>Extensibility: Developers can customize Bootstrap's components and styles to match their project requirements. Additionally, Bootstrap can be extended with third-party plugins and themes.</a:t>
            </a:r>
          </a:p>
        </p:txBody>
      </p:sp>
    </p:spTree>
    <p:extLst>
      <p:ext uri="{BB962C8B-B14F-4D97-AF65-F5344CB8AC3E}">
        <p14:creationId xmlns:p14="http://schemas.microsoft.com/office/powerpoint/2010/main" val="267765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00C7-DBF7-F902-98C5-49E05CA7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77" y="0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Key Features of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8B10-BB16-CBAC-BAAC-1AE012C8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77" y="949124"/>
            <a:ext cx="10293963" cy="4421529"/>
          </a:xfrm>
        </p:spPr>
        <p:txBody>
          <a:bodyPr>
            <a:normAutofit/>
          </a:bodyPr>
          <a:lstStyle/>
          <a:p>
            <a:r>
              <a:rPr lang="en-US" dirty="0"/>
              <a:t>Responsive Design: Bootstrap is known for its responsive grid system, allowing websites to adapt and display well on different screen sizes and devices.</a:t>
            </a:r>
          </a:p>
          <a:p>
            <a:r>
              <a:rPr lang="en-US" dirty="0"/>
              <a:t>Mobile-First Approach: Bootstrap follows a mobile-first approach, prioritizing design and development for mobile devices and then scaling up for larger screens.</a:t>
            </a:r>
          </a:p>
          <a:p>
            <a:r>
              <a:rPr lang="en-US" dirty="0"/>
              <a:t>Pre-styled Components: Bootstrap provides a wide range of pre-styled components such as navigation bars, buttons, forms, and alerts, enabling developers to quickly incorporate them into their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1CCB-7EC2-6132-4988-771DF312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02" y="0"/>
            <a:ext cx="7958331" cy="659757"/>
          </a:xfrm>
        </p:spPr>
        <p:txBody>
          <a:bodyPr/>
          <a:lstStyle/>
          <a:p>
            <a:pPr algn="l"/>
            <a:r>
              <a:rPr lang="en-US" dirty="0"/>
              <a:t>Bootstrap's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C9A7-6CF6-5C61-48EF-8E7953A6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02" y="914400"/>
            <a:ext cx="10351837" cy="5943600"/>
          </a:xfrm>
        </p:spPr>
        <p:txBody>
          <a:bodyPr>
            <a:normAutofit/>
          </a:bodyPr>
          <a:lstStyle/>
          <a:p>
            <a:r>
              <a:rPr lang="en-US" dirty="0"/>
              <a:t>The grid system is a fundamental feature of Bootstrap, providing a flexible and responsive layout structure for web pages.</a:t>
            </a:r>
          </a:p>
          <a:p>
            <a:r>
              <a:rPr lang="en-US" dirty="0"/>
              <a:t>The grid system is based on a 12-column layout, allowing content to be divided and organized into columns.</a:t>
            </a:r>
          </a:p>
          <a:p>
            <a:r>
              <a:rPr lang="en-US" dirty="0"/>
              <a:t>Bootstrap uses container, row, and column classes to create a grid layout.</a:t>
            </a:r>
          </a:p>
          <a:p>
            <a:r>
              <a:rPr lang="en-US" dirty="0"/>
              <a:t>The container class is used to wrap the entire content and provides a responsive fixed-width container.</a:t>
            </a:r>
          </a:p>
          <a:p>
            <a:r>
              <a:rPr lang="en-US" dirty="0"/>
              <a:t>Rows are created using the row class and serve as horizontal containers for columns.</a:t>
            </a:r>
          </a:p>
          <a:p>
            <a:r>
              <a:rPr lang="en-US" dirty="0"/>
              <a:t>Columns are defined using col-X classes, where X represents the number of columns the element should span.</a:t>
            </a:r>
          </a:p>
          <a:p>
            <a:r>
              <a:rPr lang="en-US" dirty="0"/>
              <a:t>The grid system is responsive by default, automatically adjusting the column layout based on the screen size.</a:t>
            </a:r>
          </a:p>
        </p:txBody>
      </p:sp>
    </p:spTree>
    <p:extLst>
      <p:ext uri="{BB962C8B-B14F-4D97-AF65-F5344CB8AC3E}">
        <p14:creationId xmlns:p14="http://schemas.microsoft.com/office/powerpoint/2010/main" val="110240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403-B3AB-1000-3DE9-72E431CF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46" y="0"/>
            <a:ext cx="10382491" cy="1077229"/>
          </a:xfrm>
        </p:spPr>
        <p:txBody>
          <a:bodyPr/>
          <a:lstStyle/>
          <a:p>
            <a:pPr algn="l"/>
            <a:r>
              <a:rPr lang="en-US" dirty="0"/>
              <a:t>Using Bootstrap Components for Responsive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E048-3A25-9363-B5D5-BE21C6BD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146" y="1077229"/>
            <a:ext cx="10382491" cy="5780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Bootstrap offers a wide range of pre-styled components that can be easily incorporated into web designs.</a:t>
            </a:r>
          </a:p>
          <a:p>
            <a:r>
              <a:rPr lang="en-US" dirty="0"/>
              <a:t>Navigation Bars: Bootstrap provides customizable navigation bars that adapt to different screen sizes, ensuring a consistent and user-friendly navigation experience.</a:t>
            </a:r>
          </a:p>
          <a:p>
            <a:r>
              <a:rPr lang="en-US" dirty="0"/>
              <a:t>Buttons: Bootstrap includes a variety of button styles and sizes that can be used to create interactive and visually appealing elements.</a:t>
            </a:r>
          </a:p>
          <a:p>
            <a:r>
              <a:rPr lang="en-US" dirty="0"/>
              <a:t>Forms: Bootstrap simplifies the creation of responsive forms with its form components, making it easy to collect user input.</a:t>
            </a:r>
          </a:p>
          <a:p>
            <a:r>
              <a:rPr lang="en-US" dirty="0"/>
              <a:t>Cards: Bootstrap's card component allows for the creation of flexible and visually appealing content containers, suitable for displaying various types of information.</a:t>
            </a:r>
          </a:p>
          <a:p>
            <a:r>
              <a:rPr lang="en-US" dirty="0"/>
              <a:t>Modals: Modal dialogs can be easily implemented using Bootstrap, enabling the display of interactive pop-up windows for user interactions.</a:t>
            </a:r>
          </a:p>
          <a:p>
            <a:r>
              <a:rPr lang="en-US" dirty="0"/>
              <a:t>Carousel: Bootstrap provides a carousel component for creating image sliders and interactive content carousels.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3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4543-9C24-6A95-7712-6858406B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52" y="0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Customizing 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6616-846A-313D-89A1-91194C9E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352" y="856527"/>
            <a:ext cx="10363413" cy="6001473"/>
          </a:xfrm>
        </p:spPr>
        <p:txBody>
          <a:bodyPr>
            <a:normAutofit/>
          </a:bodyPr>
          <a:lstStyle/>
          <a:p>
            <a:r>
              <a:rPr lang="en-US" dirty="0"/>
              <a:t>Bootstrap components can be easily customized to match specific design requirements.</a:t>
            </a:r>
          </a:p>
          <a:p>
            <a:r>
              <a:rPr lang="en-US" dirty="0"/>
              <a:t>CSS Classes: Bootstrap provides a wide range of CSS classes that can be used to modify the appearance and behavior of components.</a:t>
            </a:r>
          </a:p>
          <a:p>
            <a:r>
              <a:rPr lang="en-US" dirty="0"/>
              <a:t>Styles: Developers can override default styles by adding custom CSS styles to components, allowing for personalized design choices.</a:t>
            </a:r>
          </a:p>
          <a:p>
            <a:r>
              <a:rPr lang="en-US" dirty="0"/>
              <a:t>Customizing Components: Developers can modify individual components by adjusting their CSS classes, styles, or overriding specific properties.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3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E532-45DC-E0AE-5B56-30ED2242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53" y="9403"/>
            <a:ext cx="10374986" cy="1077229"/>
          </a:xfrm>
        </p:spPr>
        <p:txBody>
          <a:bodyPr/>
          <a:lstStyle/>
          <a:p>
            <a:r>
              <a:rPr lang="en-US" dirty="0"/>
              <a:t>Color Schemes, Typography,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9AA61-D369-03DA-EED0-EE3AD71D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352" y="891251"/>
            <a:ext cx="10374985" cy="5957346"/>
          </a:xfrm>
        </p:spPr>
        <p:txBody>
          <a:bodyPr>
            <a:normAutofit/>
          </a:bodyPr>
          <a:lstStyle/>
          <a:p>
            <a:r>
              <a:rPr lang="en-US" dirty="0"/>
              <a:t>Color Schemes: Choose a harmonious color palette that aligns with the website's brand and purpose. Consider color psychology and contrast to create a visually pleasing and legible design.</a:t>
            </a:r>
          </a:p>
          <a:p>
            <a:r>
              <a:rPr lang="en-US" dirty="0"/>
              <a:t>Typography: Select fonts that are legible, appropriate for the content, and consistent with the brand. Consider font pairing, font sizes, line spacing, and hierarchy to enhance readability and visual appeal.</a:t>
            </a:r>
          </a:p>
          <a:p>
            <a:r>
              <a:rPr lang="en-US" dirty="0"/>
              <a:t>Layout: Design a well-structured layout that organizes content effectively. Consider grid systems, spacing, and alignment to create a visually balanced and intuitive interface. Use whitespace strategically to improve readability and focus.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1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C25C-BD1C-F369-069B-4C2F30FD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02" y="0"/>
            <a:ext cx="10398136" cy="1077229"/>
          </a:xfrm>
        </p:spPr>
        <p:txBody>
          <a:bodyPr/>
          <a:lstStyle/>
          <a:p>
            <a:pPr algn="l"/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F372-890F-4FBE-B5AA-37C8AAF9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02" y="983848"/>
            <a:ext cx="10398136" cy="5874152"/>
          </a:xfrm>
        </p:spPr>
        <p:txBody>
          <a:bodyPr>
            <a:normAutofit/>
          </a:bodyPr>
          <a:lstStyle/>
          <a:p>
            <a:r>
              <a:rPr lang="en-US" dirty="0"/>
              <a:t>JavaScript is a versatile programming language primarily used for web development.</a:t>
            </a:r>
          </a:p>
          <a:p>
            <a:r>
              <a:rPr lang="en-US" dirty="0"/>
              <a:t>It adds interactivity and dynamic functionality to web pages.</a:t>
            </a:r>
          </a:p>
          <a:p>
            <a:r>
              <a:rPr lang="en-US" dirty="0"/>
              <a:t>JavaScript is a client-side scripting language, executed by the web browser.</a:t>
            </a:r>
          </a:p>
          <a:p>
            <a:r>
              <a:rPr lang="en-US" dirty="0"/>
              <a:t>It can also be used on the server-side with technologies like Node.js.</a:t>
            </a:r>
          </a:p>
          <a:p>
            <a:r>
              <a:rPr lang="en-US" dirty="0"/>
              <a:t>JavaScript is widely supported by modern web browsers and has a large community and ecosystem.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6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1397</Words>
  <Application>Microsoft Macintosh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MS Shell Dlg 2</vt:lpstr>
      <vt:lpstr>Arial</vt:lpstr>
      <vt:lpstr>Wingdings</vt:lpstr>
      <vt:lpstr>Wingdings 3</vt:lpstr>
      <vt:lpstr>Madison</vt:lpstr>
      <vt:lpstr>PowerPoint Presentation</vt:lpstr>
      <vt:lpstr>Introduction to Bootstrap</vt:lpstr>
      <vt:lpstr>Key Features of Bootstrap</vt:lpstr>
      <vt:lpstr>Key Features of Bootstrap</vt:lpstr>
      <vt:lpstr>Bootstrap's Grid System</vt:lpstr>
      <vt:lpstr>Using Bootstrap Components for Responsive Design</vt:lpstr>
      <vt:lpstr>Customizing Bootstrap Components</vt:lpstr>
      <vt:lpstr>Color Schemes, Typography, and Layout</vt:lpstr>
      <vt:lpstr>Introduction to JavaScript</vt:lpstr>
      <vt:lpstr>Variables, Data Types, and Operators</vt:lpstr>
      <vt:lpstr>Variables, Data Types, and Operators</vt:lpstr>
      <vt:lpstr>Variables, Data Types, and Operators</vt:lpstr>
      <vt:lpstr>Basic Control Flow with Conditional Statements</vt:lpstr>
      <vt:lpstr>Basic Control Flow with Loops</vt:lpstr>
      <vt:lpstr>Understanding the Document Object Model (DOM)</vt:lpstr>
      <vt:lpstr>Manipulating HTML Elements using JavaScript</vt:lpstr>
      <vt:lpstr>Handling Events with DOM</vt:lpstr>
      <vt:lpstr>Handling Events with 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Devraj Mahanta</dc:creator>
  <cp:lastModifiedBy>Devraj Mahanta</cp:lastModifiedBy>
  <cp:revision>1</cp:revision>
  <dcterms:created xsi:type="dcterms:W3CDTF">2023-06-06T05:38:01Z</dcterms:created>
  <dcterms:modified xsi:type="dcterms:W3CDTF">2023-06-06T07:32:21Z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2023-06-06T07:32:21Z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693d6534-ab7b-4244-885f-3e0bd81788ed</vt:lpwstr>
  </property>
  <property fmtid="{D5CDD505-2E9C-101B-9397-08002B2CF9AE}" pid="7" name="MSIP_Label_defa4170-0d19-0005-0004-bc88714345d2_ActionId">
    <vt:lpwstr>c23b3735-45c8-4aac-a6f7-744afee02ff3</vt:lpwstr>
  </property>
  <property fmtid="{D5CDD505-2E9C-101B-9397-08002B2CF9AE}" pid="8" name="MSIP_Label_defa4170-0d19-0005-0004-bc88714345d2_ContentBits">
    <vt:lpwstr>0</vt:lpwstr>
  </property>
</Properties>
</file>