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5"/>
  </p:notesMasterIdLst>
  <p:sldIdLst>
    <p:sldId id="256" r:id="rId2"/>
    <p:sldId id="261" r:id="rId3"/>
    <p:sldId id="295" r:id="rId4"/>
    <p:sldId id="290" r:id="rId5"/>
    <p:sldId id="305" r:id="rId6"/>
    <p:sldId id="306" r:id="rId7"/>
    <p:sldId id="297" r:id="rId8"/>
    <p:sldId id="268" r:id="rId9"/>
    <p:sldId id="265" r:id="rId10"/>
    <p:sldId id="300" r:id="rId11"/>
    <p:sldId id="301" r:id="rId12"/>
    <p:sldId id="302" r:id="rId13"/>
    <p:sldId id="303" r:id="rId14"/>
    <p:sldId id="304" r:id="rId15"/>
    <p:sldId id="308" r:id="rId16"/>
    <p:sldId id="309" r:id="rId17"/>
    <p:sldId id="310" r:id="rId18"/>
    <p:sldId id="311" r:id="rId19"/>
    <p:sldId id="312" r:id="rId20"/>
    <p:sldId id="307" r:id="rId21"/>
    <p:sldId id="313" r:id="rId22"/>
    <p:sldId id="314" r:id="rId23"/>
    <p:sldId id="278" r:id="rId24"/>
  </p:sldIdLst>
  <p:sldSz cx="9144000" cy="5143500" type="screen16x9"/>
  <p:notesSz cx="6858000" cy="9144000"/>
  <p:embeddedFontLst>
    <p:embeddedFont>
      <p:font typeface="Lato" panose="020B0604020202020204" charset="0"/>
      <p:regular r:id="rId26"/>
      <p:bold r:id="rId27"/>
      <p:italic r:id="rId28"/>
      <p:boldItalic r:id="rId29"/>
    </p:embeddedFont>
    <p:embeddedFont>
      <p:font typeface="Cambria Math" panose="02040503050406030204" pitchFamily="18" charset="0"/>
      <p:regular r:id="rId30"/>
    </p:embeddedFont>
    <p:embeddedFont>
      <p:font typeface="Raleway"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A99D43-0BEC-4CFC-A4EE-32D0B72789F1}"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126572AB-54DB-424A-80A9-3143B2A4243C}">
      <dgm:prSet phldrT="[Text]" custT="1"/>
      <dgm:spPr/>
      <dgm:t>
        <a:bodyPr/>
        <a:lstStyle/>
        <a:p>
          <a:r>
            <a:rPr lang="en-US" sz="2000" dirty="0" smtClean="0">
              <a:latin typeface="Lato" panose="020B0604020202020204" charset="0"/>
            </a:rPr>
            <a:t>Data</a:t>
          </a:r>
          <a:r>
            <a:rPr lang="en-US" sz="2700" dirty="0" smtClean="0">
              <a:latin typeface="Lato" panose="020B0604020202020204" charset="0"/>
            </a:rPr>
            <a:t> </a:t>
          </a:r>
          <a:r>
            <a:rPr lang="en-US" sz="2000" dirty="0" smtClean="0">
              <a:latin typeface="Lato" panose="020B0604020202020204" charset="0"/>
            </a:rPr>
            <a:t>Preprocessing</a:t>
          </a:r>
          <a:endParaRPr lang="en-US" sz="2000" dirty="0">
            <a:latin typeface="Lato" panose="020B0604020202020204" charset="0"/>
          </a:endParaRPr>
        </a:p>
      </dgm:t>
    </dgm:pt>
    <dgm:pt modelId="{B75035DC-43D3-4CE4-B008-1E667AD0F9DF}" type="parTrans" cxnId="{55D2E3DD-E737-4AF6-91CC-C5D98498EBAD}">
      <dgm:prSet/>
      <dgm:spPr/>
      <dgm:t>
        <a:bodyPr/>
        <a:lstStyle/>
        <a:p>
          <a:endParaRPr lang="en-US">
            <a:latin typeface="Lato" panose="020B0604020202020204" charset="0"/>
          </a:endParaRPr>
        </a:p>
      </dgm:t>
    </dgm:pt>
    <dgm:pt modelId="{0A9A28B8-9220-4E12-8CE0-CD2EC38359FB}" type="sibTrans" cxnId="{55D2E3DD-E737-4AF6-91CC-C5D98498EBAD}">
      <dgm:prSet/>
      <dgm:spPr/>
      <dgm:t>
        <a:bodyPr/>
        <a:lstStyle/>
        <a:p>
          <a:endParaRPr lang="en-US">
            <a:latin typeface="Lato" panose="020B0604020202020204" charset="0"/>
          </a:endParaRPr>
        </a:p>
      </dgm:t>
    </dgm:pt>
    <dgm:pt modelId="{73EAAE8D-128B-4F06-9CF0-383C6F47002F}">
      <dgm:prSet phldrT="[Text]" custT="1"/>
      <dgm:spPr/>
      <dgm:t>
        <a:bodyPr/>
        <a:lstStyle/>
        <a:p>
          <a:r>
            <a:rPr lang="en-US" sz="1400" dirty="0" smtClean="0">
              <a:latin typeface="Lato" panose="020B0604020202020204" charset="0"/>
            </a:rPr>
            <a:t>Filling null values</a:t>
          </a:r>
          <a:endParaRPr lang="en-US" sz="1400" dirty="0">
            <a:latin typeface="Lato" panose="020B0604020202020204" charset="0"/>
          </a:endParaRPr>
        </a:p>
      </dgm:t>
    </dgm:pt>
    <dgm:pt modelId="{BF7DEA54-CF3D-4117-B491-070406702B7D}" type="parTrans" cxnId="{0FCC8C5F-01AE-4E48-9FF2-A1324159387A}">
      <dgm:prSet/>
      <dgm:spPr/>
      <dgm:t>
        <a:bodyPr/>
        <a:lstStyle/>
        <a:p>
          <a:endParaRPr lang="en-US">
            <a:latin typeface="Lato" panose="020B0604020202020204" charset="0"/>
          </a:endParaRPr>
        </a:p>
      </dgm:t>
    </dgm:pt>
    <dgm:pt modelId="{B9E67AA2-45F4-4076-B6FC-CC7E873B6056}" type="sibTrans" cxnId="{0FCC8C5F-01AE-4E48-9FF2-A1324159387A}">
      <dgm:prSet/>
      <dgm:spPr/>
      <dgm:t>
        <a:bodyPr/>
        <a:lstStyle/>
        <a:p>
          <a:endParaRPr lang="en-US">
            <a:latin typeface="Lato" panose="020B0604020202020204" charset="0"/>
          </a:endParaRPr>
        </a:p>
      </dgm:t>
    </dgm:pt>
    <dgm:pt modelId="{69C9C650-2ED1-44DB-9B22-FA13A2376939}">
      <dgm:prSet phldrT="[Text]" custT="1"/>
      <dgm:spPr/>
      <dgm:t>
        <a:bodyPr/>
        <a:lstStyle/>
        <a:p>
          <a:r>
            <a:rPr lang="en-US" sz="1400" dirty="0" err="1" smtClean="0">
              <a:latin typeface="Lato" panose="020B0604020202020204" charset="0"/>
            </a:rPr>
            <a:t>Stopword</a:t>
          </a:r>
          <a:r>
            <a:rPr lang="en-US" sz="1400" dirty="0" smtClean="0">
              <a:latin typeface="Lato" panose="020B0604020202020204" charset="0"/>
            </a:rPr>
            <a:t> removal</a:t>
          </a:r>
          <a:endParaRPr lang="en-US" sz="1400" dirty="0">
            <a:latin typeface="Lato" panose="020B0604020202020204" charset="0"/>
          </a:endParaRPr>
        </a:p>
      </dgm:t>
    </dgm:pt>
    <dgm:pt modelId="{26E84E90-E8D7-4201-9FD0-CBD3AA37BFA0}" type="parTrans" cxnId="{7B961251-446C-42AA-92F9-CD95C8A05090}">
      <dgm:prSet/>
      <dgm:spPr/>
      <dgm:t>
        <a:bodyPr/>
        <a:lstStyle/>
        <a:p>
          <a:endParaRPr lang="en-US">
            <a:latin typeface="Lato" panose="020B0604020202020204" charset="0"/>
          </a:endParaRPr>
        </a:p>
      </dgm:t>
    </dgm:pt>
    <dgm:pt modelId="{FD3AF2FA-CD01-4B3F-B333-9224E5776035}" type="sibTrans" cxnId="{7B961251-446C-42AA-92F9-CD95C8A05090}">
      <dgm:prSet/>
      <dgm:spPr/>
      <dgm:t>
        <a:bodyPr/>
        <a:lstStyle/>
        <a:p>
          <a:endParaRPr lang="en-US">
            <a:latin typeface="Lato" panose="020B0604020202020204" charset="0"/>
          </a:endParaRPr>
        </a:p>
      </dgm:t>
    </dgm:pt>
    <dgm:pt modelId="{A25B601B-69E3-46BB-92D1-2DC4300EE2C3}">
      <dgm:prSet phldrT="[Text]" custT="1"/>
      <dgm:spPr/>
      <dgm:t>
        <a:bodyPr/>
        <a:lstStyle/>
        <a:p>
          <a:r>
            <a:rPr lang="en-US" sz="1400" dirty="0" smtClean="0">
              <a:latin typeface="Lato" panose="020B0604020202020204" charset="0"/>
            </a:rPr>
            <a:t>Punctuation removal</a:t>
          </a:r>
          <a:endParaRPr lang="en-US" sz="1400" dirty="0">
            <a:latin typeface="Lato" panose="020B0604020202020204" charset="0"/>
          </a:endParaRPr>
        </a:p>
      </dgm:t>
    </dgm:pt>
    <dgm:pt modelId="{4FE8FDC5-2787-47DF-AF3C-129413C281E6}" type="parTrans" cxnId="{F5AD6C3B-1905-449B-AF0F-506D1A82B5D4}">
      <dgm:prSet/>
      <dgm:spPr/>
      <dgm:t>
        <a:bodyPr/>
        <a:lstStyle/>
        <a:p>
          <a:endParaRPr lang="en-US">
            <a:latin typeface="Lato" panose="020B0604020202020204" charset="0"/>
          </a:endParaRPr>
        </a:p>
      </dgm:t>
    </dgm:pt>
    <dgm:pt modelId="{2079A0D8-066B-40FC-91DA-88D1741C2016}" type="sibTrans" cxnId="{F5AD6C3B-1905-449B-AF0F-506D1A82B5D4}">
      <dgm:prSet/>
      <dgm:spPr/>
      <dgm:t>
        <a:bodyPr/>
        <a:lstStyle/>
        <a:p>
          <a:endParaRPr lang="en-US">
            <a:latin typeface="Lato" panose="020B0604020202020204" charset="0"/>
          </a:endParaRPr>
        </a:p>
      </dgm:t>
    </dgm:pt>
    <dgm:pt modelId="{C949FFF0-2BAC-4BFE-B76B-3E0DE45C60BB}">
      <dgm:prSet phldrT="[Text]" custT="1"/>
      <dgm:spPr/>
      <dgm:t>
        <a:bodyPr/>
        <a:lstStyle/>
        <a:p>
          <a:r>
            <a:rPr lang="en-US" sz="1400" dirty="0" smtClean="0">
              <a:latin typeface="Lato" panose="020B0604020202020204" charset="0"/>
            </a:rPr>
            <a:t>URL removal</a:t>
          </a:r>
          <a:endParaRPr lang="en-US" sz="1400" dirty="0">
            <a:latin typeface="Lato" panose="020B0604020202020204" charset="0"/>
          </a:endParaRPr>
        </a:p>
      </dgm:t>
    </dgm:pt>
    <dgm:pt modelId="{19798CA2-A2E8-4F53-8578-ECB9F5199E1C}" type="parTrans" cxnId="{C958B309-AD8F-44C7-AE6C-FE72A8678388}">
      <dgm:prSet/>
      <dgm:spPr/>
      <dgm:t>
        <a:bodyPr/>
        <a:lstStyle/>
        <a:p>
          <a:endParaRPr lang="en-US">
            <a:latin typeface="Lato" panose="020B0604020202020204" charset="0"/>
          </a:endParaRPr>
        </a:p>
      </dgm:t>
    </dgm:pt>
    <dgm:pt modelId="{565516A5-5F64-4EFC-BF33-038A7BDB3897}" type="sibTrans" cxnId="{C958B309-AD8F-44C7-AE6C-FE72A8678388}">
      <dgm:prSet/>
      <dgm:spPr/>
      <dgm:t>
        <a:bodyPr/>
        <a:lstStyle/>
        <a:p>
          <a:endParaRPr lang="en-US">
            <a:latin typeface="Lato" panose="020B0604020202020204" charset="0"/>
          </a:endParaRPr>
        </a:p>
      </dgm:t>
    </dgm:pt>
    <dgm:pt modelId="{6DACB3A6-8B33-46F8-BA30-64EAC3A3EF76}">
      <dgm:prSet phldrT="[Text]" custT="1"/>
      <dgm:spPr/>
      <dgm:t>
        <a:bodyPr/>
        <a:lstStyle/>
        <a:p>
          <a:r>
            <a:rPr lang="en-US" sz="1400" dirty="0" smtClean="0">
              <a:latin typeface="Lato" panose="020B0604020202020204" charset="0"/>
            </a:rPr>
            <a:t>Stemming</a:t>
          </a:r>
          <a:endParaRPr lang="en-US" sz="1400" dirty="0">
            <a:latin typeface="Lato" panose="020B0604020202020204" charset="0"/>
          </a:endParaRPr>
        </a:p>
      </dgm:t>
    </dgm:pt>
    <dgm:pt modelId="{714877ED-FCB2-4D0C-8806-AE4E8A886236}" type="parTrans" cxnId="{4D21EDA3-9232-4397-9477-30C4C39B48B2}">
      <dgm:prSet/>
      <dgm:spPr/>
      <dgm:t>
        <a:bodyPr/>
        <a:lstStyle/>
        <a:p>
          <a:endParaRPr lang="en-US">
            <a:latin typeface="Lato" panose="020B0604020202020204" charset="0"/>
          </a:endParaRPr>
        </a:p>
      </dgm:t>
    </dgm:pt>
    <dgm:pt modelId="{A5EC0739-25D1-4DAF-8559-E65FCF1C8460}" type="sibTrans" cxnId="{4D21EDA3-9232-4397-9477-30C4C39B48B2}">
      <dgm:prSet/>
      <dgm:spPr/>
      <dgm:t>
        <a:bodyPr/>
        <a:lstStyle/>
        <a:p>
          <a:endParaRPr lang="en-US">
            <a:latin typeface="Lato" panose="020B0604020202020204" charset="0"/>
          </a:endParaRPr>
        </a:p>
      </dgm:t>
    </dgm:pt>
    <dgm:pt modelId="{9EAAB01D-EDC6-460D-A488-6C1169C059EA}" type="pres">
      <dgm:prSet presAssocID="{FCA99D43-0BEC-4CFC-A4EE-32D0B72789F1}" presName="Name0" presStyleCnt="0">
        <dgm:presLayoutVars>
          <dgm:chPref val="1"/>
          <dgm:dir/>
          <dgm:animOne val="branch"/>
          <dgm:animLvl val="lvl"/>
          <dgm:resizeHandles val="exact"/>
        </dgm:presLayoutVars>
      </dgm:prSet>
      <dgm:spPr/>
      <dgm:t>
        <a:bodyPr/>
        <a:lstStyle/>
        <a:p>
          <a:endParaRPr lang="en-US"/>
        </a:p>
      </dgm:t>
    </dgm:pt>
    <dgm:pt modelId="{4CF11AA6-522B-440A-BF00-A956D58D3C40}" type="pres">
      <dgm:prSet presAssocID="{126572AB-54DB-424A-80A9-3143B2A4243C}" presName="root1" presStyleCnt="0"/>
      <dgm:spPr/>
    </dgm:pt>
    <dgm:pt modelId="{4C1F3649-907F-483B-BD55-4A4AC7C4DA97}" type="pres">
      <dgm:prSet presAssocID="{126572AB-54DB-424A-80A9-3143B2A4243C}" presName="LevelOneTextNode" presStyleLbl="node0" presStyleIdx="0" presStyleCnt="1">
        <dgm:presLayoutVars>
          <dgm:chPref val="3"/>
        </dgm:presLayoutVars>
      </dgm:prSet>
      <dgm:spPr/>
      <dgm:t>
        <a:bodyPr/>
        <a:lstStyle/>
        <a:p>
          <a:endParaRPr lang="en-US"/>
        </a:p>
      </dgm:t>
    </dgm:pt>
    <dgm:pt modelId="{EAC06839-0627-4C5C-A50B-312C563693E0}" type="pres">
      <dgm:prSet presAssocID="{126572AB-54DB-424A-80A9-3143B2A4243C}" presName="level2hierChild" presStyleCnt="0"/>
      <dgm:spPr/>
    </dgm:pt>
    <dgm:pt modelId="{5C07E01A-47E0-446B-A008-50DC0F4ED8FE}" type="pres">
      <dgm:prSet presAssocID="{BF7DEA54-CF3D-4117-B491-070406702B7D}" presName="conn2-1" presStyleLbl="parChTrans1D2" presStyleIdx="0" presStyleCnt="5"/>
      <dgm:spPr/>
      <dgm:t>
        <a:bodyPr/>
        <a:lstStyle/>
        <a:p>
          <a:endParaRPr lang="en-US"/>
        </a:p>
      </dgm:t>
    </dgm:pt>
    <dgm:pt modelId="{781B4904-4192-472A-BB3D-BF133E610D31}" type="pres">
      <dgm:prSet presAssocID="{BF7DEA54-CF3D-4117-B491-070406702B7D}" presName="connTx" presStyleLbl="parChTrans1D2" presStyleIdx="0" presStyleCnt="5"/>
      <dgm:spPr/>
      <dgm:t>
        <a:bodyPr/>
        <a:lstStyle/>
        <a:p>
          <a:endParaRPr lang="en-US"/>
        </a:p>
      </dgm:t>
    </dgm:pt>
    <dgm:pt modelId="{874E787B-4D43-47B7-9866-D341871D95A7}" type="pres">
      <dgm:prSet presAssocID="{73EAAE8D-128B-4F06-9CF0-383C6F47002F}" presName="root2" presStyleCnt="0"/>
      <dgm:spPr/>
    </dgm:pt>
    <dgm:pt modelId="{674F2666-0DD1-410D-A6EB-FA25A811BA41}" type="pres">
      <dgm:prSet presAssocID="{73EAAE8D-128B-4F06-9CF0-383C6F47002F}" presName="LevelTwoTextNode" presStyleLbl="node2" presStyleIdx="0" presStyleCnt="5">
        <dgm:presLayoutVars>
          <dgm:chPref val="3"/>
        </dgm:presLayoutVars>
      </dgm:prSet>
      <dgm:spPr/>
      <dgm:t>
        <a:bodyPr/>
        <a:lstStyle/>
        <a:p>
          <a:endParaRPr lang="en-US"/>
        </a:p>
      </dgm:t>
    </dgm:pt>
    <dgm:pt modelId="{4A94FAA6-0CC4-4A1D-888B-0F9F3B1DAEA3}" type="pres">
      <dgm:prSet presAssocID="{73EAAE8D-128B-4F06-9CF0-383C6F47002F}" presName="level3hierChild" presStyleCnt="0"/>
      <dgm:spPr/>
    </dgm:pt>
    <dgm:pt modelId="{AB6C0C64-19C7-4DF0-A6D1-BF576D9E71BB}" type="pres">
      <dgm:prSet presAssocID="{26E84E90-E8D7-4201-9FD0-CBD3AA37BFA0}" presName="conn2-1" presStyleLbl="parChTrans1D2" presStyleIdx="1" presStyleCnt="5"/>
      <dgm:spPr/>
      <dgm:t>
        <a:bodyPr/>
        <a:lstStyle/>
        <a:p>
          <a:endParaRPr lang="en-US"/>
        </a:p>
      </dgm:t>
    </dgm:pt>
    <dgm:pt modelId="{94EC7929-8554-452B-8CA0-302CF346F0AA}" type="pres">
      <dgm:prSet presAssocID="{26E84E90-E8D7-4201-9FD0-CBD3AA37BFA0}" presName="connTx" presStyleLbl="parChTrans1D2" presStyleIdx="1" presStyleCnt="5"/>
      <dgm:spPr/>
      <dgm:t>
        <a:bodyPr/>
        <a:lstStyle/>
        <a:p>
          <a:endParaRPr lang="en-US"/>
        </a:p>
      </dgm:t>
    </dgm:pt>
    <dgm:pt modelId="{284BF074-6015-4C9F-8072-B4834D96ED78}" type="pres">
      <dgm:prSet presAssocID="{69C9C650-2ED1-44DB-9B22-FA13A2376939}" presName="root2" presStyleCnt="0"/>
      <dgm:spPr/>
    </dgm:pt>
    <dgm:pt modelId="{D00C23B3-C810-4E93-B64C-61C2C6C00B13}" type="pres">
      <dgm:prSet presAssocID="{69C9C650-2ED1-44DB-9B22-FA13A2376939}" presName="LevelTwoTextNode" presStyleLbl="node2" presStyleIdx="1" presStyleCnt="5">
        <dgm:presLayoutVars>
          <dgm:chPref val="3"/>
        </dgm:presLayoutVars>
      </dgm:prSet>
      <dgm:spPr/>
      <dgm:t>
        <a:bodyPr/>
        <a:lstStyle/>
        <a:p>
          <a:endParaRPr lang="en-US"/>
        </a:p>
      </dgm:t>
    </dgm:pt>
    <dgm:pt modelId="{29038B23-DE35-4BBC-829D-F7F85A86FB1A}" type="pres">
      <dgm:prSet presAssocID="{69C9C650-2ED1-44DB-9B22-FA13A2376939}" presName="level3hierChild" presStyleCnt="0"/>
      <dgm:spPr/>
    </dgm:pt>
    <dgm:pt modelId="{B4FB82E8-7863-4416-803C-C4B34D7F8704}" type="pres">
      <dgm:prSet presAssocID="{4FE8FDC5-2787-47DF-AF3C-129413C281E6}" presName="conn2-1" presStyleLbl="parChTrans1D2" presStyleIdx="2" presStyleCnt="5"/>
      <dgm:spPr/>
      <dgm:t>
        <a:bodyPr/>
        <a:lstStyle/>
        <a:p>
          <a:endParaRPr lang="en-US"/>
        </a:p>
      </dgm:t>
    </dgm:pt>
    <dgm:pt modelId="{F95D2728-8563-4EDE-A141-B18056E585D8}" type="pres">
      <dgm:prSet presAssocID="{4FE8FDC5-2787-47DF-AF3C-129413C281E6}" presName="connTx" presStyleLbl="parChTrans1D2" presStyleIdx="2" presStyleCnt="5"/>
      <dgm:spPr/>
      <dgm:t>
        <a:bodyPr/>
        <a:lstStyle/>
        <a:p>
          <a:endParaRPr lang="en-US"/>
        </a:p>
      </dgm:t>
    </dgm:pt>
    <dgm:pt modelId="{06A7ED92-F832-4203-A4E8-CEDBF3D7B9C5}" type="pres">
      <dgm:prSet presAssocID="{A25B601B-69E3-46BB-92D1-2DC4300EE2C3}" presName="root2" presStyleCnt="0"/>
      <dgm:spPr/>
    </dgm:pt>
    <dgm:pt modelId="{F3335D71-8249-4F35-A242-9B5454306E65}" type="pres">
      <dgm:prSet presAssocID="{A25B601B-69E3-46BB-92D1-2DC4300EE2C3}" presName="LevelTwoTextNode" presStyleLbl="node2" presStyleIdx="2" presStyleCnt="5">
        <dgm:presLayoutVars>
          <dgm:chPref val="3"/>
        </dgm:presLayoutVars>
      </dgm:prSet>
      <dgm:spPr/>
      <dgm:t>
        <a:bodyPr/>
        <a:lstStyle/>
        <a:p>
          <a:endParaRPr lang="en-US"/>
        </a:p>
      </dgm:t>
    </dgm:pt>
    <dgm:pt modelId="{334C8D6B-7FEF-4B88-B35B-9D9784ACBED4}" type="pres">
      <dgm:prSet presAssocID="{A25B601B-69E3-46BB-92D1-2DC4300EE2C3}" presName="level3hierChild" presStyleCnt="0"/>
      <dgm:spPr/>
    </dgm:pt>
    <dgm:pt modelId="{A4B8A753-EA50-45D2-8D98-2E3BF8172C72}" type="pres">
      <dgm:prSet presAssocID="{19798CA2-A2E8-4F53-8578-ECB9F5199E1C}" presName="conn2-1" presStyleLbl="parChTrans1D2" presStyleIdx="3" presStyleCnt="5"/>
      <dgm:spPr/>
      <dgm:t>
        <a:bodyPr/>
        <a:lstStyle/>
        <a:p>
          <a:endParaRPr lang="en-US"/>
        </a:p>
      </dgm:t>
    </dgm:pt>
    <dgm:pt modelId="{4CF630BF-B1B5-497E-B78C-7915A8CEC0B4}" type="pres">
      <dgm:prSet presAssocID="{19798CA2-A2E8-4F53-8578-ECB9F5199E1C}" presName="connTx" presStyleLbl="parChTrans1D2" presStyleIdx="3" presStyleCnt="5"/>
      <dgm:spPr/>
      <dgm:t>
        <a:bodyPr/>
        <a:lstStyle/>
        <a:p>
          <a:endParaRPr lang="en-US"/>
        </a:p>
      </dgm:t>
    </dgm:pt>
    <dgm:pt modelId="{460E7D5D-496A-4D03-BC0C-1F0758A09875}" type="pres">
      <dgm:prSet presAssocID="{C949FFF0-2BAC-4BFE-B76B-3E0DE45C60BB}" presName="root2" presStyleCnt="0"/>
      <dgm:spPr/>
    </dgm:pt>
    <dgm:pt modelId="{50E8F858-1D22-4B4E-93D2-C2F3412CB049}" type="pres">
      <dgm:prSet presAssocID="{C949FFF0-2BAC-4BFE-B76B-3E0DE45C60BB}" presName="LevelTwoTextNode" presStyleLbl="node2" presStyleIdx="3" presStyleCnt="5">
        <dgm:presLayoutVars>
          <dgm:chPref val="3"/>
        </dgm:presLayoutVars>
      </dgm:prSet>
      <dgm:spPr/>
      <dgm:t>
        <a:bodyPr/>
        <a:lstStyle/>
        <a:p>
          <a:endParaRPr lang="en-US"/>
        </a:p>
      </dgm:t>
    </dgm:pt>
    <dgm:pt modelId="{AC6E4C33-2E06-4DF6-8DB3-33BE8E6FA823}" type="pres">
      <dgm:prSet presAssocID="{C949FFF0-2BAC-4BFE-B76B-3E0DE45C60BB}" presName="level3hierChild" presStyleCnt="0"/>
      <dgm:spPr/>
    </dgm:pt>
    <dgm:pt modelId="{7E27F1CE-4092-4820-9495-9A612D86723F}" type="pres">
      <dgm:prSet presAssocID="{714877ED-FCB2-4D0C-8806-AE4E8A886236}" presName="conn2-1" presStyleLbl="parChTrans1D2" presStyleIdx="4" presStyleCnt="5"/>
      <dgm:spPr/>
      <dgm:t>
        <a:bodyPr/>
        <a:lstStyle/>
        <a:p>
          <a:endParaRPr lang="en-US"/>
        </a:p>
      </dgm:t>
    </dgm:pt>
    <dgm:pt modelId="{3DD1A904-5A57-41ED-8FDC-C8BEFAC4E50E}" type="pres">
      <dgm:prSet presAssocID="{714877ED-FCB2-4D0C-8806-AE4E8A886236}" presName="connTx" presStyleLbl="parChTrans1D2" presStyleIdx="4" presStyleCnt="5"/>
      <dgm:spPr/>
      <dgm:t>
        <a:bodyPr/>
        <a:lstStyle/>
        <a:p>
          <a:endParaRPr lang="en-US"/>
        </a:p>
      </dgm:t>
    </dgm:pt>
    <dgm:pt modelId="{B2251363-5FB7-45E9-AD27-A5F712F52F58}" type="pres">
      <dgm:prSet presAssocID="{6DACB3A6-8B33-46F8-BA30-64EAC3A3EF76}" presName="root2" presStyleCnt="0"/>
      <dgm:spPr/>
    </dgm:pt>
    <dgm:pt modelId="{C13011BE-F247-4350-A000-208C34EF61EF}" type="pres">
      <dgm:prSet presAssocID="{6DACB3A6-8B33-46F8-BA30-64EAC3A3EF76}" presName="LevelTwoTextNode" presStyleLbl="node2" presStyleIdx="4" presStyleCnt="5">
        <dgm:presLayoutVars>
          <dgm:chPref val="3"/>
        </dgm:presLayoutVars>
      </dgm:prSet>
      <dgm:spPr/>
      <dgm:t>
        <a:bodyPr/>
        <a:lstStyle/>
        <a:p>
          <a:endParaRPr lang="en-US"/>
        </a:p>
      </dgm:t>
    </dgm:pt>
    <dgm:pt modelId="{8281CAE3-4722-49AD-9E83-F99041F6A5BC}" type="pres">
      <dgm:prSet presAssocID="{6DACB3A6-8B33-46F8-BA30-64EAC3A3EF76}" presName="level3hierChild" presStyleCnt="0"/>
      <dgm:spPr/>
    </dgm:pt>
  </dgm:ptLst>
  <dgm:cxnLst>
    <dgm:cxn modelId="{0FCC8C5F-01AE-4E48-9FF2-A1324159387A}" srcId="{126572AB-54DB-424A-80A9-3143B2A4243C}" destId="{73EAAE8D-128B-4F06-9CF0-383C6F47002F}" srcOrd="0" destOrd="0" parTransId="{BF7DEA54-CF3D-4117-B491-070406702B7D}" sibTransId="{B9E67AA2-45F4-4076-B6FC-CC7E873B6056}"/>
    <dgm:cxn modelId="{FC420E89-E8D7-4E21-B175-603D898C3CF3}" type="presOf" srcId="{19798CA2-A2E8-4F53-8578-ECB9F5199E1C}" destId="{A4B8A753-EA50-45D2-8D98-2E3BF8172C72}" srcOrd="0" destOrd="0" presId="urn:microsoft.com/office/officeart/2008/layout/HorizontalMultiLevelHierarchy"/>
    <dgm:cxn modelId="{A8A604AD-A5F7-4520-B59A-F1DF4ECBEDE0}" type="presOf" srcId="{4FE8FDC5-2787-47DF-AF3C-129413C281E6}" destId="{B4FB82E8-7863-4416-803C-C4B34D7F8704}" srcOrd="0" destOrd="0" presId="urn:microsoft.com/office/officeart/2008/layout/HorizontalMultiLevelHierarchy"/>
    <dgm:cxn modelId="{729E12F3-BC80-4D81-810C-8FFE72489DA0}" type="presOf" srcId="{BF7DEA54-CF3D-4117-B491-070406702B7D}" destId="{781B4904-4192-472A-BB3D-BF133E610D31}" srcOrd="1" destOrd="0" presId="urn:microsoft.com/office/officeart/2008/layout/HorizontalMultiLevelHierarchy"/>
    <dgm:cxn modelId="{1F439B95-EAE9-4231-920C-3275370F8910}" type="presOf" srcId="{BF7DEA54-CF3D-4117-B491-070406702B7D}" destId="{5C07E01A-47E0-446B-A008-50DC0F4ED8FE}" srcOrd="0" destOrd="0" presId="urn:microsoft.com/office/officeart/2008/layout/HorizontalMultiLevelHierarchy"/>
    <dgm:cxn modelId="{4D21EDA3-9232-4397-9477-30C4C39B48B2}" srcId="{126572AB-54DB-424A-80A9-3143B2A4243C}" destId="{6DACB3A6-8B33-46F8-BA30-64EAC3A3EF76}" srcOrd="4" destOrd="0" parTransId="{714877ED-FCB2-4D0C-8806-AE4E8A886236}" sibTransId="{A5EC0739-25D1-4DAF-8559-E65FCF1C8460}"/>
    <dgm:cxn modelId="{E7BF70FC-2BBE-484D-A4A1-D1022CEA1CA4}" type="presOf" srcId="{69C9C650-2ED1-44DB-9B22-FA13A2376939}" destId="{D00C23B3-C810-4E93-B64C-61C2C6C00B13}" srcOrd="0" destOrd="0" presId="urn:microsoft.com/office/officeart/2008/layout/HorizontalMultiLevelHierarchy"/>
    <dgm:cxn modelId="{60AA8974-7F53-4FD4-B6D5-84EC32B658C2}" type="presOf" srcId="{714877ED-FCB2-4D0C-8806-AE4E8A886236}" destId="{3DD1A904-5A57-41ED-8FDC-C8BEFAC4E50E}" srcOrd="1" destOrd="0" presId="urn:microsoft.com/office/officeart/2008/layout/HorizontalMultiLevelHierarchy"/>
    <dgm:cxn modelId="{2B06A505-82E9-4D7D-820F-B4F30436A3D0}" type="presOf" srcId="{73EAAE8D-128B-4F06-9CF0-383C6F47002F}" destId="{674F2666-0DD1-410D-A6EB-FA25A811BA41}" srcOrd="0" destOrd="0" presId="urn:microsoft.com/office/officeart/2008/layout/HorizontalMultiLevelHierarchy"/>
    <dgm:cxn modelId="{4699F449-A3BB-431B-B0CB-087052E84F7F}" type="presOf" srcId="{6DACB3A6-8B33-46F8-BA30-64EAC3A3EF76}" destId="{C13011BE-F247-4350-A000-208C34EF61EF}" srcOrd="0" destOrd="0" presId="urn:microsoft.com/office/officeart/2008/layout/HorizontalMultiLevelHierarchy"/>
    <dgm:cxn modelId="{C958B309-AD8F-44C7-AE6C-FE72A8678388}" srcId="{126572AB-54DB-424A-80A9-3143B2A4243C}" destId="{C949FFF0-2BAC-4BFE-B76B-3E0DE45C60BB}" srcOrd="3" destOrd="0" parTransId="{19798CA2-A2E8-4F53-8578-ECB9F5199E1C}" sibTransId="{565516A5-5F64-4EFC-BF33-038A7BDB3897}"/>
    <dgm:cxn modelId="{075A13AE-518E-4B92-9142-75A3C4676C62}" type="presOf" srcId="{FCA99D43-0BEC-4CFC-A4EE-32D0B72789F1}" destId="{9EAAB01D-EDC6-460D-A488-6C1169C059EA}" srcOrd="0" destOrd="0" presId="urn:microsoft.com/office/officeart/2008/layout/HorizontalMultiLevelHierarchy"/>
    <dgm:cxn modelId="{B662071E-9990-45C7-A730-694A74011499}" type="presOf" srcId="{19798CA2-A2E8-4F53-8578-ECB9F5199E1C}" destId="{4CF630BF-B1B5-497E-B78C-7915A8CEC0B4}" srcOrd="1" destOrd="0" presId="urn:microsoft.com/office/officeart/2008/layout/HorizontalMultiLevelHierarchy"/>
    <dgm:cxn modelId="{23E988C1-751E-4856-9ABA-18A8BFD7894E}" type="presOf" srcId="{26E84E90-E8D7-4201-9FD0-CBD3AA37BFA0}" destId="{AB6C0C64-19C7-4DF0-A6D1-BF576D9E71BB}" srcOrd="0" destOrd="0" presId="urn:microsoft.com/office/officeart/2008/layout/HorizontalMultiLevelHierarchy"/>
    <dgm:cxn modelId="{76D5312A-1ABC-4568-83F3-694B168B42BF}" type="presOf" srcId="{714877ED-FCB2-4D0C-8806-AE4E8A886236}" destId="{7E27F1CE-4092-4820-9495-9A612D86723F}" srcOrd="0" destOrd="0" presId="urn:microsoft.com/office/officeart/2008/layout/HorizontalMultiLevelHierarchy"/>
    <dgm:cxn modelId="{F5AD6C3B-1905-449B-AF0F-506D1A82B5D4}" srcId="{126572AB-54DB-424A-80A9-3143B2A4243C}" destId="{A25B601B-69E3-46BB-92D1-2DC4300EE2C3}" srcOrd="2" destOrd="0" parTransId="{4FE8FDC5-2787-47DF-AF3C-129413C281E6}" sibTransId="{2079A0D8-066B-40FC-91DA-88D1741C2016}"/>
    <dgm:cxn modelId="{2E75E998-AE8C-44E5-B1EC-FBF79BEB4DCE}" type="presOf" srcId="{26E84E90-E8D7-4201-9FD0-CBD3AA37BFA0}" destId="{94EC7929-8554-452B-8CA0-302CF346F0AA}" srcOrd="1" destOrd="0" presId="urn:microsoft.com/office/officeart/2008/layout/HorizontalMultiLevelHierarchy"/>
    <dgm:cxn modelId="{5A079B06-96A5-45B8-AEF4-13E023784942}" type="presOf" srcId="{A25B601B-69E3-46BB-92D1-2DC4300EE2C3}" destId="{F3335D71-8249-4F35-A242-9B5454306E65}" srcOrd="0" destOrd="0" presId="urn:microsoft.com/office/officeart/2008/layout/HorizontalMultiLevelHierarchy"/>
    <dgm:cxn modelId="{6A2C0FA2-816D-4497-AC50-E837FDEC3497}" type="presOf" srcId="{4FE8FDC5-2787-47DF-AF3C-129413C281E6}" destId="{F95D2728-8563-4EDE-A141-B18056E585D8}" srcOrd="1" destOrd="0" presId="urn:microsoft.com/office/officeart/2008/layout/HorizontalMultiLevelHierarchy"/>
    <dgm:cxn modelId="{7B961251-446C-42AA-92F9-CD95C8A05090}" srcId="{126572AB-54DB-424A-80A9-3143B2A4243C}" destId="{69C9C650-2ED1-44DB-9B22-FA13A2376939}" srcOrd="1" destOrd="0" parTransId="{26E84E90-E8D7-4201-9FD0-CBD3AA37BFA0}" sibTransId="{FD3AF2FA-CD01-4B3F-B333-9224E5776035}"/>
    <dgm:cxn modelId="{DC135D91-8513-44CB-940E-385893735258}" type="presOf" srcId="{126572AB-54DB-424A-80A9-3143B2A4243C}" destId="{4C1F3649-907F-483B-BD55-4A4AC7C4DA97}" srcOrd="0" destOrd="0" presId="urn:microsoft.com/office/officeart/2008/layout/HorizontalMultiLevelHierarchy"/>
    <dgm:cxn modelId="{55D2E3DD-E737-4AF6-91CC-C5D98498EBAD}" srcId="{FCA99D43-0BEC-4CFC-A4EE-32D0B72789F1}" destId="{126572AB-54DB-424A-80A9-3143B2A4243C}" srcOrd="0" destOrd="0" parTransId="{B75035DC-43D3-4CE4-B008-1E667AD0F9DF}" sibTransId="{0A9A28B8-9220-4E12-8CE0-CD2EC38359FB}"/>
    <dgm:cxn modelId="{72455FF0-A65C-495A-A72B-B6BC8538793D}" type="presOf" srcId="{C949FFF0-2BAC-4BFE-B76B-3E0DE45C60BB}" destId="{50E8F858-1D22-4B4E-93D2-C2F3412CB049}" srcOrd="0" destOrd="0" presId="urn:microsoft.com/office/officeart/2008/layout/HorizontalMultiLevelHierarchy"/>
    <dgm:cxn modelId="{2F427456-6F33-4658-BC69-5141A741BDFB}" type="presParOf" srcId="{9EAAB01D-EDC6-460D-A488-6C1169C059EA}" destId="{4CF11AA6-522B-440A-BF00-A956D58D3C40}" srcOrd="0" destOrd="0" presId="urn:microsoft.com/office/officeart/2008/layout/HorizontalMultiLevelHierarchy"/>
    <dgm:cxn modelId="{B2359D48-BC89-44F0-A1EA-C388E4E10499}" type="presParOf" srcId="{4CF11AA6-522B-440A-BF00-A956D58D3C40}" destId="{4C1F3649-907F-483B-BD55-4A4AC7C4DA97}" srcOrd="0" destOrd="0" presId="urn:microsoft.com/office/officeart/2008/layout/HorizontalMultiLevelHierarchy"/>
    <dgm:cxn modelId="{384F6BAA-46FC-471E-899A-B84B536307DB}" type="presParOf" srcId="{4CF11AA6-522B-440A-BF00-A956D58D3C40}" destId="{EAC06839-0627-4C5C-A50B-312C563693E0}" srcOrd="1" destOrd="0" presId="urn:microsoft.com/office/officeart/2008/layout/HorizontalMultiLevelHierarchy"/>
    <dgm:cxn modelId="{35AB45BF-0099-40FD-8329-D30935AF85D1}" type="presParOf" srcId="{EAC06839-0627-4C5C-A50B-312C563693E0}" destId="{5C07E01A-47E0-446B-A008-50DC0F4ED8FE}" srcOrd="0" destOrd="0" presId="urn:microsoft.com/office/officeart/2008/layout/HorizontalMultiLevelHierarchy"/>
    <dgm:cxn modelId="{41067554-14F0-4239-9D8A-E9CBD769FD59}" type="presParOf" srcId="{5C07E01A-47E0-446B-A008-50DC0F4ED8FE}" destId="{781B4904-4192-472A-BB3D-BF133E610D31}" srcOrd="0" destOrd="0" presId="urn:microsoft.com/office/officeart/2008/layout/HorizontalMultiLevelHierarchy"/>
    <dgm:cxn modelId="{99AA2C44-29A9-4CDB-A48F-209098A8273F}" type="presParOf" srcId="{EAC06839-0627-4C5C-A50B-312C563693E0}" destId="{874E787B-4D43-47B7-9866-D341871D95A7}" srcOrd="1" destOrd="0" presId="urn:microsoft.com/office/officeart/2008/layout/HorizontalMultiLevelHierarchy"/>
    <dgm:cxn modelId="{C2765E04-2C9B-4D4E-87D4-394F9C5FC832}" type="presParOf" srcId="{874E787B-4D43-47B7-9866-D341871D95A7}" destId="{674F2666-0DD1-410D-A6EB-FA25A811BA41}" srcOrd="0" destOrd="0" presId="urn:microsoft.com/office/officeart/2008/layout/HorizontalMultiLevelHierarchy"/>
    <dgm:cxn modelId="{0B7D3D3C-5164-4C14-A052-87D7DA3EA536}" type="presParOf" srcId="{874E787B-4D43-47B7-9866-D341871D95A7}" destId="{4A94FAA6-0CC4-4A1D-888B-0F9F3B1DAEA3}" srcOrd="1" destOrd="0" presId="urn:microsoft.com/office/officeart/2008/layout/HorizontalMultiLevelHierarchy"/>
    <dgm:cxn modelId="{5132D21F-2845-4A95-8DC9-7D6D05337051}" type="presParOf" srcId="{EAC06839-0627-4C5C-A50B-312C563693E0}" destId="{AB6C0C64-19C7-4DF0-A6D1-BF576D9E71BB}" srcOrd="2" destOrd="0" presId="urn:microsoft.com/office/officeart/2008/layout/HorizontalMultiLevelHierarchy"/>
    <dgm:cxn modelId="{4C6A817E-D034-4C7C-ADE2-B1420530D421}" type="presParOf" srcId="{AB6C0C64-19C7-4DF0-A6D1-BF576D9E71BB}" destId="{94EC7929-8554-452B-8CA0-302CF346F0AA}" srcOrd="0" destOrd="0" presId="urn:microsoft.com/office/officeart/2008/layout/HorizontalMultiLevelHierarchy"/>
    <dgm:cxn modelId="{2B3AD5ED-7224-4105-856E-570E20303138}" type="presParOf" srcId="{EAC06839-0627-4C5C-A50B-312C563693E0}" destId="{284BF074-6015-4C9F-8072-B4834D96ED78}" srcOrd="3" destOrd="0" presId="urn:microsoft.com/office/officeart/2008/layout/HorizontalMultiLevelHierarchy"/>
    <dgm:cxn modelId="{8DD47C23-81C5-4D22-920B-7B2697EF4B23}" type="presParOf" srcId="{284BF074-6015-4C9F-8072-B4834D96ED78}" destId="{D00C23B3-C810-4E93-B64C-61C2C6C00B13}" srcOrd="0" destOrd="0" presId="urn:microsoft.com/office/officeart/2008/layout/HorizontalMultiLevelHierarchy"/>
    <dgm:cxn modelId="{30A0F86B-AF94-4BDC-840F-8A2133300592}" type="presParOf" srcId="{284BF074-6015-4C9F-8072-B4834D96ED78}" destId="{29038B23-DE35-4BBC-829D-F7F85A86FB1A}" srcOrd="1" destOrd="0" presId="urn:microsoft.com/office/officeart/2008/layout/HorizontalMultiLevelHierarchy"/>
    <dgm:cxn modelId="{4C4487EB-A9A5-4D13-B1B2-0893DAB4F163}" type="presParOf" srcId="{EAC06839-0627-4C5C-A50B-312C563693E0}" destId="{B4FB82E8-7863-4416-803C-C4B34D7F8704}" srcOrd="4" destOrd="0" presId="urn:microsoft.com/office/officeart/2008/layout/HorizontalMultiLevelHierarchy"/>
    <dgm:cxn modelId="{17D45F5E-20D8-45B9-B7EB-CB2280C41DD3}" type="presParOf" srcId="{B4FB82E8-7863-4416-803C-C4B34D7F8704}" destId="{F95D2728-8563-4EDE-A141-B18056E585D8}" srcOrd="0" destOrd="0" presId="urn:microsoft.com/office/officeart/2008/layout/HorizontalMultiLevelHierarchy"/>
    <dgm:cxn modelId="{C0F8A5BC-D275-4573-A607-5DE1587FDE91}" type="presParOf" srcId="{EAC06839-0627-4C5C-A50B-312C563693E0}" destId="{06A7ED92-F832-4203-A4E8-CEDBF3D7B9C5}" srcOrd="5" destOrd="0" presId="urn:microsoft.com/office/officeart/2008/layout/HorizontalMultiLevelHierarchy"/>
    <dgm:cxn modelId="{1B4F7248-8E9C-4FCE-8509-67AB2ABA94EE}" type="presParOf" srcId="{06A7ED92-F832-4203-A4E8-CEDBF3D7B9C5}" destId="{F3335D71-8249-4F35-A242-9B5454306E65}" srcOrd="0" destOrd="0" presId="urn:microsoft.com/office/officeart/2008/layout/HorizontalMultiLevelHierarchy"/>
    <dgm:cxn modelId="{2DE2DC2B-93CA-4A16-A09B-DB203D4E861E}" type="presParOf" srcId="{06A7ED92-F832-4203-A4E8-CEDBF3D7B9C5}" destId="{334C8D6B-7FEF-4B88-B35B-9D9784ACBED4}" srcOrd="1" destOrd="0" presId="urn:microsoft.com/office/officeart/2008/layout/HorizontalMultiLevelHierarchy"/>
    <dgm:cxn modelId="{895EDD50-19D8-43C1-BBAE-F29FEDE94D30}" type="presParOf" srcId="{EAC06839-0627-4C5C-A50B-312C563693E0}" destId="{A4B8A753-EA50-45D2-8D98-2E3BF8172C72}" srcOrd="6" destOrd="0" presId="urn:microsoft.com/office/officeart/2008/layout/HorizontalMultiLevelHierarchy"/>
    <dgm:cxn modelId="{3A036C98-6039-4353-9117-872C45A42D6E}" type="presParOf" srcId="{A4B8A753-EA50-45D2-8D98-2E3BF8172C72}" destId="{4CF630BF-B1B5-497E-B78C-7915A8CEC0B4}" srcOrd="0" destOrd="0" presId="urn:microsoft.com/office/officeart/2008/layout/HorizontalMultiLevelHierarchy"/>
    <dgm:cxn modelId="{E1BD3647-B053-49F1-9166-BEA04CD2AD86}" type="presParOf" srcId="{EAC06839-0627-4C5C-A50B-312C563693E0}" destId="{460E7D5D-496A-4D03-BC0C-1F0758A09875}" srcOrd="7" destOrd="0" presId="urn:microsoft.com/office/officeart/2008/layout/HorizontalMultiLevelHierarchy"/>
    <dgm:cxn modelId="{81B57141-6AC7-497D-8049-8B6D5D4A8233}" type="presParOf" srcId="{460E7D5D-496A-4D03-BC0C-1F0758A09875}" destId="{50E8F858-1D22-4B4E-93D2-C2F3412CB049}" srcOrd="0" destOrd="0" presId="urn:microsoft.com/office/officeart/2008/layout/HorizontalMultiLevelHierarchy"/>
    <dgm:cxn modelId="{28DE6B03-A680-44A5-BBA6-A2319F02C5B2}" type="presParOf" srcId="{460E7D5D-496A-4D03-BC0C-1F0758A09875}" destId="{AC6E4C33-2E06-4DF6-8DB3-33BE8E6FA823}" srcOrd="1" destOrd="0" presId="urn:microsoft.com/office/officeart/2008/layout/HorizontalMultiLevelHierarchy"/>
    <dgm:cxn modelId="{57EB388C-6FD6-48B5-85FF-A62469D440D7}" type="presParOf" srcId="{EAC06839-0627-4C5C-A50B-312C563693E0}" destId="{7E27F1CE-4092-4820-9495-9A612D86723F}" srcOrd="8" destOrd="0" presId="urn:microsoft.com/office/officeart/2008/layout/HorizontalMultiLevelHierarchy"/>
    <dgm:cxn modelId="{BBF99DC1-4C4D-40A1-9D5C-31F495FCD2E6}" type="presParOf" srcId="{7E27F1CE-4092-4820-9495-9A612D86723F}" destId="{3DD1A904-5A57-41ED-8FDC-C8BEFAC4E50E}" srcOrd="0" destOrd="0" presId="urn:microsoft.com/office/officeart/2008/layout/HorizontalMultiLevelHierarchy"/>
    <dgm:cxn modelId="{6DBA34FF-0965-4EEA-8138-28E5BC35FBF4}" type="presParOf" srcId="{EAC06839-0627-4C5C-A50B-312C563693E0}" destId="{B2251363-5FB7-45E9-AD27-A5F712F52F58}" srcOrd="9" destOrd="0" presId="urn:microsoft.com/office/officeart/2008/layout/HorizontalMultiLevelHierarchy"/>
    <dgm:cxn modelId="{00C4294E-5352-4D7C-9C44-412B8DBC72AA}" type="presParOf" srcId="{B2251363-5FB7-45E9-AD27-A5F712F52F58}" destId="{C13011BE-F247-4350-A000-208C34EF61EF}" srcOrd="0" destOrd="0" presId="urn:microsoft.com/office/officeart/2008/layout/HorizontalMultiLevelHierarchy"/>
    <dgm:cxn modelId="{AB71F7D9-959C-49EE-A3F4-EEC56FA4740D}" type="presParOf" srcId="{B2251363-5FB7-45E9-AD27-A5F712F52F58}" destId="{8281CAE3-4722-49AD-9E83-F99041F6A5BC}"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27F1CE-4092-4820-9495-9A612D86723F}">
      <dsp:nvSpPr>
        <dsp:cNvPr id="0" name=""/>
        <dsp:cNvSpPr/>
      </dsp:nvSpPr>
      <dsp:spPr>
        <a:xfrm>
          <a:off x="1867372" y="1740766"/>
          <a:ext cx="380543" cy="1450242"/>
        </a:xfrm>
        <a:custGeom>
          <a:avLst/>
          <a:gdLst/>
          <a:ahLst/>
          <a:cxnLst/>
          <a:rect l="0" t="0" r="0" b="0"/>
          <a:pathLst>
            <a:path>
              <a:moveTo>
                <a:pt x="0" y="0"/>
              </a:moveTo>
              <a:lnTo>
                <a:pt x="190271" y="0"/>
              </a:lnTo>
              <a:lnTo>
                <a:pt x="190271" y="1450242"/>
              </a:lnTo>
              <a:lnTo>
                <a:pt x="380543" y="14502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Lato" panose="020B0604020202020204" charset="0"/>
          </a:endParaRPr>
        </a:p>
      </dsp:txBody>
      <dsp:txXfrm>
        <a:off x="2020161" y="2428404"/>
        <a:ext cx="74966" cy="74966"/>
      </dsp:txXfrm>
    </dsp:sp>
    <dsp:sp modelId="{A4B8A753-EA50-45D2-8D98-2E3BF8172C72}">
      <dsp:nvSpPr>
        <dsp:cNvPr id="0" name=""/>
        <dsp:cNvSpPr/>
      </dsp:nvSpPr>
      <dsp:spPr>
        <a:xfrm>
          <a:off x="1867372" y="1740766"/>
          <a:ext cx="380543" cy="725121"/>
        </a:xfrm>
        <a:custGeom>
          <a:avLst/>
          <a:gdLst/>
          <a:ahLst/>
          <a:cxnLst/>
          <a:rect l="0" t="0" r="0" b="0"/>
          <a:pathLst>
            <a:path>
              <a:moveTo>
                <a:pt x="0" y="0"/>
              </a:moveTo>
              <a:lnTo>
                <a:pt x="190271" y="0"/>
              </a:lnTo>
              <a:lnTo>
                <a:pt x="190271" y="725121"/>
              </a:lnTo>
              <a:lnTo>
                <a:pt x="380543" y="7251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Lato" panose="020B0604020202020204" charset="0"/>
          </a:endParaRPr>
        </a:p>
      </dsp:txBody>
      <dsp:txXfrm>
        <a:off x="2037171" y="2082854"/>
        <a:ext cx="40945" cy="40945"/>
      </dsp:txXfrm>
    </dsp:sp>
    <dsp:sp modelId="{B4FB82E8-7863-4416-803C-C4B34D7F8704}">
      <dsp:nvSpPr>
        <dsp:cNvPr id="0" name=""/>
        <dsp:cNvSpPr/>
      </dsp:nvSpPr>
      <dsp:spPr>
        <a:xfrm>
          <a:off x="1867372" y="1695046"/>
          <a:ext cx="380543" cy="91440"/>
        </a:xfrm>
        <a:custGeom>
          <a:avLst/>
          <a:gdLst/>
          <a:ahLst/>
          <a:cxnLst/>
          <a:rect l="0" t="0" r="0" b="0"/>
          <a:pathLst>
            <a:path>
              <a:moveTo>
                <a:pt x="0" y="45720"/>
              </a:moveTo>
              <a:lnTo>
                <a:pt x="380543" y="457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Lato" panose="020B0604020202020204" charset="0"/>
          </a:endParaRPr>
        </a:p>
      </dsp:txBody>
      <dsp:txXfrm>
        <a:off x="2048131" y="1731252"/>
        <a:ext cx="19027" cy="19027"/>
      </dsp:txXfrm>
    </dsp:sp>
    <dsp:sp modelId="{AB6C0C64-19C7-4DF0-A6D1-BF576D9E71BB}">
      <dsp:nvSpPr>
        <dsp:cNvPr id="0" name=""/>
        <dsp:cNvSpPr/>
      </dsp:nvSpPr>
      <dsp:spPr>
        <a:xfrm>
          <a:off x="1867372" y="1015645"/>
          <a:ext cx="380543" cy="725121"/>
        </a:xfrm>
        <a:custGeom>
          <a:avLst/>
          <a:gdLst/>
          <a:ahLst/>
          <a:cxnLst/>
          <a:rect l="0" t="0" r="0" b="0"/>
          <a:pathLst>
            <a:path>
              <a:moveTo>
                <a:pt x="0" y="725121"/>
              </a:moveTo>
              <a:lnTo>
                <a:pt x="190271" y="725121"/>
              </a:lnTo>
              <a:lnTo>
                <a:pt x="190271" y="0"/>
              </a:lnTo>
              <a:lnTo>
                <a:pt x="38054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Lato" panose="020B0604020202020204" charset="0"/>
          </a:endParaRPr>
        </a:p>
      </dsp:txBody>
      <dsp:txXfrm>
        <a:off x="2037171" y="1357733"/>
        <a:ext cx="40945" cy="40945"/>
      </dsp:txXfrm>
    </dsp:sp>
    <dsp:sp modelId="{5C07E01A-47E0-446B-A008-50DC0F4ED8FE}">
      <dsp:nvSpPr>
        <dsp:cNvPr id="0" name=""/>
        <dsp:cNvSpPr/>
      </dsp:nvSpPr>
      <dsp:spPr>
        <a:xfrm>
          <a:off x="1867372" y="290524"/>
          <a:ext cx="380543" cy="1450242"/>
        </a:xfrm>
        <a:custGeom>
          <a:avLst/>
          <a:gdLst/>
          <a:ahLst/>
          <a:cxnLst/>
          <a:rect l="0" t="0" r="0" b="0"/>
          <a:pathLst>
            <a:path>
              <a:moveTo>
                <a:pt x="0" y="1450242"/>
              </a:moveTo>
              <a:lnTo>
                <a:pt x="190271" y="1450242"/>
              </a:lnTo>
              <a:lnTo>
                <a:pt x="190271" y="0"/>
              </a:lnTo>
              <a:lnTo>
                <a:pt x="38054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Lato" panose="020B0604020202020204" charset="0"/>
          </a:endParaRPr>
        </a:p>
      </dsp:txBody>
      <dsp:txXfrm>
        <a:off x="2020161" y="978161"/>
        <a:ext cx="74966" cy="74966"/>
      </dsp:txXfrm>
    </dsp:sp>
    <dsp:sp modelId="{4C1F3649-907F-483B-BD55-4A4AC7C4DA97}">
      <dsp:nvSpPr>
        <dsp:cNvPr id="0" name=""/>
        <dsp:cNvSpPr/>
      </dsp:nvSpPr>
      <dsp:spPr>
        <a:xfrm rot="16200000">
          <a:off x="50753" y="1450718"/>
          <a:ext cx="3053141" cy="5800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Lato" panose="020B0604020202020204" charset="0"/>
            </a:rPr>
            <a:t>Data</a:t>
          </a:r>
          <a:r>
            <a:rPr lang="en-US" sz="2700" kern="1200" dirty="0" smtClean="0">
              <a:latin typeface="Lato" panose="020B0604020202020204" charset="0"/>
            </a:rPr>
            <a:t> </a:t>
          </a:r>
          <a:r>
            <a:rPr lang="en-US" sz="2000" kern="1200" dirty="0" smtClean="0">
              <a:latin typeface="Lato" panose="020B0604020202020204" charset="0"/>
            </a:rPr>
            <a:t>Preprocessing</a:t>
          </a:r>
          <a:endParaRPr lang="en-US" sz="2000" kern="1200" dirty="0">
            <a:latin typeface="Lato" panose="020B0604020202020204" charset="0"/>
          </a:endParaRPr>
        </a:p>
      </dsp:txBody>
      <dsp:txXfrm>
        <a:off x="50753" y="1450718"/>
        <a:ext cx="3053141" cy="580096"/>
      </dsp:txXfrm>
    </dsp:sp>
    <dsp:sp modelId="{674F2666-0DD1-410D-A6EB-FA25A811BA41}">
      <dsp:nvSpPr>
        <dsp:cNvPr id="0" name=""/>
        <dsp:cNvSpPr/>
      </dsp:nvSpPr>
      <dsp:spPr>
        <a:xfrm>
          <a:off x="2247916" y="475"/>
          <a:ext cx="1902717" cy="5800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Lato" panose="020B0604020202020204" charset="0"/>
            </a:rPr>
            <a:t>Filling null values</a:t>
          </a:r>
          <a:endParaRPr lang="en-US" sz="1400" kern="1200" dirty="0">
            <a:latin typeface="Lato" panose="020B0604020202020204" charset="0"/>
          </a:endParaRPr>
        </a:p>
      </dsp:txBody>
      <dsp:txXfrm>
        <a:off x="2247916" y="475"/>
        <a:ext cx="1902717" cy="580096"/>
      </dsp:txXfrm>
    </dsp:sp>
    <dsp:sp modelId="{D00C23B3-C810-4E93-B64C-61C2C6C00B13}">
      <dsp:nvSpPr>
        <dsp:cNvPr id="0" name=""/>
        <dsp:cNvSpPr/>
      </dsp:nvSpPr>
      <dsp:spPr>
        <a:xfrm>
          <a:off x="2247916" y="725597"/>
          <a:ext cx="1902717" cy="5800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err="1" smtClean="0">
              <a:latin typeface="Lato" panose="020B0604020202020204" charset="0"/>
            </a:rPr>
            <a:t>Stopword</a:t>
          </a:r>
          <a:r>
            <a:rPr lang="en-US" sz="1400" kern="1200" dirty="0" smtClean="0">
              <a:latin typeface="Lato" panose="020B0604020202020204" charset="0"/>
            </a:rPr>
            <a:t> removal</a:t>
          </a:r>
          <a:endParaRPr lang="en-US" sz="1400" kern="1200" dirty="0">
            <a:latin typeface="Lato" panose="020B0604020202020204" charset="0"/>
          </a:endParaRPr>
        </a:p>
      </dsp:txBody>
      <dsp:txXfrm>
        <a:off x="2247916" y="725597"/>
        <a:ext cx="1902717" cy="580096"/>
      </dsp:txXfrm>
    </dsp:sp>
    <dsp:sp modelId="{F3335D71-8249-4F35-A242-9B5454306E65}">
      <dsp:nvSpPr>
        <dsp:cNvPr id="0" name=""/>
        <dsp:cNvSpPr/>
      </dsp:nvSpPr>
      <dsp:spPr>
        <a:xfrm>
          <a:off x="2247916" y="1450718"/>
          <a:ext cx="1902717" cy="5800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Lato" panose="020B0604020202020204" charset="0"/>
            </a:rPr>
            <a:t>Punctuation removal</a:t>
          </a:r>
          <a:endParaRPr lang="en-US" sz="1400" kern="1200" dirty="0">
            <a:latin typeface="Lato" panose="020B0604020202020204" charset="0"/>
          </a:endParaRPr>
        </a:p>
      </dsp:txBody>
      <dsp:txXfrm>
        <a:off x="2247916" y="1450718"/>
        <a:ext cx="1902717" cy="580096"/>
      </dsp:txXfrm>
    </dsp:sp>
    <dsp:sp modelId="{50E8F858-1D22-4B4E-93D2-C2F3412CB049}">
      <dsp:nvSpPr>
        <dsp:cNvPr id="0" name=""/>
        <dsp:cNvSpPr/>
      </dsp:nvSpPr>
      <dsp:spPr>
        <a:xfrm>
          <a:off x="2247916" y="2175839"/>
          <a:ext cx="1902717" cy="5800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Lato" panose="020B0604020202020204" charset="0"/>
            </a:rPr>
            <a:t>URL removal</a:t>
          </a:r>
          <a:endParaRPr lang="en-US" sz="1400" kern="1200" dirty="0">
            <a:latin typeface="Lato" panose="020B0604020202020204" charset="0"/>
          </a:endParaRPr>
        </a:p>
      </dsp:txBody>
      <dsp:txXfrm>
        <a:off x="2247916" y="2175839"/>
        <a:ext cx="1902717" cy="580096"/>
      </dsp:txXfrm>
    </dsp:sp>
    <dsp:sp modelId="{C13011BE-F247-4350-A000-208C34EF61EF}">
      <dsp:nvSpPr>
        <dsp:cNvPr id="0" name=""/>
        <dsp:cNvSpPr/>
      </dsp:nvSpPr>
      <dsp:spPr>
        <a:xfrm>
          <a:off x="2247916" y="2900960"/>
          <a:ext cx="1902717" cy="5800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Lato" panose="020B0604020202020204" charset="0"/>
            </a:rPr>
            <a:t>Stemming</a:t>
          </a:r>
          <a:endParaRPr lang="en-US" sz="1400" kern="1200" dirty="0">
            <a:latin typeface="Lato" panose="020B0604020202020204" charset="0"/>
          </a:endParaRPr>
        </a:p>
      </dsp:txBody>
      <dsp:txXfrm>
        <a:off x="2247916" y="2900960"/>
        <a:ext cx="1902717" cy="58009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565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4414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638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981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510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7223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2375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0670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5738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7583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7414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082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6394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aaa6d39ba0_1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aaa6d39ba0_1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aaa6d39ba0_1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aaa6d39ba0_1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3536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aaa6d39ba0_1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aaa6d39ba0_1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355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1711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4" name="Google Shape;64;p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395843" y="933925"/>
            <a:ext cx="67365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Bangla Fake News Detection</a:t>
            </a:r>
            <a:endParaRPr dirty="0"/>
          </a:p>
        </p:txBody>
      </p:sp>
      <p:sp>
        <p:nvSpPr>
          <p:cNvPr id="2" name="Rectangle 1"/>
          <p:cNvSpPr/>
          <p:nvPr/>
        </p:nvSpPr>
        <p:spPr>
          <a:xfrm>
            <a:off x="395843" y="2873080"/>
            <a:ext cx="4809330" cy="400110"/>
          </a:xfrm>
          <a:prstGeom prst="rect">
            <a:avLst/>
          </a:prstGeom>
        </p:spPr>
        <p:txBody>
          <a:bodyPr wrap="none">
            <a:spAutoFit/>
          </a:bodyPr>
          <a:lstStyle/>
          <a:p>
            <a:r>
              <a:rPr lang="en" sz="2000" b="1" dirty="0">
                <a:solidFill>
                  <a:schemeClr val="accent1">
                    <a:lumMod val="75000"/>
                  </a:schemeClr>
                </a:solidFill>
                <a:latin typeface="Lato" panose="020B0604020202020204" charset="0"/>
              </a:rPr>
              <a:t>Presented By</a:t>
            </a:r>
            <a:r>
              <a:rPr lang="en-US" sz="2000" b="1" dirty="0">
                <a:solidFill>
                  <a:schemeClr val="accent1">
                    <a:lumMod val="75000"/>
                  </a:schemeClr>
                </a:solidFill>
                <a:latin typeface="Lato" panose="020B0604020202020204" charset="0"/>
              </a:rPr>
              <a:t>		   </a:t>
            </a:r>
            <a:r>
              <a:rPr lang="en-US" sz="2000" b="1" dirty="0" smtClean="0">
                <a:solidFill>
                  <a:schemeClr val="accent1">
                    <a:lumMod val="75000"/>
                  </a:schemeClr>
                </a:solidFill>
                <a:latin typeface="Lato" panose="020B0604020202020204" charset="0"/>
              </a:rPr>
              <a:t> Supervised </a:t>
            </a:r>
            <a:r>
              <a:rPr lang="en-US" sz="2000" b="1" dirty="0">
                <a:solidFill>
                  <a:schemeClr val="accent1">
                    <a:lumMod val="75000"/>
                  </a:schemeClr>
                </a:solidFill>
                <a:latin typeface="Lato" panose="020B0604020202020204" charset="0"/>
              </a:rPr>
              <a:t>By</a:t>
            </a:r>
            <a:endParaRPr lang="en-US" sz="2000" dirty="0">
              <a:solidFill>
                <a:schemeClr val="accent1">
                  <a:lumMod val="75000"/>
                </a:schemeClr>
              </a:solidFill>
              <a:latin typeface="Lato" panose="020B0604020202020204" charset="0"/>
            </a:endParaRPr>
          </a:p>
        </p:txBody>
      </p:sp>
      <p:sp>
        <p:nvSpPr>
          <p:cNvPr id="3" name="Rectangle 2"/>
          <p:cNvSpPr/>
          <p:nvPr/>
        </p:nvSpPr>
        <p:spPr>
          <a:xfrm>
            <a:off x="395843" y="3288578"/>
            <a:ext cx="4572000" cy="1308050"/>
          </a:xfrm>
          <a:prstGeom prst="rect">
            <a:avLst/>
          </a:prstGeom>
        </p:spPr>
        <p:txBody>
          <a:bodyPr>
            <a:spAutoFit/>
          </a:bodyPr>
          <a:lstStyle/>
          <a:p>
            <a:pPr lvl="0">
              <a:spcBef>
                <a:spcPts val="600"/>
              </a:spcBef>
            </a:pPr>
            <a:r>
              <a:rPr lang="fr-FR" sz="1600" dirty="0">
                <a:solidFill>
                  <a:schemeClr val="tx1">
                    <a:lumMod val="50000"/>
                  </a:schemeClr>
                </a:solidFill>
                <a:latin typeface="Lato" panose="020B0604020202020204" charset="0"/>
                <a:ea typeface="Lato"/>
                <a:cs typeface="Lato"/>
                <a:sym typeface="Lato"/>
              </a:rPr>
              <a:t>Puja </a:t>
            </a:r>
            <a:r>
              <a:rPr lang="fr-FR" sz="1600" dirty="0" err="1">
                <a:solidFill>
                  <a:schemeClr val="tx1">
                    <a:lumMod val="50000"/>
                  </a:schemeClr>
                </a:solidFill>
                <a:latin typeface="Lato" panose="020B0604020202020204" charset="0"/>
                <a:ea typeface="Lato"/>
                <a:cs typeface="Lato"/>
                <a:sym typeface="Lato"/>
              </a:rPr>
              <a:t>Kundu</a:t>
            </a:r>
            <a:endParaRPr lang="fr-FR" sz="1600" dirty="0">
              <a:solidFill>
                <a:schemeClr val="tx1">
                  <a:lumMod val="50000"/>
                </a:schemeClr>
              </a:solidFill>
              <a:latin typeface="Lato" panose="020B0604020202020204" charset="0"/>
              <a:ea typeface="Lato"/>
              <a:cs typeface="Lato"/>
              <a:sym typeface="Lato"/>
            </a:endParaRPr>
          </a:p>
          <a:p>
            <a:pPr lvl="0">
              <a:spcBef>
                <a:spcPts val="600"/>
              </a:spcBef>
            </a:pPr>
            <a:r>
              <a:rPr lang="fr-FR" sz="1600" dirty="0">
                <a:solidFill>
                  <a:schemeClr val="tx1">
                    <a:lumMod val="50000"/>
                  </a:schemeClr>
                </a:solidFill>
                <a:latin typeface="Lato" panose="020B0604020202020204" charset="0"/>
                <a:ea typeface="Lato"/>
                <a:cs typeface="Lato"/>
                <a:sym typeface="Lato"/>
              </a:rPr>
              <a:t>ID: CE17027</a:t>
            </a:r>
          </a:p>
          <a:p>
            <a:pPr lvl="0">
              <a:spcBef>
                <a:spcPts val="600"/>
              </a:spcBef>
            </a:pPr>
            <a:r>
              <a:rPr lang="fr-FR" sz="1600" dirty="0" err="1">
                <a:solidFill>
                  <a:schemeClr val="tx1">
                    <a:lumMod val="50000"/>
                  </a:schemeClr>
                </a:solidFill>
                <a:latin typeface="Lato" panose="020B0604020202020204" charset="0"/>
                <a:ea typeface="Lato"/>
                <a:cs typeface="Lato"/>
                <a:sym typeface="Lato"/>
              </a:rPr>
              <a:t>Murshada</a:t>
            </a:r>
            <a:r>
              <a:rPr lang="fr-FR" sz="1600" dirty="0">
                <a:solidFill>
                  <a:schemeClr val="tx1">
                    <a:lumMod val="50000"/>
                  </a:schemeClr>
                </a:solidFill>
                <a:latin typeface="Lato" panose="020B0604020202020204" charset="0"/>
                <a:ea typeface="Lato"/>
                <a:cs typeface="Lato"/>
                <a:sym typeface="Lato"/>
              </a:rPr>
              <a:t> </a:t>
            </a:r>
            <a:r>
              <a:rPr lang="fr-FR" sz="1600" dirty="0" err="1">
                <a:solidFill>
                  <a:schemeClr val="tx1">
                    <a:lumMod val="50000"/>
                  </a:schemeClr>
                </a:solidFill>
                <a:latin typeface="Lato" panose="020B0604020202020204" charset="0"/>
                <a:ea typeface="Lato"/>
                <a:cs typeface="Lato"/>
                <a:sym typeface="Lato"/>
              </a:rPr>
              <a:t>Akter</a:t>
            </a:r>
            <a:endParaRPr lang="fr-FR" sz="1600" dirty="0">
              <a:solidFill>
                <a:schemeClr val="tx1">
                  <a:lumMod val="50000"/>
                </a:schemeClr>
              </a:solidFill>
              <a:latin typeface="Lato" panose="020B0604020202020204" charset="0"/>
              <a:ea typeface="Lato"/>
              <a:cs typeface="Lato"/>
              <a:sym typeface="Lato"/>
            </a:endParaRPr>
          </a:p>
          <a:p>
            <a:pPr lvl="0">
              <a:spcBef>
                <a:spcPts val="600"/>
              </a:spcBef>
            </a:pPr>
            <a:r>
              <a:rPr lang="fr-FR" sz="1600" dirty="0">
                <a:solidFill>
                  <a:schemeClr val="tx1">
                    <a:lumMod val="50000"/>
                  </a:schemeClr>
                </a:solidFill>
                <a:latin typeface="Lato" panose="020B0604020202020204" charset="0"/>
                <a:ea typeface="Lato"/>
                <a:cs typeface="Lato"/>
                <a:sym typeface="Lato"/>
              </a:rPr>
              <a:t>ID: CE17029</a:t>
            </a:r>
            <a:endParaRPr lang="fr-FR" sz="1600" dirty="0">
              <a:solidFill>
                <a:schemeClr val="tx1">
                  <a:lumMod val="50000"/>
                </a:schemeClr>
              </a:solidFill>
              <a:latin typeface="Lato" panose="020B0604020202020204" charset="0"/>
              <a:ea typeface="Lato"/>
              <a:cs typeface="Lato"/>
              <a:sym typeface="Lato"/>
            </a:endParaRPr>
          </a:p>
        </p:txBody>
      </p:sp>
      <p:sp>
        <p:nvSpPr>
          <p:cNvPr id="4" name="Rectangle 3"/>
          <p:cNvSpPr/>
          <p:nvPr/>
        </p:nvSpPr>
        <p:spPr>
          <a:xfrm>
            <a:off x="3356264" y="3288578"/>
            <a:ext cx="4572000" cy="1554272"/>
          </a:xfrm>
          <a:prstGeom prst="rect">
            <a:avLst/>
          </a:prstGeom>
        </p:spPr>
        <p:txBody>
          <a:bodyPr>
            <a:spAutoFit/>
          </a:bodyPr>
          <a:lstStyle/>
          <a:p>
            <a:pPr lvl="0">
              <a:spcBef>
                <a:spcPts val="600"/>
              </a:spcBef>
            </a:pPr>
            <a:r>
              <a:rPr lang="en-US" sz="1600" dirty="0" err="1">
                <a:solidFill>
                  <a:schemeClr val="tx1">
                    <a:lumMod val="50000"/>
                  </a:schemeClr>
                </a:solidFill>
                <a:latin typeface="Lato"/>
                <a:ea typeface="Lato"/>
                <a:cs typeface="Lato"/>
                <a:sym typeface="Lato"/>
              </a:rPr>
              <a:t>Lubna</a:t>
            </a:r>
            <a:r>
              <a:rPr lang="en-US" sz="1600" dirty="0">
                <a:solidFill>
                  <a:schemeClr val="tx1">
                    <a:lumMod val="50000"/>
                  </a:schemeClr>
                </a:solidFill>
                <a:latin typeface="Lato"/>
                <a:ea typeface="Lato"/>
                <a:cs typeface="Lato"/>
                <a:sym typeface="Lato"/>
              </a:rPr>
              <a:t> Yasmin Pinky</a:t>
            </a:r>
          </a:p>
          <a:p>
            <a:pPr lvl="0">
              <a:spcBef>
                <a:spcPts val="600"/>
              </a:spcBef>
            </a:pPr>
            <a:r>
              <a:rPr lang="en-US" sz="1600" dirty="0">
                <a:solidFill>
                  <a:schemeClr val="tx1">
                    <a:lumMod val="50000"/>
                  </a:schemeClr>
                </a:solidFill>
                <a:latin typeface="Lato"/>
                <a:ea typeface="Lato"/>
                <a:cs typeface="Lato"/>
                <a:sym typeface="Lato"/>
              </a:rPr>
              <a:t>Assistant Professor</a:t>
            </a:r>
          </a:p>
          <a:p>
            <a:pPr lvl="0">
              <a:spcBef>
                <a:spcPts val="600"/>
              </a:spcBef>
            </a:pPr>
            <a:r>
              <a:rPr lang="en-US" sz="1600" dirty="0">
                <a:solidFill>
                  <a:schemeClr val="tx1">
                    <a:lumMod val="50000"/>
                  </a:schemeClr>
                </a:solidFill>
                <a:latin typeface="Lato"/>
                <a:ea typeface="Lato"/>
                <a:cs typeface="Lato"/>
                <a:sym typeface="Lato"/>
              </a:rPr>
              <a:t>Department of Computer Science and Engineering, MBSTU</a:t>
            </a:r>
          </a:p>
          <a:p>
            <a:pPr lvl="0">
              <a:spcBef>
                <a:spcPts val="600"/>
              </a:spcBef>
            </a:pPr>
            <a:endParaRPr lang="en-US" sz="1600" dirty="0">
              <a:solidFill>
                <a:schemeClr val="dk1"/>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68779"/>
            <a:ext cx="674361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Data Loading and Concatenaton</a:t>
            </a:r>
            <a:endParaRPr b="1" dirty="0"/>
          </a:p>
        </p:txBody>
      </p:sp>
      <p:sp>
        <p:nvSpPr>
          <p:cNvPr id="125" name="Google Shape;125;p17"/>
          <p:cNvSpPr txBox="1">
            <a:spLocks noGrp="1"/>
          </p:cNvSpPr>
          <p:nvPr>
            <p:ph type="body" idx="1"/>
          </p:nvPr>
        </p:nvSpPr>
        <p:spPr>
          <a:xfrm>
            <a:off x="893700" y="1301383"/>
            <a:ext cx="6462600" cy="3552300"/>
          </a:xfrm>
          <a:prstGeom prst="rect">
            <a:avLst/>
          </a:prstGeom>
        </p:spPr>
        <p:txBody>
          <a:bodyPr spcFirstLastPara="1" wrap="square" lIns="91425" tIns="91425" rIns="91425" bIns="91425" anchor="t" anchorCtr="0">
            <a:noAutofit/>
          </a:bodyPr>
          <a:lstStyle/>
          <a:p>
            <a:pPr>
              <a:buFont typeface="Wingdings" panose="05000000000000000000" pitchFamily="2" charset="2"/>
              <a:buChar char="§"/>
            </a:pPr>
            <a:r>
              <a:rPr lang="en-US" sz="1800" dirty="0" smtClean="0">
                <a:solidFill>
                  <a:schemeClr val="tx1">
                    <a:lumMod val="50000"/>
                  </a:schemeClr>
                </a:solidFill>
              </a:rPr>
              <a:t>Load data from Authentic48K.csv and Fake1K.csv file</a:t>
            </a:r>
          </a:p>
          <a:p>
            <a:pPr>
              <a:buFont typeface="Wingdings" panose="05000000000000000000" pitchFamily="2" charset="2"/>
              <a:buChar char="§"/>
            </a:pPr>
            <a:r>
              <a:rPr lang="en-US" sz="1800" dirty="0" smtClean="0">
                <a:solidFill>
                  <a:schemeClr val="tx1">
                    <a:lumMod val="50000"/>
                  </a:schemeClr>
                </a:solidFill>
              </a:rPr>
              <a:t>Concatenate the two files. </a:t>
            </a:r>
          </a:p>
          <a:p>
            <a:pPr>
              <a:buFont typeface="Wingdings" panose="05000000000000000000" pitchFamily="2" charset="2"/>
              <a:buChar char="§"/>
            </a:pPr>
            <a:r>
              <a:rPr lang="en-US" sz="1800" dirty="0" smtClean="0">
                <a:solidFill>
                  <a:schemeClr val="tx1">
                    <a:lumMod val="50000"/>
                  </a:schemeClr>
                </a:solidFill>
              </a:rPr>
              <a:t>Shuffle the merged dataset </a:t>
            </a:r>
          </a:p>
          <a:p>
            <a:pPr>
              <a:buFont typeface="Wingdings" panose="05000000000000000000" pitchFamily="2" charset="2"/>
              <a:buChar char="§"/>
            </a:pPr>
            <a:r>
              <a:rPr lang="en-US" sz="1800" dirty="0" smtClean="0">
                <a:solidFill>
                  <a:schemeClr val="tx1">
                    <a:lumMod val="50000"/>
                  </a:schemeClr>
                </a:solidFill>
              </a:rPr>
              <a:t>Reset index</a:t>
            </a:r>
          </a:p>
          <a:p>
            <a:pPr>
              <a:buFont typeface="Wingdings" panose="05000000000000000000" pitchFamily="2" charset="2"/>
              <a:buChar char="§"/>
            </a:pPr>
            <a:r>
              <a:rPr lang="en-US" sz="1800" dirty="0" smtClean="0">
                <a:solidFill>
                  <a:schemeClr val="tx1">
                    <a:lumMod val="50000"/>
                  </a:schemeClr>
                </a:solidFill>
              </a:rPr>
              <a:t>Merge ‘headline’ and ‘content’ column</a:t>
            </a:r>
          </a:p>
          <a:p>
            <a:pPr>
              <a:buFont typeface="Wingdings" panose="05000000000000000000" pitchFamily="2" charset="2"/>
              <a:buChar char="§"/>
            </a:pPr>
            <a:endParaRPr lang="en-US" sz="1800" dirty="0" smtClean="0">
              <a:solidFill>
                <a:schemeClr val="tx1">
                  <a:lumMod val="50000"/>
                </a:schemeClr>
              </a:solidFill>
            </a:endParaRPr>
          </a:p>
          <a:p>
            <a:pPr>
              <a:buFont typeface="Wingdings" panose="05000000000000000000" pitchFamily="2" charset="2"/>
              <a:buChar char="§"/>
            </a:pPr>
            <a:endParaRPr sz="1800" dirty="0">
              <a:solidFill>
                <a:schemeClr val="tx1">
                  <a:lumMod val="50000"/>
                </a:schemeClr>
              </a:solidFill>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498940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Data Preprocessing</a:t>
            </a:r>
            <a:endParaRPr b="1" dirty="0"/>
          </a:p>
        </p:txBody>
      </p:sp>
      <p:sp>
        <p:nvSpPr>
          <p:cNvPr id="125" name="Google Shape;125;p17"/>
          <p:cNvSpPr txBox="1">
            <a:spLocks noGrp="1"/>
          </p:cNvSpPr>
          <p:nvPr>
            <p:ph type="body" idx="1"/>
          </p:nvPr>
        </p:nvSpPr>
        <p:spPr>
          <a:xfrm>
            <a:off x="893700" y="1301383"/>
            <a:ext cx="6462600" cy="3552300"/>
          </a:xfrm>
          <a:prstGeom prst="rect">
            <a:avLst/>
          </a:prstGeom>
        </p:spPr>
        <p:txBody>
          <a:bodyPr spcFirstLastPara="1" wrap="square" lIns="91425" tIns="91425" rIns="91425" bIns="91425" anchor="t" anchorCtr="0">
            <a:noAutofit/>
          </a:bodyPr>
          <a:lstStyle/>
          <a:p>
            <a:pPr>
              <a:buFont typeface="Wingdings" panose="05000000000000000000" pitchFamily="2" charset="2"/>
              <a:buChar char="§"/>
            </a:pPr>
            <a:r>
              <a:rPr lang="en-US" sz="1800" dirty="0" smtClean="0">
                <a:solidFill>
                  <a:schemeClr val="tx1">
                    <a:lumMod val="50000"/>
                  </a:schemeClr>
                </a:solidFill>
              </a:rPr>
              <a:t>Filling missing data</a:t>
            </a:r>
          </a:p>
          <a:p>
            <a:pPr>
              <a:buFont typeface="Wingdings" panose="05000000000000000000" pitchFamily="2" charset="2"/>
              <a:buChar char="§"/>
            </a:pPr>
            <a:r>
              <a:rPr lang="en-US" sz="1800" dirty="0" err="1" smtClean="0">
                <a:solidFill>
                  <a:schemeClr val="tx1">
                    <a:lumMod val="50000"/>
                  </a:schemeClr>
                </a:solidFill>
              </a:rPr>
              <a:t>Stopword</a:t>
            </a:r>
            <a:r>
              <a:rPr lang="en-US" sz="1800" dirty="0" smtClean="0">
                <a:solidFill>
                  <a:schemeClr val="tx1">
                    <a:lumMod val="50000"/>
                  </a:schemeClr>
                </a:solidFill>
              </a:rPr>
              <a:t> removal</a:t>
            </a:r>
          </a:p>
          <a:p>
            <a:pPr>
              <a:buFont typeface="Wingdings" panose="05000000000000000000" pitchFamily="2" charset="2"/>
              <a:buChar char="§"/>
            </a:pPr>
            <a:r>
              <a:rPr lang="en-US" sz="1800" dirty="0" smtClean="0">
                <a:solidFill>
                  <a:schemeClr val="tx1">
                    <a:lumMod val="50000"/>
                  </a:schemeClr>
                </a:solidFill>
              </a:rPr>
              <a:t>Punctuation removal</a:t>
            </a:r>
          </a:p>
          <a:p>
            <a:pPr>
              <a:buFont typeface="Wingdings" panose="05000000000000000000" pitchFamily="2" charset="2"/>
              <a:buChar char="§"/>
            </a:pPr>
            <a:r>
              <a:rPr lang="en-US" sz="1800" dirty="0" smtClean="0">
                <a:solidFill>
                  <a:schemeClr val="tx1">
                    <a:lumMod val="50000"/>
                  </a:schemeClr>
                </a:solidFill>
              </a:rPr>
              <a:t>URL removal</a:t>
            </a:r>
          </a:p>
          <a:p>
            <a:pPr>
              <a:buFont typeface="Wingdings" panose="05000000000000000000" pitchFamily="2" charset="2"/>
              <a:buChar char="§"/>
            </a:pPr>
            <a:r>
              <a:rPr lang="en-US" sz="1800" dirty="0" smtClean="0">
                <a:solidFill>
                  <a:schemeClr val="tx1">
                    <a:lumMod val="50000"/>
                  </a:schemeClr>
                </a:solidFill>
              </a:rPr>
              <a:t>Stemming</a:t>
            </a:r>
          </a:p>
          <a:p>
            <a:pPr marL="114300" indent="0">
              <a:buNone/>
            </a:pPr>
            <a:endParaRPr lang="en-US" sz="1800" dirty="0" smtClean="0">
              <a:solidFill>
                <a:schemeClr val="tx1">
                  <a:lumMod val="50000"/>
                </a:schemeClr>
              </a:solidFill>
            </a:endParaRPr>
          </a:p>
          <a:p>
            <a:pPr>
              <a:buFont typeface="Wingdings" panose="05000000000000000000" pitchFamily="2" charset="2"/>
              <a:buChar char="§"/>
            </a:pPr>
            <a:endParaRPr sz="1800" dirty="0">
              <a:solidFill>
                <a:schemeClr val="tx1">
                  <a:lumMod val="50000"/>
                </a:schemeClr>
              </a:solidFill>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graphicFrame>
        <p:nvGraphicFramePr>
          <p:cNvPr id="2" name="Diagram 1"/>
          <p:cNvGraphicFramePr/>
          <p:nvPr>
            <p:extLst>
              <p:ext uri="{D42A27DB-BD31-4B8C-83A1-F6EECF244321}">
                <p14:modId xmlns:p14="http://schemas.microsoft.com/office/powerpoint/2010/main" val="1925497589"/>
              </p:ext>
            </p:extLst>
          </p:nvPr>
        </p:nvGraphicFramePr>
        <p:xfrm>
          <a:off x="4031672" y="914398"/>
          <a:ext cx="5437910" cy="3481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6604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Feature Extraction</a:t>
            </a:r>
            <a:endParaRPr b="1" dirty="0"/>
          </a:p>
        </p:txBody>
      </p:sp>
      <p:sp>
        <p:nvSpPr>
          <p:cNvPr id="125" name="Google Shape;125;p17"/>
          <p:cNvSpPr txBox="1">
            <a:spLocks noGrp="1"/>
          </p:cNvSpPr>
          <p:nvPr>
            <p:ph type="body" idx="1"/>
          </p:nvPr>
        </p:nvSpPr>
        <p:spPr>
          <a:xfrm>
            <a:off x="893700" y="1301383"/>
            <a:ext cx="6462600" cy="3552300"/>
          </a:xfrm>
          <a:prstGeom prst="rect">
            <a:avLst/>
          </a:prstGeom>
        </p:spPr>
        <p:txBody>
          <a:bodyPr spcFirstLastPara="1" wrap="square" lIns="91425" tIns="91425" rIns="91425" bIns="91425" anchor="t" anchorCtr="0">
            <a:noAutofit/>
          </a:bodyPr>
          <a:lstStyle/>
          <a:p>
            <a:pPr marL="114300" indent="0">
              <a:buNone/>
            </a:pPr>
            <a:endParaRPr lang="en-US" sz="1800" dirty="0" smtClean="0">
              <a:solidFill>
                <a:schemeClr val="tx1">
                  <a:lumMod val="50000"/>
                </a:schemeClr>
              </a:solidFill>
            </a:endParaRPr>
          </a:p>
          <a:p>
            <a:pPr>
              <a:buFont typeface="Wingdings" panose="05000000000000000000" pitchFamily="2" charset="2"/>
              <a:buChar char="§"/>
            </a:pPr>
            <a:endParaRPr sz="1800" dirty="0">
              <a:solidFill>
                <a:schemeClr val="tx1">
                  <a:lumMod val="50000"/>
                </a:schemeClr>
              </a:solidFill>
            </a:endParaRPr>
          </a:p>
        </p:txBody>
      </p:sp>
      <p:sp>
        <p:nvSpPr>
          <p:cNvPr id="126" name="Google Shape;126;p17"/>
          <p:cNvSpPr txBox="1">
            <a:spLocks noGrp="1"/>
          </p:cNvSpPr>
          <p:nvPr>
            <p:ph type="sldNum" idx="12"/>
          </p:nvPr>
        </p:nvSpPr>
        <p:spPr>
          <a:xfrm>
            <a:off x="8345493" y="454018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5" name="Google Shape;125;p17"/>
          <p:cNvSpPr txBox="1">
            <a:spLocks/>
          </p:cNvSpPr>
          <p:nvPr/>
        </p:nvSpPr>
        <p:spPr>
          <a:xfrm>
            <a:off x="820963" y="1293511"/>
            <a:ext cx="7524530" cy="355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lgn="just">
              <a:buFont typeface="Lato"/>
              <a:buNone/>
            </a:pPr>
            <a:r>
              <a:rPr lang="en-US" sz="1800" dirty="0" smtClean="0">
                <a:solidFill>
                  <a:schemeClr val="tx1">
                    <a:lumMod val="50000"/>
                  </a:schemeClr>
                </a:solidFill>
              </a:rPr>
              <a:t>Feature extraction refers to the process of transforming raw data into numerical features. One of the best feature extraction technique is Term Frequency-Inverse Document Frequency(TF-IDF). TF-IDF converts text data into useful features.</a:t>
            </a:r>
          </a:p>
          <a:p>
            <a:pPr algn="just"/>
            <a:r>
              <a:rPr lang="en-US" sz="1800" b="1" dirty="0" smtClean="0">
                <a:solidFill>
                  <a:schemeClr val="tx1">
                    <a:lumMod val="50000"/>
                  </a:schemeClr>
                </a:solidFill>
              </a:rPr>
              <a:t>Term Frequency(TF): </a:t>
            </a:r>
            <a:r>
              <a:rPr lang="en-US" sz="1800" dirty="0" smtClean="0">
                <a:solidFill>
                  <a:schemeClr val="tx1">
                    <a:lumMod val="50000"/>
                  </a:schemeClr>
                </a:solidFill>
              </a:rPr>
              <a:t>It finds out the number of repetitions of a word in a sentence.</a:t>
            </a:r>
          </a:p>
          <a:p>
            <a:pPr algn="just"/>
            <a:r>
              <a:rPr lang="en-US" sz="1800" b="1" dirty="0" smtClean="0">
                <a:solidFill>
                  <a:schemeClr val="tx1">
                    <a:lumMod val="50000"/>
                  </a:schemeClr>
                </a:solidFill>
              </a:rPr>
              <a:t>Inverse Document Frequency(IDF): </a:t>
            </a:r>
            <a:r>
              <a:rPr lang="en-US" sz="1800" dirty="0" smtClean="0">
                <a:solidFill>
                  <a:schemeClr val="tx1">
                    <a:lumMod val="50000"/>
                  </a:schemeClr>
                </a:solidFill>
              </a:rPr>
              <a:t>It measures how common or rare a word is in a sentence.</a:t>
            </a:r>
          </a:p>
          <a:p>
            <a:pPr marL="114300" indent="0">
              <a:buNone/>
            </a:pPr>
            <a:endParaRPr lang="en-US" sz="1800" dirty="0">
              <a:solidFill>
                <a:schemeClr val="tx1">
                  <a:lumMod val="50000"/>
                </a:schemeClr>
              </a:solidFill>
            </a:endParaRPr>
          </a:p>
          <a:p>
            <a:pPr marL="114300" indent="0">
              <a:buNone/>
            </a:pPr>
            <a:endParaRPr lang="en-US" sz="1800" dirty="0" smtClean="0">
              <a:solidFill>
                <a:schemeClr val="tx1">
                  <a:lumMod val="50000"/>
                </a:schemeClr>
              </a:solidFill>
            </a:endParaRPr>
          </a:p>
          <a:p>
            <a:pPr marL="114300" indent="0">
              <a:buFont typeface="Lato"/>
              <a:buNone/>
            </a:pPr>
            <a:r>
              <a:rPr lang="en-US" sz="1800" dirty="0" smtClean="0">
                <a:solidFill>
                  <a:schemeClr val="tx1">
                    <a:lumMod val="50000"/>
                  </a:schemeClr>
                </a:solidFill>
              </a:rPr>
              <a:t> </a:t>
            </a:r>
            <a:endParaRPr lang="en-US" sz="1800" dirty="0">
              <a:solidFill>
                <a:schemeClr val="tx1">
                  <a:lumMod val="50000"/>
                </a:schemeClr>
              </a:solidFill>
            </a:endParaRPr>
          </a:p>
        </p:txBody>
      </p:sp>
    </p:spTree>
    <p:extLst>
      <p:ext uri="{BB962C8B-B14F-4D97-AF65-F5344CB8AC3E}">
        <p14:creationId xmlns:p14="http://schemas.microsoft.com/office/powerpoint/2010/main" val="3932124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83309" y="594270"/>
                <a:ext cx="7398246" cy="3552300"/>
              </a:xfrm>
            </p:spPr>
            <p:txBody>
              <a:bodyPr/>
              <a:lstStyle/>
              <a:p>
                <a:pPr marL="114300" indent="0">
                  <a:buNone/>
                </a:pPr>
                <a:r>
                  <a:rPr lang="en-US" sz="1800" dirty="0" smtClean="0">
                    <a:solidFill>
                      <a:schemeClr val="bg2">
                        <a:lumMod val="50000"/>
                      </a:schemeClr>
                    </a:solidFill>
                  </a:rPr>
                  <a:t>The value of the TF-IDF is the product of TF and IDF. The larger the TF-IDF value, the rare the word or phrase is. The value of TF-IDF can be calculated as follows:</a:t>
                </a:r>
              </a:p>
              <a:p>
                <a:pPr marL="114300" indent="0">
                  <a:buNone/>
                </a:pPr>
                <a:endParaRPr lang="en-US" sz="1800" dirty="0" smtClean="0">
                  <a:solidFill>
                    <a:schemeClr val="bg2">
                      <a:lumMod val="50000"/>
                    </a:schemeClr>
                  </a:solidFill>
                </a:endParaRPr>
              </a:p>
              <a:p>
                <a:pPr marL="114300" indent="0">
                  <a:buNone/>
                </a:pPr>
                <a14:m>
                  <m:oMathPara xmlns:m="http://schemas.openxmlformats.org/officeDocument/2006/math">
                    <m:oMathParaPr>
                      <m:jc m:val="centerGroup"/>
                    </m:oMathParaPr>
                    <m:oMath xmlns:m="http://schemas.openxmlformats.org/officeDocument/2006/math">
                      <m:sSub>
                        <m:sSubPr>
                          <m:ctrlPr>
                            <a:rPr lang="pt-BR"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r>
                        <a:rPr lang="en-US" sz="2000" b="0" i="1" smtClean="0">
                          <a:latin typeface="Cambria Math" panose="02040503050406030204" pitchFamily="18" charset="0"/>
                        </a:rPr>
                        <m:t>=</m:t>
                      </m:r>
                      <m:sSub>
                        <m:sSubPr>
                          <m:ctrlPr>
                            <a:rPr lang="pt-BR" sz="2000" i="1">
                              <a:latin typeface="Cambria Math" panose="02040503050406030204" pitchFamily="18" charset="0"/>
                            </a:rPr>
                          </m:ctrlPr>
                        </m:sSubPr>
                        <m:e>
                          <m:r>
                            <a:rPr lang="en-US" sz="2000" b="0" i="1" smtClean="0">
                              <a:latin typeface="Cambria Math" panose="02040503050406030204" pitchFamily="18" charset="0"/>
                            </a:rPr>
                            <m:t>𝑡𝑓</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r>
                        <a:rPr lang="en-US" sz="2000" b="0" i="0" smtClean="0">
                          <a:latin typeface="Cambria Math" panose="02040503050406030204" pitchFamily="18" charset="0"/>
                        </a:rPr>
                        <m:t>∗</m:t>
                      </m:r>
                      <m:sSub>
                        <m:sSubPr>
                          <m:ctrlPr>
                            <a:rPr lang="pt-BR" sz="2000" i="1">
                              <a:latin typeface="Cambria Math" panose="02040503050406030204" pitchFamily="18" charset="0"/>
                            </a:rPr>
                          </m:ctrlPr>
                        </m:sSubPr>
                        <m:e>
                          <m:r>
                            <a:rPr lang="en-US" sz="2000" b="0" i="1" smtClean="0">
                              <a:latin typeface="Cambria Math" panose="02040503050406030204" pitchFamily="18" charset="0"/>
                            </a:rPr>
                            <m:t>𝑖𝑑𝑓</m:t>
                          </m:r>
                        </m:e>
                        <m:sub>
                          <m:r>
                            <a:rPr lang="en-US" sz="2000" i="1">
                              <a:latin typeface="Cambria Math" panose="02040503050406030204" pitchFamily="18" charset="0"/>
                            </a:rPr>
                            <m:t>𝑖</m:t>
                          </m:r>
                        </m:sub>
                      </m:sSub>
                    </m:oMath>
                  </m:oMathPara>
                </a14:m>
                <a:endParaRPr lang="en-US" sz="2000" dirty="0" smtClean="0"/>
              </a:p>
              <a:p>
                <a:pPr marL="114300" indent="0">
                  <a:buNone/>
                </a:pPr>
                <a:r>
                  <a:rPr lang="en-US" sz="1800" dirty="0" smtClean="0">
                    <a:solidFill>
                      <a:schemeClr val="bg2">
                        <a:lumMod val="50000"/>
                      </a:schemeClr>
                    </a:solidFill>
                  </a:rPr>
                  <a:t>Here,</a:t>
                </a:r>
              </a:p>
              <a:p>
                <a:pPr marL="114300" indent="0">
                  <a:buNone/>
                </a:pPr>
                <a14:m>
                  <m:oMath xmlns:m="http://schemas.openxmlformats.org/officeDocument/2006/math">
                    <m:sSub>
                      <m:sSubPr>
                        <m:ctrlPr>
                          <a:rPr lang="pt-BR" sz="1800" i="1" smtClean="0">
                            <a:solidFill>
                              <a:schemeClr val="bg2">
                                <a:lumMod val="50000"/>
                              </a:schemeClr>
                            </a:solidFill>
                            <a:latin typeface="Cambria Math" panose="02040503050406030204" pitchFamily="18" charset="0"/>
                          </a:rPr>
                        </m:ctrlPr>
                      </m:sSubPr>
                      <m:e>
                        <m:r>
                          <a:rPr lang="en-US" sz="1800" i="1">
                            <a:solidFill>
                              <a:schemeClr val="bg2">
                                <a:lumMod val="50000"/>
                              </a:schemeClr>
                            </a:solidFill>
                            <a:latin typeface="Cambria Math" panose="02040503050406030204" pitchFamily="18" charset="0"/>
                          </a:rPr>
                          <m:t>𝑤</m:t>
                        </m:r>
                      </m:e>
                      <m:sub>
                        <m:r>
                          <a:rPr lang="en-US" sz="1800" i="1">
                            <a:solidFill>
                              <a:schemeClr val="bg2">
                                <a:lumMod val="50000"/>
                              </a:schemeClr>
                            </a:solidFill>
                            <a:latin typeface="Cambria Math" panose="02040503050406030204" pitchFamily="18" charset="0"/>
                          </a:rPr>
                          <m:t>𝑖</m:t>
                        </m:r>
                        <m:r>
                          <a:rPr lang="en-US" sz="1800" i="1">
                            <a:solidFill>
                              <a:schemeClr val="bg2">
                                <a:lumMod val="50000"/>
                              </a:schemeClr>
                            </a:solidFill>
                            <a:latin typeface="Cambria Math" panose="02040503050406030204" pitchFamily="18" charset="0"/>
                          </a:rPr>
                          <m:t>,</m:t>
                        </m:r>
                        <m:r>
                          <a:rPr lang="en-US" sz="1800" i="1">
                            <a:solidFill>
                              <a:schemeClr val="bg2">
                                <a:lumMod val="50000"/>
                              </a:schemeClr>
                            </a:solidFill>
                            <a:latin typeface="Cambria Math" panose="02040503050406030204" pitchFamily="18" charset="0"/>
                          </a:rPr>
                          <m:t>𝑗</m:t>
                        </m:r>
                      </m:sub>
                    </m:sSub>
                  </m:oMath>
                </a14:m>
                <a:r>
                  <a:rPr lang="en-US" sz="1800" dirty="0" smtClean="0">
                    <a:solidFill>
                      <a:schemeClr val="bg2">
                        <a:lumMod val="50000"/>
                      </a:schemeClr>
                    </a:solidFill>
                  </a:rPr>
                  <a:t> = TF-IDF score for term </a:t>
                </a:r>
                <a:r>
                  <a:rPr lang="en-US" sz="1800" i="1" dirty="0" err="1" smtClean="0">
                    <a:solidFill>
                      <a:schemeClr val="bg2">
                        <a:lumMod val="50000"/>
                      </a:schemeClr>
                    </a:solidFill>
                  </a:rPr>
                  <a:t>i</a:t>
                </a:r>
                <a:r>
                  <a:rPr lang="en-US" sz="1800" dirty="0" smtClean="0">
                    <a:solidFill>
                      <a:schemeClr val="bg2">
                        <a:lumMod val="50000"/>
                      </a:schemeClr>
                    </a:solidFill>
                  </a:rPr>
                  <a:t> in document</a:t>
                </a:r>
                <a:r>
                  <a:rPr lang="en-US" sz="1800" i="1" dirty="0" smtClean="0">
                    <a:solidFill>
                      <a:schemeClr val="bg2">
                        <a:lumMod val="50000"/>
                      </a:schemeClr>
                    </a:solidFill>
                  </a:rPr>
                  <a:t> j</a:t>
                </a:r>
              </a:p>
              <a:p>
                <a:pPr marL="114300" indent="0">
                  <a:buNone/>
                </a:pPr>
                <a14:m>
                  <m:oMath xmlns:m="http://schemas.openxmlformats.org/officeDocument/2006/math">
                    <m:sSub>
                      <m:sSubPr>
                        <m:ctrlPr>
                          <a:rPr lang="pt-BR" sz="1800" i="1">
                            <a:solidFill>
                              <a:schemeClr val="bg2">
                                <a:lumMod val="50000"/>
                              </a:schemeClr>
                            </a:solidFill>
                            <a:latin typeface="Cambria Math" panose="02040503050406030204" pitchFamily="18" charset="0"/>
                          </a:rPr>
                        </m:ctrlPr>
                      </m:sSubPr>
                      <m:e>
                        <m:r>
                          <a:rPr lang="en-US" sz="1800" i="1">
                            <a:solidFill>
                              <a:schemeClr val="bg2">
                                <a:lumMod val="50000"/>
                              </a:schemeClr>
                            </a:solidFill>
                            <a:latin typeface="Cambria Math" panose="02040503050406030204" pitchFamily="18" charset="0"/>
                          </a:rPr>
                          <m:t>𝑡𝑓</m:t>
                        </m:r>
                      </m:e>
                      <m:sub>
                        <m:r>
                          <a:rPr lang="en-US" sz="1800" i="1">
                            <a:solidFill>
                              <a:schemeClr val="bg2">
                                <a:lumMod val="50000"/>
                              </a:schemeClr>
                            </a:solidFill>
                            <a:latin typeface="Cambria Math" panose="02040503050406030204" pitchFamily="18" charset="0"/>
                          </a:rPr>
                          <m:t>𝑖</m:t>
                        </m:r>
                        <m:r>
                          <a:rPr lang="en-US" sz="1800" i="1">
                            <a:solidFill>
                              <a:schemeClr val="bg2">
                                <a:lumMod val="50000"/>
                              </a:schemeClr>
                            </a:solidFill>
                            <a:latin typeface="Cambria Math" panose="02040503050406030204" pitchFamily="18" charset="0"/>
                          </a:rPr>
                          <m:t>,</m:t>
                        </m:r>
                        <m:r>
                          <a:rPr lang="en-US" sz="1800" i="1">
                            <a:solidFill>
                              <a:schemeClr val="bg2">
                                <a:lumMod val="50000"/>
                              </a:schemeClr>
                            </a:solidFill>
                            <a:latin typeface="Cambria Math" panose="02040503050406030204" pitchFamily="18" charset="0"/>
                          </a:rPr>
                          <m:t>𝑗</m:t>
                        </m:r>
                      </m:sub>
                    </m:sSub>
                  </m:oMath>
                </a14:m>
                <a:r>
                  <a:rPr lang="en-US" sz="1800" dirty="0" smtClean="0">
                    <a:solidFill>
                      <a:schemeClr val="bg2">
                        <a:lumMod val="50000"/>
                      </a:schemeClr>
                    </a:solidFill>
                  </a:rPr>
                  <a:t> = Term frequency for term</a:t>
                </a:r>
                <a:r>
                  <a:rPr lang="en-US" sz="1800" i="1" dirty="0" smtClean="0">
                    <a:solidFill>
                      <a:schemeClr val="bg2">
                        <a:lumMod val="50000"/>
                      </a:schemeClr>
                    </a:solidFill>
                  </a:rPr>
                  <a:t> </a:t>
                </a:r>
                <a:r>
                  <a:rPr lang="en-US" sz="1800" i="1" dirty="0" err="1" smtClean="0">
                    <a:solidFill>
                      <a:schemeClr val="bg2">
                        <a:lumMod val="50000"/>
                      </a:schemeClr>
                    </a:solidFill>
                  </a:rPr>
                  <a:t>i</a:t>
                </a:r>
                <a:r>
                  <a:rPr lang="en-US" sz="1800" i="1" dirty="0" smtClean="0">
                    <a:solidFill>
                      <a:schemeClr val="bg2">
                        <a:lumMod val="50000"/>
                      </a:schemeClr>
                    </a:solidFill>
                  </a:rPr>
                  <a:t> </a:t>
                </a:r>
                <a:r>
                  <a:rPr lang="en-US" sz="1800" dirty="0" smtClean="0">
                    <a:solidFill>
                      <a:schemeClr val="bg2">
                        <a:lumMod val="50000"/>
                      </a:schemeClr>
                    </a:solidFill>
                  </a:rPr>
                  <a:t>in document </a:t>
                </a:r>
                <a:r>
                  <a:rPr lang="en-US" sz="1800" i="1" dirty="0" smtClean="0">
                    <a:solidFill>
                      <a:schemeClr val="bg2">
                        <a:lumMod val="50000"/>
                      </a:schemeClr>
                    </a:solidFill>
                  </a:rPr>
                  <a:t>j</a:t>
                </a:r>
              </a:p>
              <a:p>
                <a:pPr marL="114300" indent="0">
                  <a:buNone/>
                </a:pPr>
                <a14:m>
                  <m:oMath xmlns:m="http://schemas.openxmlformats.org/officeDocument/2006/math">
                    <m:sSub>
                      <m:sSubPr>
                        <m:ctrlPr>
                          <a:rPr lang="pt-BR" sz="1800" i="1">
                            <a:solidFill>
                              <a:schemeClr val="bg2">
                                <a:lumMod val="50000"/>
                              </a:schemeClr>
                            </a:solidFill>
                            <a:latin typeface="Cambria Math" panose="02040503050406030204" pitchFamily="18" charset="0"/>
                          </a:rPr>
                        </m:ctrlPr>
                      </m:sSubPr>
                      <m:e>
                        <m:r>
                          <a:rPr lang="en-US" sz="1800" i="1">
                            <a:solidFill>
                              <a:schemeClr val="bg2">
                                <a:lumMod val="50000"/>
                              </a:schemeClr>
                            </a:solidFill>
                            <a:latin typeface="Cambria Math" panose="02040503050406030204" pitchFamily="18" charset="0"/>
                          </a:rPr>
                          <m:t>𝑖𝑑𝑓</m:t>
                        </m:r>
                      </m:e>
                      <m:sub>
                        <m:r>
                          <a:rPr lang="en-US" sz="1800" i="1">
                            <a:solidFill>
                              <a:schemeClr val="bg2">
                                <a:lumMod val="50000"/>
                              </a:schemeClr>
                            </a:solidFill>
                            <a:latin typeface="Cambria Math" panose="02040503050406030204" pitchFamily="18" charset="0"/>
                          </a:rPr>
                          <m:t>𝑖</m:t>
                        </m:r>
                      </m:sub>
                    </m:sSub>
                  </m:oMath>
                </a14:m>
                <a:r>
                  <a:rPr lang="en-US" sz="1800" dirty="0" smtClean="0">
                    <a:solidFill>
                      <a:schemeClr val="bg2">
                        <a:lumMod val="50000"/>
                      </a:schemeClr>
                    </a:solidFill>
                  </a:rPr>
                  <a:t> = IDF score for term </a:t>
                </a:r>
                <a:r>
                  <a:rPr lang="en-US" sz="1800" i="1" dirty="0" err="1" smtClean="0">
                    <a:solidFill>
                      <a:schemeClr val="bg2">
                        <a:lumMod val="50000"/>
                      </a:schemeClr>
                    </a:solidFill>
                  </a:rPr>
                  <a:t>i</a:t>
                </a:r>
                <a:endParaRPr lang="en-US" sz="1800" i="1" dirty="0">
                  <a:solidFill>
                    <a:schemeClr val="bg2">
                      <a:lumMod val="50000"/>
                    </a:schemeClr>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83309" y="594270"/>
                <a:ext cx="7398246" cy="3552300"/>
              </a:xfrm>
              <a:blipFill>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4809427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Training and Testing Dataset</a:t>
            </a:r>
            <a:endParaRPr b="1" dirty="0"/>
          </a:p>
        </p:txBody>
      </p:sp>
      <p:sp>
        <p:nvSpPr>
          <p:cNvPr id="125" name="Google Shape;125;p17"/>
          <p:cNvSpPr txBox="1">
            <a:spLocks noGrp="1"/>
          </p:cNvSpPr>
          <p:nvPr>
            <p:ph type="body" idx="1"/>
          </p:nvPr>
        </p:nvSpPr>
        <p:spPr>
          <a:xfrm>
            <a:off x="893700" y="1301383"/>
            <a:ext cx="6462600" cy="3552300"/>
          </a:xfrm>
          <a:prstGeom prst="rect">
            <a:avLst/>
          </a:prstGeom>
        </p:spPr>
        <p:txBody>
          <a:bodyPr spcFirstLastPara="1" wrap="square" lIns="91425" tIns="91425" rIns="91425" bIns="91425" anchor="t" anchorCtr="0">
            <a:noAutofit/>
          </a:bodyPr>
          <a:lstStyle/>
          <a:p>
            <a:pPr marL="114300" indent="0">
              <a:buNone/>
            </a:pPr>
            <a:endParaRPr lang="en-US" sz="1800" dirty="0" smtClean="0">
              <a:solidFill>
                <a:schemeClr val="tx1">
                  <a:lumMod val="50000"/>
                </a:schemeClr>
              </a:solidFill>
            </a:endParaRPr>
          </a:p>
          <a:p>
            <a:pPr>
              <a:buFont typeface="Wingdings" panose="05000000000000000000" pitchFamily="2" charset="2"/>
              <a:buChar char="§"/>
            </a:pPr>
            <a:endParaRPr sz="1800" dirty="0">
              <a:solidFill>
                <a:schemeClr val="tx1">
                  <a:lumMod val="50000"/>
                </a:schemeClr>
              </a:solidFill>
            </a:endParaRPr>
          </a:p>
        </p:txBody>
      </p:sp>
      <p:sp>
        <p:nvSpPr>
          <p:cNvPr id="126" name="Google Shape;126;p17"/>
          <p:cNvSpPr txBox="1">
            <a:spLocks noGrp="1"/>
          </p:cNvSpPr>
          <p:nvPr>
            <p:ph type="sldNum" idx="12"/>
          </p:nvPr>
        </p:nvSpPr>
        <p:spPr>
          <a:xfrm>
            <a:off x="8345493" y="454018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5" name="Google Shape;125;p17"/>
          <p:cNvSpPr txBox="1">
            <a:spLocks/>
          </p:cNvSpPr>
          <p:nvPr/>
        </p:nvSpPr>
        <p:spPr>
          <a:xfrm>
            <a:off x="893700" y="1301383"/>
            <a:ext cx="7211208" cy="355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lgn="just">
              <a:buFont typeface="Lato"/>
              <a:buNone/>
            </a:pPr>
            <a:r>
              <a:rPr lang="en-US" sz="1800" dirty="0" smtClean="0">
                <a:solidFill>
                  <a:schemeClr val="tx1">
                    <a:lumMod val="50000"/>
                  </a:schemeClr>
                </a:solidFill>
              </a:rPr>
              <a:t>In machine learning, datasets are split into two subsets.</a:t>
            </a:r>
          </a:p>
          <a:p>
            <a:pPr algn="just"/>
            <a:r>
              <a:rPr lang="en-US" sz="1800" b="1" dirty="0" smtClean="0">
                <a:solidFill>
                  <a:schemeClr val="tx1">
                    <a:lumMod val="50000"/>
                  </a:schemeClr>
                </a:solidFill>
              </a:rPr>
              <a:t>Training data: </a:t>
            </a:r>
            <a:r>
              <a:rPr lang="en-US" sz="1800" dirty="0" smtClean="0">
                <a:solidFill>
                  <a:schemeClr val="tx1">
                    <a:lumMod val="50000"/>
                  </a:schemeClr>
                </a:solidFill>
              </a:rPr>
              <a:t>A subset to train a model</a:t>
            </a:r>
          </a:p>
          <a:p>
            <a:pPr algn="just"/>
            <a:r>
              <a:rPr lang="en-US" sz="1800" b="1" dirty="0" smtClean="0">
                <a:solidFill>
                  <a:schemeClr val="tx1">
                    <a:lumMod val="50000"/>
                  </a:schemeClr>
                </a:solidFill>
              </a:rPr>
              <a:t>Testing data: </a:t>
            </a:r>
            <a:r>
              <a:rPr lang="en-US" sz="1800" dirty="0" smtClean="0">
                <a:solidFill>
                  <a:schemeClr val="tx1">
                    <a:lumMod val="50000"/>
                  </a:schemeClr>
                </a:solidFill>
              </a:rPr>
              <a:t>A subset to test the trained model</a:t>
            </a:r>
          </a:p>
          <a:p>
            <a:pPr marL="114300" indent="0" algn="just">
              <a:buNone/>
            </a:pPr>
            <a:r>
              <a:rPr lang="en-US" sz="1800" dirty="0" smtClean="0">
                <a:solidFill>
                  <a:schemeClr val="tx1">
                    <a:lumMod val="50000"/>
                  </a:schemeClr>
                </a:solidFill>
              </a:rPr>
              <a:t>We will use </a:t>
            </a:r>
            <a:r>
              <a:rPr lang="en-US" sz="1800" dirty="0" err="1" smtClean="0">
                <a:solidFill>
                  <a:schemeClr val="tx1">
                    <a:lumMod val="50000"/>
                  </a:schemeClr>
                </a:solidFill>
              </a:rPr>
              <a:t>Scikit-learn’s</a:t>
            </a:r>
            <a:r>
              <a:rPr lang="en-US" sz="1800" dirty="0" smtClean="0">
                <a:solidFill>
                  <a:schemeClr val="tx1">
                    <a:lumMod val="50000"/>
                  </a:schemeClr>
                </a:solidFill>
              </a:rPr>
              <a:t> </a:t>
            </a:r>
            <a:r>
              <a:rPr lang="en-US" sz="1800" dirty="0" err="1" smtClean="0">
                <a:solidFill>
                  <a:schemeClr val="tx1">
                    <a:lumMod val="50000"/>
                  </a:schemeClr>
                </a:solidFill>
              </a:rPr>
              <a:t>train_test_split</a:t>
            </a:r>
            <a:r>
              <a:rPr lang="en-US" sz="1800" dirty="0" smtClean="0">
                <a:solidFill>
                  <a:schemeClr val="tx1">
                    <a:lumMod val="50000"/>
                  </a:schemeClr>
                </a:solidFill>
              </a:rPr>
              <a:t>() function to split our dataset. The function parameters are - </a:t>
            </a:r>
          </a:p>
          <a:p>
            <a:pPr marL="114300" indent="0" algn="just">
              <a:buNone/>
            </a:pPr>
            <a:r>
              <a:rPr lang="en-US" sz="1800" dirty="0" err="1">
                <a:solidFill>
                  <a:schemeClr val="tx1">
                    <a:lumMod val="50000"/>
                  </a:schemeClr>
                </a:solidFill>
              </a:rPr>
              <a:t>t</a:t>
            </a:r>
            <a:r>
              <a:rPr lang="en-US" sz="1800" dirty="0" err="1" smtClean="0">
                <a:solidFill>
                  <a:schemeClr val="tx1">
                    <a:lumMod val="50000"/>
                  </a:schemeClr>
                </a:solidFill>
              </a:rPr>
              <a:t>rain_test_split</a:t>
            </a:r>
            <a:r>
              <a:rPr lang="en-US" sz="1800" dirty="0" smtClean="0">
                <a:solidFill>
                  <a:schemeClr val="tx1">
                    <a:lumMod val="50000"/>
                  </a:schemeClr>
                </a:solidFill>
              </a:rPr>
              <a:t>(*</a:t>
            </a:r>
            <a:r>
              <a:rPr lang="en-US" sz="1800" dirty="0" err="1" smtClean="0">
                <a:solidFill>
                  <a:schemeClr val="tx1">
                    <a:lumMod val="50000"/>
                  </a:schemeClr>
                </a:solidFill>
              </a:rPr>
              <a:t>arrays,test_size,train_size,random_state,shuffle,stratify</a:t>
            </a:r>
            <a:r>
              <a:rPr lang="en-US" sz="1800" dirty="0" smtClean="0">
                <a:solidFill>
                  <a:schemeClr val="tx1">
                    <a:lumMod val="50000"/>
                  </a:schemeClr>
                </a:solidFill>
              </a:rPr>
              <a:t>)</a:t>
            </a:r>
          </a:p>
          <a:p>
            <a:pPr marL="114300" indent="0" algn="just">
              <a:buNone/>
            </a:pPr>
            <a:endParaRPr lang="en-US" sz="1800" dirty="0" smtClean="0">
              <a:solidFill>
                <a:schemeClr val="tx1">
                  <a:lumMod val="50000"/>
                </a:schemeClr>
              </a:solidFill>
            </a:endParaRPr>
          </a:p>
          <a:p>
            <a:pPr marL="114300" indent="0" algn="just">
              <a:buNone/>
            </a:pPr>
            <a:endParaRPr lang="en-US" sz="1800" dirty="0" smtClean="0">
              <a:solidFill>
                <a:schemeClr val="tx1">
                  <a:lumMod val="50000"/>
                </a:schemeClr>
              </a:solidFill>
            </a:endParaRPr>
          </a:p>
          <a:p>
            <a:pPr marL="114300" indent="0">
              <a:buNone/>
            </a:pPr>
            <a:endParaRPr lang="en-US" sz="1800" dirty="0" smtClean="0">
              <a:solidFill>
                <a:schemeClr val="tx1">
                  <a:lumMod val="50000"/>
                </a:schemeClr>
              </a:solidFill>
            </a:endParaRPr>
          </a:p>
          <a:p>
            <a:pPr marL="114300" indent="0">
              <a:buFont typeface="Lato"/>
              <a:buNone/>
            </a:pPr>
            <a:r>
              <a:rPr lang="en-US" sz="1800" dirty="0" smtClean="0">
                <a:solidFill>
                  <a:schemeClr val="tx1">
                    <a:lumMod val="50000"/>
                  </a:schemeClr>
                </a:solidFill>
              </a:rPr>
              <a:t> </a:t>
            </a:r>
            <a:endParaRPr lang="en-US" sz="1800" dirty="0">
              <a:solidFill>
                <a:schemeClr val="tx1">
                  <a:lumMod val="50000"/>
                </a:schemeClr>
              </a:solidFill>
            </a:endParaRPr>
          </a:p>
        </p:txBody>
      </p:sp>
      <p:sp>
        <p:nvSpPr>
          <p:cNvPr id="2" name="Rectangle 1"/>
          <p:cNvSpPr/>
          <p:nvPr/>
        </p:nvSpPr>
        <p:spPr>
          <a:xfrm>
            <a:off x="1101435" y="3875809"/>
            <a:ext cx="4852556" cy="66437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Training Data</a:t>
            </a:r>
            <a:endParaRPr lang="en-US" dirty="0"/>
          </a:p>
        </p:txBody>
      </p:sp>
      <p:sp>
        <p:nvSpPr>
          <p:cNvPr id="3" name="Rectangle 2"/>
          <p:cNvSpPr/>
          <p:nvPr/>
        </p:nvSpPr>
        <p:spPr>
          <a:xfrm>
            <a:off x="5953991" y="3875809"/>
            <a:ext cx="2150917" cy="66437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Testing Data</a:t>
            </a:r>
            <a:endParaRPr lang="en-US" dirty="0"/>
          </a:p>
        </p:txBody>
      </p:sp>
    </p:spTree>
    <p:extLst>
      <p:ext uri="{BB962C8B-B14F-4D97-AF65-F5344CB8AC3E}">
        <p14:creationId xmlns:p14="http://schemas.microsoft.com/office/powerpoint/2010/main" val="41557689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Classification Models</a:t>
            </a:r>
            <a:endParaRPr b="1" dirty="0"/>
          </a:p>
        </p:txBody>
      </p:sp>
      <p:sp>
        <p:nvSpPr>
          <p:cNvPr id="125" name="Google Shape;125;p17"/>
          <p:cNvSpPr txBox="1">
            <a:spLocks noGrp="1"/>
          </p:cNvSpPr>
          <p:nvPr>
            <p:ph type="body" idx="1"/>
          </p:nvPr>
        </p:nvSpPr>
        <p:spPr>
          <a:xfrm>
            <a:off x="893700" y="1301383"/>
            <a:ext cx="6462600" cy="3552300"/>
          </a:xfrm>
          <a:prstGeom prst="rect">
            <a:avLst/>
          </a:prstGeom>
        </p:spPr>
        <p:txBody>
          <a:bodyPr spcFirstLastPara="1" wrap="square" lIns="91425" tIns="91425" rIns="91425" bIns="91425" anchor="t" anchorCtr="0">
            <a:noAutofit/>
          </a:bodyPr>
          <a:lstStyle/>
          <a:p>
            <a:pPr marL="114300" indent="0">
              <a:buNone/>
            </a:pPr>
            <a:endParaRPr lang="en-US" sz="1800" dirty="0" smtClean="0">
              <a:solidFill>
                <a:schemeClr val="tx1">
                  <a:lumMod val="50000"/>
                </a:schemeClr>
              </a:solidFill>
            </a:endParaRPr>
          </a:p>
          <a:p>
            <a:pPr>
              <a:buFont typeface="Wingdings" panose="05000000000000000000" pitchFamily="2" charset="2"/>
              <a:buChar char="§"/>
            </a:pPr>
            <a:endParaRPr sz="1800" dirty="0">
              <a:solidFill>
                <a:schemeClr val="tx1">
                  <a:lumMod val="50000"/>
                </a:schemeClr>
              </a:solidFill>
            </a:endParaRPr>
          </a:p>
        </p:txBody>
      </p:sp>
      <p:sp>
        <p:nvSpPr>
          <p:cNvPr id="126" name="Google Shape;126;p17"/>
          <p:cNvSpPr txBox="1">
            <a:spLocks noGrp="1"/>
          </p:cNvSpPr>
          <p:nvPr>
            <p:ph type="sldNum" idx="12"/>
          </p:nvPr>
        </p:nvSpPr>
        <p:spPr>
          <a:xfrm>
            <a:off x="8345493" y="454018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5" name="Google Shape;125;p17"/>
          <p:cNvSpPr txBox="1">
            <a:spLocks/>
          </p:cNvSpPr>
          <p:nvPr/>
        </p:nvSpPr>
        <p:spPr>
          <a:xfrm>
            <a:off x="820963" y="1293511"/>
            <a:ext cx="7524530" cy="355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lgn="just">
              <a:buFont typeface="Lato"/>
              <a:buNone/>
            </a:pPr>
            <a:r>
              <a:rPr lang="en-US" sz="1800" dirty="0" smtClean="0">
                <a:solidFill>
                  <a:schemeClr val="tx1">
                    <a:lumMod val="50000"/>
                  </a:schemeClr>
                </a:solidFill>
              </a:rPr>
              <a:t>Classification models are a subset of supervised machine learning. A classification model reads some input and generates an output that classifies the input into some category. For our model, classification models will predict if a piece of news is either real or fake.</a:t>
            </a:r>
          </a:p>
          <a:p>
            <a:pPr marL="114300" indent="0" algn="just">
              <a:buFont typeface="Lato"/>
              <a:buNone/>
            </a:pPr>
            <a:r>
              <a:rPr lang="en-US" sz="1800" dirty="0" smtClean="0">
                <a:solidFill>
                  <a:schemeClr val="tx1">
                    <a:lumMod val="50000"/>
                  </a:schemeClr>
                </a:solidFill>
              </a:rPr>
              <a:t>The models we will use for our prediction system are – </a:t>
            </a:r>
          </a:p>
          <a:p>
            <a:pPr algn="just">
              <a:buFont typeface="Wingdings" panose="05000000000000000000" pitchFamily="2" charset="2"/>
              <a:buChar char="§"/>
            </a:pPr>
            <a:r>
              <a:rPr lang="en-US" sz="1800" dirty="0" smtClean="0">
                <a:solidFill>
                  <a:schemeClr val="tx1">
                    <a:lumMod val="50000"/>
                  </a:schemeClr>
                </a:solidFill>
              </a:rPr>
              <a:t>Logistic Regression</a:t>
            </a:r>
          </a:p>
          <a:p>
            <a:pPr algn="just">
              <a:buFont typeface="Wingdings" panose="05000000000000000000" pitchFamily="2" charset="2"/>
              <a:buChar char="§"/>
            </a:pPr>
            <a:r>
              <a:rPr lang="en-US" sz="1800" dirty="0" smtClean="0">
                <a:solidFill>
                  <a:schemeClr val="tx1">
                    <a:lumMod val="50000"/>
                  </a:schemeClr>
                </a:solidFill>
              </a:rPr>
              <a:t>Random Forest </a:t>
            </a:r>
          </a:p>
          <a:p>
            <a:pPr algn="just">
              <a:buFont typeface="Wingdings" panose="05000000000000000000" pitchFamily="2" charset="2"/>
              <a:buChar char="§"/>
            </a:pPr>
            <a:r>
              <a:rPr lang="en-US" sz="1800" dirty="0" smtClean="0">
                <a:solidFill>
                  <a:schemeClr val="tx1">
                    <a:lumMod val="50000"/>
                  </a:schemeClr>
                </a:solidFill>
              </a:rPr>
              <a:t>Naïve Bayes </a:t>
            </a:r>
          </a:p>
          <a:p>
            <a:pPr algn="just">
              <a:buFont typeface="Wingdings" panose="05000000000000000000" pitchFamily="2" charset="2"/>
              <a:buChar char="§"/>
            </a:pPr>
            <a:r>
              <a:rPr lang="en-US" sz="1800" dirty="0" smtClean="0">
                <a:solidFill>
                  <a:schemeClr val="tx1">
                    <a:lumMod val="50000"/>
                  </a:schemeClr>
                </a:solidFill>
              </a:rPr>
              <a:t>Decision Tree</a:t>
            </a:r>
            <a:endParaRPr lang="en-US" sz="1800" dirty="0">
              <a:solidFill>
                <a:schemeClr val="tx1">
                  <a:lumMod val="50000"/>
                </a:schemeClr>
              </a:solidFill>
            </a:endParaRPr>
          </a:p>
        </p:txBody>
      </p:sp>
    </p:spTree>
    <p:extLst>
      <p:ext uri="{BB962C8B-B14F-4D97-AF65-F5344CB8AC3E}">
        <p14:creationId xmlns:p14="http://schemas.microsoft.com/office/powerpoint/2010/main" val="35779845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Logistic Regression</a:t>
            </a:r>
            <a:endParaRPr b="1" dirty="0"/>
          </a:p>
        </p:txBody>
      </p:sp>
      <p:sp>
        <p:nvSpPr>
          <p:cNvPr id="125" name="Google Shape;125;p17"/>
          <p:cNvSpPr txBox="1">
            <a:spLocks noGrp="1"/>
          </p:cNvSpPr>
          <p:nvPr>
            <p:ph type="body" idx="1"/>
          </p:nvPr>
        </p:nvSpPr>
        <p:spPr>
          <a:xfrm>
            <a:off x="893700" y="1301383"/>
            <a:ext cx="6462600" cy="3552300"/>
          </a:xfrm>
          <a:prstGeom prst="rect">
            <a:avLst/>
          </a:prstGeom>
        </p:spPr>
        <p:txBody>
          <a:bodyPr spcFirstLastPara="1" wrap="square" lIns="91425" tIns="91425" rIns="91425" bIns="91425" anchor="t" anchorCtr="0">
            <a:noAutofit/>
          </a:bodyPr>
          <a:lstStyle/>
          <a:p>
            <a:pPr marL="114300" indent="0">
              <a:buNone/>
            </a:pPr>
            <a:endParaRPr lang="en-US" sz="1800" dirty="0" smtClean="0">
              <a:solidFill>
                <a:schemeClr val="tx1">
                  <a:lumMod val="50000"/>
                </a:schemeClr>
              </a:solidFill>
            </a:endParaRPr>
          </a:p>
          <a:p>
            <a:pPr>
              <a:buFont typeface="Wingdings" panose="05000000000000000000" pitchFamily="2" charset="2"/>
              <a:buChar char="§"/>
            </a:pPr>
            <a:endParaRPr sz="1800" dirty="0">
              <a:solidFill>
                <a:schemeClr val="tx1">
                  <a:lumMod val="50000"/>
                </a:schemeClr>
              </a:solidFill>
            </a:endParaRPr>
          </a:p>
        </p:txBody>
      </p:sp>
      <p:sp>
        <p:nvSpPr>
          <p:cNvPr id="126" name="Google Shape;126;p17"/>
          <p:cNvSpPr txBox="1">
            <a:spLocks noGrp="1"/>
          </p:cNvSpPr>
          <p:nvPr>
            <p:ph type="sldNum" idx="12"/>
          </p:nvPr>
        </p:nvSpPr>
        <p:spPr>
          <a:xfrm>
            <a:off x="8345493" y="454018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5" name="Google Shape;125;p17"/>
          <p:cNvSpPr txBox="1">
            <a:spLocks/>
          </p:cNvSpPr>
          <p:nvPr/>
        </p:nvSpPr>
        <p:spPr>
          <a:xfrm>
            <a:off x="820963" y="1293511"/>
            <a:ext cx="7524530" cy="355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lgn="just">
              <a:buNone/>
            </a:pPr>
            <a:r>
              <a:rPr lang="en-US" sz="1800" dirty="0">
                <a:solidFill>
                  <a:schemeClr val="tx1">
                    <a:lumMod val="50000"/>
                  </a:schemeClr>
                </a:solidFill>
              </a:rPr>
              <a:t>Logistic regression is basically a supervised classification algorithm. In a classification problem, the target variable (or output), </a:t>
            </a:r>
            <a:r>
              <a:rPr lang="en-US" sz="1800" dirty="0" smtClean="0">
                <a:solidFill>
                  <a:schemeClr val="tx1">
                    <a:lumMod val="50000"/>
                  </a:schemeClr>
                </a:solidFill>
              </a:rPr>
              <a:t>Y, </a:t>
            </a:r>
            <a:r>
              <a:rPr lang="en-US" sz="1800" dirty="0">
                <a:solidFill>
                  <a:schemeClr val="tx1">
                    <a:lumMod val="50000"/>
                  </a:schemeClr>
                </a:solidFill>
              </a:rPr>
              <a:t>can take only discrete values for a given set of features (or inputs), X. Logistic regression is used for solving the classification problems</a:t>
            </a:r>
            <a:r>
              <a:rPr lang="en-US" sz="1800" b="1" dirty="0">
                <a:solidFill>
                  <a:schemeClr val="tx1">
                    <a:lumMod val="50000"/>
                  </a:schemeClr>
                </a:solidFill>
              </a:rPr>
              <a:t>.</a:t>
            </a:r>
            <a:r>
              <a:rPr lang="en-US" sz="1800" dirty="0">
                <a:solidFill>
                  <a:schemeClr val="tx1">
                    <a:lumMod val="50000"/>
                  </a:schemeClr>
                </a:solidFill>
              </a:rPr>
              <a:t> </a:t>
            </a:r>
          </a:p>
          <a:p>
            <a:pPr marL="114300" indent="0" algn="just">
              <a:buNone/>
            </a:pPr>
            <a:r>
              <a:rPr lang="en-US" sz="1800" dirty="0">
                <a:solidFill>
                  <a:schemeClr val="tx1">
                    <a:lumMod val="50000"/>
                  </a:schemeClr>
                </a:solidFill>
              </a:rPr>
              <a:t>Logistic regression has two phases – Training and Test.</a:t>
            </a:r>
          </a:p>
          <a:p>
            <a:pPr marL="114300" indent="0" algn="just">
              <a:buNone/>
            </a:pPr>
            <a:r>
              <a:rPr lang="en-US" sz="1800" dirty="0">
                <a:solidFill>
                  <a:schemeClr val="tx1">
                    <a:lumMod val="50000"/>
                  </a:schemeClr>
                </a:solidFill>
              </a:rPr>
              <a:t>Logistic regression models the data using the sigmoid function.</a:t>
            </a:r>
          </a:p>
        </p:txBody>
      </p:sp>
      <mc:AlternateContent xmlns:mc="http://schemas.openxmlformats.org/markup-compatibility/2006" xmlns:a14="http://schemas.microsoft.com/office/drawing/2010/main">
        <mc:Choice Requires="a14">
          <p:sp>
            <p:nvSpPr>
              <p:cNvPr id="2" name="TextBox 1"/>
              <p:cNvSpPr txBox="1"/>
              <p:nvPr/>
            </p:nvSpPr>
            <p:spPr>
              <a:xfrm>
                <a:off x="3773358" y="3542924"/>
                <a:ext cx="1619739"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𝑔</m:t>
                          </m:r>
                          <m:d>
                            <m:dPr>
                              <m:ctrlPr>
                                <a:rPr lang="en-US" sz="1800" i="1" smtClean="0">
                                  <a:latin typeface="Cambria Math" panose="02040503050406030204" pitchFamily="18" charset="0"/>
                                </a:rPr>
                              </m:ctrlPr>
                            </m:dPr>
                            <m:e>
                              <m:r>
                                <a:rPr lang="en-US" sz="1800" b="0" i="1" smtClean="0">
                                  <a:latin typeface="Cambria Math" panose="02040503050406030204" pitchFamily="18" charset="0"/>
                                </a:rPr>
                                <m:t>𝑧</m:t>
                              </m:r>
                            </m:e>
                          </m:d>
                        </m:e>
                        <m:sup>
                          <m:r>
                            <a:rPr lang="en-US" sz="1800" b="0" i="1" smtClean="0">
                              <a:latin typeface="Cambria Math" panose="02040503050406030204" pitchFamily="18" charset="0"/>
                            </a:rPr>
                            <m:t> </m:t>
                          </m:r>
                        </m:sup>
                      </m:sSup>
                      <m:r>
                        <a:rPr lang="en-US" sz="1800" i="1" smtClean="0">
                          <a:latin typeface="Cambria Math" panose="02040503050406030204" pitchFamily="18" charset="0"/>
                        </a:rPr>
                        <m:t>=</m:t>
                      </m:r>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1+</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𝑒</m:t>
                              </m:r>
                            </m:e>
                            <m:sup>
                              <m:r>
                                <a:rPr lang="en-US" sz="1800" b="0" i="1" smtClean="0">
                                  <a:latin typeface="Cambria Math" panose="02040503050406030204" pitchFamily="18" charset="0"/>
                                </a:rPr>
                                <m:t>−</m:t>
                              </m:r>
                              <m:r>
                                <a:rPr lang="en-US" sz="1800" b="0" i="1" smtClean="0">
                                  <a:latin typeface="Cambria Math" panose="02040503050406030204" pitchFamily="18" charset="0"/>
                                </a:rPr>
                                <m:t>𝑧</m:t>
                              </m:r>
                            </m:sup>
                          </m:sSup>
                        </m:den>
                      </m:f>
                    </m:oMath>
                  </m:oMathPara>
                </a14:m>
                <a:endParaRPr lang="en-US" sz="1800" dirty="0"/>
              </a:p>
            </p:txBody>
          </p:sp>
        </mc:Choice>
        <mc:Fallback xmlns="">
          <p:sp>
            <p:nvSpPr>
              <p:cNvPr id="2" name="TextBox 1"/>
              <p:cNvSpPr txBox="1">
                <a:spLocks noRot="1" noChangeAspect="1" noMove="1" noResize="1" noEditPoints="1" noAdjustHandles="1" noChangeArrowheads="1" noChangeShapeType="1" noTextEdit="1"/>
              </p:cNvSpPr>
              <p:nvPr/>
            </p:nvSpPr>
            <p:spPr>
              <a:xfrm>
                <a:off x="3773358" y="3542924"/>
                <a:ext cx="1619739" cy="52501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832617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Random Forest</a:t>
            </a:r>
            <a:endParaRPr b="1" dirty="0"/>
          </a:p>
        </p:txBody>
      </p:sp>
      <p:sp>
        <p:nvSpPr>
          <p:cNvPr id="125" name="Google Shape;125;p17"/>
          <p:cNvSpPr txBox="1">
            <a:spLocks noGrp="1"/>
          </p:cNvSpPr>
          <p:nvPr>
            <p:ph type="body" idx="1"/>
          </p:nvPr>
        </p:nvSpPr>
        <p:spPr>
          <a:xfrm>
            <a:off x="893700" y="1301383"/>
            <a:ext cx="6462600" cy="3552300"/>
          </a:xfrm>
          <a:prstGeom prst="rect">
            <a:avLst/>
          </a:prstGeom>
        </p:spPr>
        <p:txBody>
          <a:bodyPr spcFirstLastPara="1" wrap="square" lIns="91425" tIns="91425" rIns="91425" bIns="91425" anchor="t" anchorCtr="0">
            <a:noAutofit/>
          </a:bodyPr>
          <a:lstStyle/>
          <a:p>
            <a:pPr marL="114300" indent="0">
              <a:buNone/>
            </a:pPr>
            <a:endParaRPr lang="en-US" sz="1800" dirty="0" smtClean="0">
              <a:solidFill>
                <a:schemeClr val="tx1">
                  <a:lumMod val="50000"/>
                </a:schemeClr>
              </a:solidFill>
            </a:endParaRPr>
          </a:p>
          <a:p>
            <a:pPr>
              <a:buFont typeface="Wingdings" panose="05000000000000000000" pitchFamily="2" charset="2"/>
              <a:buChar char="§"/>
            </a:pPr>
            <a:endParaRPr sz="1800" dirty="0">
              <a:solidFill>
                <a:schemeClr val="tx1">
                  <a:lumMod val="50000"/>
                </a:schemeClr>
              </a:solidFill>
            </a:endParaRPr>
          </a:p>
        </p:txBody>
      </p:sp>
      <p:sp>
        <p:nvSpPr>
          <p:cNvPr id="126" name="Google Shape;126;p17"/>
          <p:cNvSpPr txBox="1">
            <a:spLocks noGrp="1"/>
          </p:cNvSpPr>
          <p:nvPr>
            <p:ph type="sldNum" idx="12"/>
          </p:nvPr>
        </p:nvSpPr>
        <p:spPr>
          <a:xfrm>
            <a:off x="8345493" y="454018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
        <p:nvSpPr>
          <p:cNvPr id="5" name="Google Shape;125;p17"/>
          <p:cNvSpPr txBox="1">
            <a:spLocks/>
          </p:cNvSpPr>
          <p:nvPr/>
        </p:nvSpPr>
        <p:spPr>
          <a:xfrm>
            <a:off x="820963" y="1293511"/>
            <a:ext cx="7524530" cy="355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lgn="just">
              <a:buNone/>
            </a:pPr>
            <a:r>
              <a:rPr lang="en-US" sz="1800" i="1" dirty="0">
                <a:solidFill>
                  <a:schemeClr val="tx1">
                    <a:lumMod val="50000"/>
                  </a:schemeClr>
                </a:solidFill>
              </a:rPr>
              <a:t>Random Forest is a classifier that contains a number of decision trees on various subsets of the given dataset and takes the average to improve the predictive accuracy of that </a:t>
            </a:r>
            <a:r>
              <a:rPr lang="en-US" sz="1800" i="1" dirty="0" smtClean="0">
                <a:solidFill>
                  <a:schemeClr val="tx1">
                    <a:lumMod val="50000"/>
                  </a:schemeClr>
                </a:solidFill>
              </a:rPr>
              <a:t>dataset. </a:t>
            </a:r>
            <a:r>
              <a:rPr lang="en-US" sz="1800" dirty="0" smtClean="0">
                <a:solidFill>
                  <a:schemeClr val="tx1">
                    <a:lumMod val="50000"/>
                  </a:schemeClr>
                </a:solidFill>
              </a:rPr>
              <a:t>Instead </a:t>
            </a:r>
            <a:r>
              <a:rPr lang="en-US" sz="1800" dirty="0">
                <a:solidFill>
                  <a:schemeClr val="tx1">
                    <a:lumMod val="50000"/>
                  </a:schemeClr>
                </a:solidFill>
              </a:rPr>
              <a:t>of relying on one decision tree, the random forest takes the prediction from each </a:t>
            </a:r>
            <a:r>
              <a:rPr lang="en-US" sz="1800" dirty="0" smtClean="0">
                <a:solidFill>
                  <a:schemeClr val="tx1">
                    <a:lumMod val="50000"/>
                  </a:schemeClr>
                </a:solidFill>
              </a:rPr>
              <a:t>tree, </a:t>
            </a:r>
            <a:r>
              <a:rPr lang="en-US" sz="1800" dirty="0">
                <a:solidFill>
                  <a:schemeClr val="tx1">
                    <a:lumMod val="50000"/>
                  </a:schemeClr>
                </a:solidFill>
              </a:rPr>
              <a:t>and based on the majority votes of predictions, </a:t>
            </a:r>
            <a:r>
              <a:rPr lang="en-US" sz="1800" dirty="0" smtClean="0">
                <a:solidFill>
                  <a:schemeClr val="tx1">
                    <a:lumMod val="50000"/>
                  </a:schemeClr>
                </a:solidFill>
              </a:rPr>
              <a:t>it </a:t>
            </a:r>
            <a:r>
              <a:rPr lang="en-US" sz="1800" dirty="0">
                <a:solidFill>
                  <a:schemeClr val="tx1">
                    <a:lumMod val="50000"/>
                  </a:schemeClr>
                </a:solidFill>
              </a:rPr>
              <a:t>predicts the final output</a:t>
            </a:r>
            <a:r>
              <a:rPr lang="en-US" sz="1800" dirty="0" smtClean="0">
                <a:solidFill>
                  <a:schemeClr val="tx1">
                    <a:lumMod val="50000"/>
                  </a:schemeClr>
                </a:solidFill>
              </a:rPr>
              <a:t>.</a:t>
            </a:r>
            <a:endParaRPr lang="en-US" sz="1800" dirty="0">
              <a:solidFill>
                <a:schemeClr val="tx1">
                  <a:lumMod val="50000"/>
                </a:schemeClr>
              </a:solidFill>
            </a:endParaRPr>
          </a:p>
        </p:txBody>
      </p:sp>
      <p:sp>
        <p:nvSpPr>
          <p:cNvPr id="3" name="Rectangle 2"/>
          <p:cNvSpPr/>
          <p:nvPr/>
        </p:nvSpPr>
        <p:spPr>
          <a:xfrm>
            <a:off x="2382534" y="3102433"/>
            <a:ext cx="1340427"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Lato" panose="020B0604020202020204" charset="0"/>
              </a:rPr>
              <a:t>Decision Tree</a:t>
            </a:r>
            <a:endParaRPr lang="en-US" dirty="0">
              <a:latin typeface="Lato" panose="020B0604020202020204" charset="0"/>
            </a:endParaRPr>
          </a:p>
        </p:txBody>
      </p:sp>
      <p:sp>
        <p:nvSpPr>
          <p:cNvPr id="8" name="Rectangle 7"/>
          <p:cNvSpPr/>
          <p:nvPr/>
        </p:nvSpPr>
        <p:spPr>
          <a:xfrm>
            <a:off x="4030330" y="3102433"/>
            <a:ext cx="1340427"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Lato" panose="020B0604020202020204" charset="0"/>
              </a:rPr>
              <a:t>Decision Tree</a:t>
            </a:r>
            <a:endParaRPr lang="en-US" dirty="0">
              <a:latin typeface="Lato" panose="020B0604020202020204" charset="0"/>
            </a:endParaRPr>
          </a:p>
        </p:txBody>
      </p:sp>
      <p:sp>
        <p:nvSpPr>
          <p:cNvPr id="9" name="Rectangle 8"/>
          <p:cNvSpPr/>
          <p:nvPr/>
        </p:nvSpPr>
        <p:spPr>
          <a:xfrm>
            <a:off x="5678126" y="3102433"/>
            <a:ext cx="1340427"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Decision Tree</a:t>
            </a:r>
            <a:endParaRPr lang="en-US" dirty="0"/>
          </a:p>
        </p:txBody>
      </p:sp>
      <p:sp>
        <p:nvSpPr>
          <p:cNvPr id="10" name="Rectangle 9"/>
          <p:cNvSpPr/>
          <p:nvPr/>
        </p:nvSpPr>
        <p:spPr>
          <a:xfrm>
            <a:off x="4030330" y="3639179"/>
            <a:ext cx="1340427" cy="3429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Lato" panose="020B0604020202020204" charset="0"/>
              </a:rPr>
              <a:t>Averaging</a:t>
            </a:r>
            <a:endParaRPr lang="en-US" dirty="0">
              <a:latin typeface="Lato" panose="020B0604020202020204" charset="0"/>
            </a:endParaRPr>
          </a:p>
        </p:txBody>
      </p:sp>
      <p:sp>
        <p:nvSpPr>
          <p:cNvPr id="11" name="Rectangle 10"/>
          <p:cNvSpPr/>
          <p:nvPr/>
        </p:nvSpPr>
        <p:spPr>
          <a:xfrm>
            <a:off x="4030330" y="4134938"/>
            <a:ext cx="1340427" cy="3429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Lato" panose="020B0604020202020204" charset="0"/>
              </a:rPr>
              <a:t>Prediction</a:t>
            </a:r>
            <a:endParaRPr lang="en-US" dirty="0">
              <a:latin typeface="Lato" panose="020B0604020202020204" charset="0"/>
            </a:endParaRPr>
          </a:p>
        </p:txBody>
      </p:sp>
      <p:cxnSp>
        <p:nvCxnSpPr>
          <p:cNvPr id="6" name="Straight Arrow Connector 5"/>
          <p:cNvCxnSpPr/>
          <p:nvPr/>
        </p:nvCxnSpPr>
        <p:spPr>
          <a:xfrm>
            <a:off x="3041137" y="3445333"/>
            <a:ext cx="989193" cy="193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10" idx="0"/>
          </p:cNvCxnSpPr>
          <p:nvPr/>
        </p:nvCxnSpPr>
        <p:spPr>
          <a:xfrm>
            <a:off x="4700544" y="3445333"/>
            <a:ext cx="0" cy="193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0" idx="3"/>
          </p:cNvCxnSpPr>
          <p:nvPr/>
        </p:nvCxnSpPr>
        <p:spPr>
          <a:xfrm flipH="1">
            <a:off x="5370757" y="3445333"/>
            <a:ext cx="977582" cy="365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700543" y="3941092"/>
            <a:ext cx="0" cy="193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3538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Multinomial Na</a:t>
            </a:r>
            <a:r>
              <a:rPr lang="en-US" b="1" dirty="0" smtClean="0"/>
              <a:t>ï</a:t>
            </a:r>
            <a:r>
              <a:rPr lang="en" b="1" dirty="0" smtClean="0"/>
              <a:t>ve Bayes</a:t>
            </a:r>
            <a:endParaRPr b="1" dirty="0"/>
          </a:p>
        </p:txBody>
      </p:sp>
      <p:sp>
        <p:nvSpPr>
          <p:cNvPr id="125" name="Google Shape;125;p17"/>
          <p:cNvSpPr txBox="1">
            <a:spLocks noGrp="1"/>
          </p:cNvSpPr>
          <p:nvPr>
            <p:ph type="body" idx="1"/>
          </p:nvPr>
        </p:nvSpPr>
        <p:spPr>
          <a:xfrm>
            <a:off x="893700" y="1301383"/>
            <a:ext cx="6462600" cy="3552300"/>
          </a:xfrm>
          <a:prstGeom prst="rect">
            <a:avLst/>
          </a:prstGeom>
        </p:spPr>
        <p:txBody>
          <a:bodyPr spcFirstLastPara="1" wrap="square" lIns="91425" tIns="91425" rIns="91425" bIns="91425" anchor="t" anchorCtr="0">
            <a:noAutofit/>
          </a:bodyPr>
          <a:lstStyle/>
          <a:p>
            <a:pPr marL="114300" indent="0">
              <a:buNone/>
            </a:pPr>
            <a:endParaRPr lang="en-US" sz="1800" dirty="0" smtClean="0">
              <a:solidFill>
                <a:schemeClr val="tx1">
                  <a:lumMod val="50000"/>
                </a:schemeClr>
              </a:solidFill>
            </a:endParaRPr>
          </a:p>
          <a:p>
            <a:pPr>
              <a:buFont typeface="Wingdings" panose="05000000000000000000" pitchFamily="2" charset="2"/>
              <a:buChar char="§"/>
            </a:pPr>
            <a:endParaRPr sz="1800" dirty="0">
              <a:solidFill>
                <a:schemeClr val="tx1">
                  <a:lumMod val="50000"/>
                </a:schemeClr>
              </a:solidFill>
            </a:endParaRPr>
          </a:p>
        </p:txBody>
      </p:sp>
      <p:sp>
        <p:nvSpPr>
          <p:cNvPr id="126" name="Google Shape;126;p17"/>
          <p:cNvSpPr txBox="1">
            <a:spLocks noGrp="1"/>
          </p:cNvSpPr>
          <p:nvPr>
            <p:ph type="sldNum" idx="12"/>
          </p:nvPr>
        </p:nvSpPr>
        <p:spPr>
          <a:xfrm>
            <a:off x="8345493" y="454018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mc:AlternateContent xmlns:mc="http://schemas.openxmlformats.org/markup-compatibility/2006" xmlns:a14="http://schemas.microsoft.com/office/drawing/2010/main">
        <mc:Choice Requires="a14">
          <p:sp>
            <p:nvSpPr>
              <p:cNvPr id="5" name="Google Shape;125;p17"/>
              <p:cNvSpPr txBox="1">
                <a:spLocks/>
              </p:cNvSpPr>
              <p:nvPr/>
            </p:nvSpPr>
            <p:spPr>
              <a:xfrm>
                <a:off x="820963" y="1293511"/>
                <a:ext cx="7524530" cy="355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lgn="just">
                  <a:buNone/>
                </a:pPr>
                <a:r>
                  <a:rPr lang="en-US" sz="1800" dirty="0" smtClean="0">
                    <a:solidFill>
                      <a:schemeClr val="tx1">
                        <a:lumMod val="50000"/>
                      </a:schemeClr>
                    </a:solidFill>
                  </a:rPr>
                  <a:t>The multinomial naïve </a:t>
                </a:r>
                <a:r>
                  <a:rPr lang="en-US" sz="1800" dirty="0" err="1">
                    <a:solidFill>
                      <a:schemeClr val="tx1">
                        <a:lumMod val="50000"/>
                      </a:schemeClr>
                    </a:solidFill>
                  </a:rPr>
                  <a:t>b</a:t>
                </a:r>
                <a:r>
                  <a:rPr lang="en-US" sz="1800" dirty="0" err="1" smtClean="0">
                    <a:solidFill>
                      <a:schemeClr val="tx1">
                        <a:lumMod val="50000"/>
                      </a:schemeClr>
                    </a:solidFill>
                  </a:rPr>
                  <a:t>ayes</a:t>
                </a:r>
                <a:r>
                  <a:rPr lang="en-US" sz="1800" dirty="0" smtClean="0">
                    <a:solidFill>
                      <a:schemeClr val="tx1">
                        <a:lumMod val="50000"/>
                      </a:schemeClr>
                    </a:solidFill>
                  </a:rPr>
                  <a:t> </a:t>
                </a:r>
                <a:r>
                  <a:rPr lang="en-US" sz="1800" dirty="0">
                    <a:solidFill>
                      <a:schemeClr val="tx1">
                        <a:lumMod val="50000"/>
                      </a:schemeClr>
                    </a:solidFill>
                  </a:rPr>
                  <a:t>is widely used for assigning documents to classes based on the statistical analysis of their contents. </a:t>
                </a:r>
              </a:p>
              <a:p>
                <a:pPr marL="114300" indent="0" algn="just">
                  <a:buNone/>
                </a:pPr>
                <a:r>
                  <a:rPr lang="en-US" sz="1800" dirty="0">
                    <a:solidFill>
                      <a:schemeClr val="tx1">
                        <a:lumMod val="50000"/>
                      </a:schemeClr>
                    </a:solidFill>
                  </a:rPr>
                  <a:t>The classification aims to assign fragments of text (i.e. documents) to classes by determining the probability that a document belongs to the class of other documents, having the same subject</a:t>
                </a:r>
                <a:r>
                  <a:rPr lang="en-US" sz="1800" dirty="0" smtClean="0">
                    <a:solidFill>
                      <a:schemeClr val="tx1">
                        <a:lumMod val="50000"/>
                      </a:schemeClr>
                    </a:solidFill>
                  </a:rPr>
                  <a:t>.</a:t>
                </a:r>
              </a:p>
              <a:p>
                <a:pPr marL="114300" indent="0" algn="just">
                  <a:buNone/>
                </a:pPr>
                <a:r>
                  <a:rPr lang="en-US" sz="1800" dirty="0" smtClean="0">
                    <a:solidFill>
                      <a:schemeClr val="tx1">
                        <a:lumMod val="50000"/>
                      </a:schemeClr>
                    </a:solidFill>
                  </a:rPr>
                  <a:t>Probability of a class, </a:t>
                </a:r>
                <a14:m>
                  <m:oMath xmlns:m="http://schemas.openxmlformats.org/officeDocument/2006/math">
                    <m:r>
                      <a:rPr lang="en-US" sz="1800" b="0" i="1" smtClean="0">
                        <a:solidFill>
                          <a:schemeClr val="tx1">
                            <a:lumMod val="50000"/>
                          </a:schemeClr>
                        </a:solidFill>
                        <a:latin typeface="Cambria Math" panose="02040503050406030204" pitchFamily="18" charset="0"/>
                      </a:rPr>
                      <m:t>𝑃</m:t>
                    </m:r>
                    <m:d>
                      <m:dPr>
                        <m:ctrlPr>
                          <a:rPr lang="en-US" sz="1800" b="0" i="1" smtClean="0">
                            <a:solidFill>
                              <a:schemeClr val="tx1">
                                <a:lumMod val="50000"/>
                              </a:schemeClr>
                            </a:solidFill>
                            <a:latin typeface="Cambria Math" panose="02040503050406030204" pitchFamily="18" charset="0"/>
                          </a:rPr>
                        </m:ctrlPr>
                      </m:dPr>
                      <m:e>
                        <m:r>
                          <a:rPr lang="en-US" sz="1800" b="0" i="1" smtClean="0">
                            <a:solidFill>
                              <a:schemeClr val="tx1">
                                <a:lumMod val="50000"/>
                              </a:schemeClr>
                            </a:solidFill>
                            <a:latin typeface="Cambria Math" panose="02040503050406030204" pitchFamily="18" charset="0"/>
                          </a:rPr>
                          <m:t>𝑐</m:t>
                        </m:r>
                      </m:e>
                    </m:d>
                    <m:r>
                      <a:rPr lang="en-US" sz="1800" b="0" i="1" smtClean="0">
                        <a:solidFill>
                          <a:schemeClr val="tx1">
                            <a:lumMod val="50000"/>
                          </a:schemeClr>
                        </a:solidFill>
                        <a:latin typeface="Cambria Math" panose="02040503050406030204" pitchFamily="18" charset="0"/>
                      </a:rPr>
                      <m:t>=</m:t>
                    </m:r>
                    <m:f>
                      <m:fPr>
                        <m:ctrlPr>
                          <a:rPr lang="en-US" sz="1800" b="0" i="1" smtClean="0">
                            <a:solidFill>
                              <a:schemeClr val="tx1">
                                <a:lumMod val="50000"/>
                              </a:schemeClr>
                            </a:solidFill>
                            <a:latin typeface="Cambria Math" panose="02040503050406030204" pitchFamily="18" charset="0"/>
                          </a:rPr>
                        </m:ctrlPr>
                      </m:fPr>
                      <m:num>
                        <m:sSub>
                          <m:sSubPr>
                            <m:ctrlPr>
                              <a:rPr lang="en-US" sz="1800" i="1">
                                <a:solidFill>
                                  <a:schemeClr val="tx1">
                                    <a:lumMod val="50000"/>
                                  </a:schemeClr>
                                </a:solidFill>
                                <a:latin typeface="Cambria Math" panose="02040503050406030204" pitchFamily="18" charset="0"/>
                              </a:rPr>
                            </m:ctrlPr>
                          </m:sSubPr>
                          <m:e>
                            <m:r>
                              <a:rPr lang="en-US" sz="1800" i="1">
                                <a:solidFill>
                                  <a:schemeClr val="tx1">
                                    <a:lumMod val="50000"/>
                                  </a:schemeClr>
                                </a:solidFill>
                                <a:latin typeface="Cambria Math" panose="02040503050406030204" pitchFamily="18" charset="0"/>
                              </a:rPr>
                              <m:t>𝑁</m:t>
                            </m:r>
                          </m:e>
                          <m:sub>
                            <m:r>
                              <a:rPr lang="en-US" sz="1800" i="1">
                                <a:solidFill>
                                  <a:schemeClr val="tx1">
                                    <a:lumMod val="50000"/>
                                  </a:schemeClr>
                                </a:solidFill>
                                <a:latin typeface="Cambria Math" panose="02040503050406030204" pitchFamily="18" charset="0"/>
                              </a:rPr>
                              <m:t>𝑐</m:t>
                            </m:r>
                          </m:sub>
                        </m:sSub>
                      </m:num>
                      <m:den>
                        <m:r>
                          <a:rPr lang="en-US" sz="1800" b="0" i="1" smtClean="0">
                            <a:solidFill>
                              <a:schemeClr val="tx1">
                                <a:lumMod val="50000"/>
                              </a:schemeClr>
                            </a:solidFill>
                            <a:latin typeface="Cambria Math" panose="02040503050406030204" pitchFamily="18" charset="0"/>
                          </a:rPr>
                          <m:t>𝑁</m:t>
                        </m:r>
                      </m:den>
                    </m:f>
                  </m:oMath>
                </a14:m>
                <a:endParaRPr lang="en-US" sz="1800" b="0" dirty="0" smtClean="0">
                  <a:solidFill>
                    <a:schemeClr val="tx1">
                      <a:lumMod val="50000"/>
                    </a:schemeClr>
                  </a:solidFill>
                </a:endParaRPr>
              </a:p>
              <a:p>
                <a:pPr marL="114300" indent="0" algn="just">
                  <a:buNone/>
                </a:pPr>
                <a:r>
                  <a:rPr lang="en-US" sz="1800" dirty="0" smtClean="0">
                    <a:solidFill>
                      <a:schemeClr val="tx1">
                        <a:lumMod val="50000"/>
                      </a:schemeClr>
                    </a:solidFill>
                  </a:rPr>
                  <a:t>Likelihood of a word given a class, </a:t>
                </a:r>
                <a14:m>
                  <m:oMath xmlns:m="http://schemas.openxmlformats.org/officeDocument/2006/math">
                    <m:r>
                      <a:rPr lang="en-US" sz="1800" b="0" i="1" smtClean="0">
                        <a:solidFill>
                          <a:schemeClr val="tx1">
                            <a:lumMod val="50000"/>
                          </a:schemeClr>
                        </a:solidFill>
                        <a:latin typeface="Cambria Math" panose="02040503050406030204" pitchFamily="18" charset="0"/>
                      </a:rPr>
                      <m:t>𝑃</m:t>
                    </m:r>
                    <m:d>
                      <m:dPr>
                        <m:ctrlPr>
                          <a:rPr lang="en-US" sz="1800" b="0" i="1" smtClean="0">
                            <a:solidFill>
                              <a:schemeClr val="tx1">
                                <a:lumMod val="50000"/>
                              </a:schemeClr>
                            </a:solidFill>
                            <a:latin typeface="Cambria Math" panose="02040503050406030204" pitchFamily="18" charset="0"/>
                          </a:rPr>
                        </m:ctrlPr>
                      </m:dPr>
                      <m:e>
                        <m:r>
                          <a:rPr lang="en-US" sz="1800" b="0" i="1" smtClean="0">
                            <a:solidFill>
                              <a:schemeClr val="tx1">
                                <a:lumMod val="50000"/>
                              </a:schemeClr>
                            </a:solidFill>
                            <a:latin typeface="Cambria Math" panose="02040503050406030204" pitchFamily="18" charset="0"/>
                          </a:rPr>
                          <m:t>𝑐</m:t>
                        </m:r>
                      </m:e>
                    </m:d>
                    <m:r>
                      <a:rPr lang="en-US" sz="1800" b="0" i="1" smtClean="0">
                        <a:solidFill>
                          <a:schemeClr val="tx1">
                            <a:lumMod val="50000"/>
                          </a:schemeClr>
                        </a:solidFill>
                        <a:latin typeface="Cambria Math" panose="02040503050406030204" pitchFamily="18" charset="0"/>
                      </a:rPr>
                      <m:t>=</m:t>
                    </m:r>
                    <m:f>
                      <m:fPr>
                        <m:ctrlPr>
                          <a:rPr lang="en-US" sz="1800" b="0" i="1" smtClean="0">
                            <a:solidFill>
                              <a:schemeClr val="tx1">
                                <a:lumMod val="50000"/>
                              </a:schemeClr>
                            </a:solidFill>
                            <a:latin typeface="Cambria Math" panose="02040503050406030204" pitchFamily="18" charset="0"/>
                          </a:rPr>
                        </m:ctrlPr>
                      </m:fPr>
                      <m:num>
                        <m:r>
                          <a:rPr lang="en-US" sz="1800" b="0" i="1" smtClean="0">
                            <a:solidFill>
                              <a:schemeClr val="tx1">
                                <a:lumMod val="50000"/>
                              </a:schemeClr>
                            </a:solidFill>
                            <a:latin typeface="Cambria Math" panose="02040503050406030204" pitchFamily="18" charset="0"/>
                          </a:rPr>
                          <m:t>𝑐𝑜𝑢𝑛𝑡</m:t>
                        </m:r>
                        <m:d>
                          <m:dPr>
                            <m:ctrlPr>
                              <a:rPr lang="en-US" sz="1800" b="0" i="1" smtClean="0">
                                <a:solidFill>
                                  <a:schemeClr val="tx1">
                                    <a:lumMod val="50000"/>
                                  </a:schemeClr>
                                </a:solidFill>
                                <a:latin typeface="Cambria Math" panose="02040503050406030204" pitchFamily="18" charset="0"/>
                              </a:rPr>
                            </m:ctrlPr>
                          </m:dPr>
                          <m:e>
                            <m:r>
                              <a:rPr lang="en-US" sz="1800" b="0" i="1" smtClean="0">
                                <a:solidFill>
                                  <a:schemeClr val="tx1">
                                    <a:lumMod val="50000"/>
                                  </a:schemeClr>
                                </a:solidFill>
                                <a:latin typeface="Cambria Math" panose="02040503050406030204" pitchFamily="18" charset="0"/>
                              </a:rPr>
                              <m:t>𝑤</m:t>
                            </m:r>
                            <m:r>
                              <a:rPr lang="en-US" sz="1800" b="0" i="1" smtClean="0">
                                <a:solidFill>
                                  <a:schemeClr val="tx1">
                                    <a:lumMod val="50000"/>
                                  </a:schemeClr>
                                </a:solidFill>
                                <a:latin typeface="Cambria Math" panose="02040503050406030204" pitchFamily="18" charset="0"/>
                              </a:rPr>
                              <m:t>,</m:t>
                            </m:r>
                            <m:r>
                              <a:rPr lang="en-US" sz="1800" b="0" i="1" smtClean="0">
                                <a:solidFill>
                                  <a:schemeClr val="tx1">
                                    <a:lumMod val="50000"/>
                                  </a:schemeClr>
                                </a:solidFill>
                                <a:latin typeface="Cambria Math" panose="02040503050406030204" pitchFamily="18" charset="0"/>
                              </a:rPr>
                              <m:t>𝑐</m:t>
                            </m:r>
                          </m:e>
                        </m:d>
                        <m:r>
                          <a:rPr lang="en-US" sz="1800" b="0" i="1" smtClean="0">
                            <a:solidFill>
                              <a:schemeClr val="tx1">
                                <a:lumMod val="50000"/>
                              </a:schemeClr>
                            </a:solidFill>
                            <a:latin typeface="Cambria Math" panose="02040503050406030204" pitchFamily="18" charset="0"/>
                          </a:rPr>
                          <m:t>+1</m:t>
                        </m:r>
                      </m:num>
                      <m:den>
                        <m:r>
                          <a:rPr lang="en-US" sz="1800" b="0" i="1" smtClean="0">
                            <a:solidFill>
                              <a:schemeClr val="tx1">
                                <a:lumMod val="50000"/>
                              </a:schemeClr>
                            </a:solidFill>
                            <a:latin typeface="Cambria Math" panose="02040503050406030204" pitchFamily="18" charset="0"/>
                          </a:rPr>
                          <m:t>𝑐𝑜𝑢𝑛𝑡</m:t>
                        </m:r>
                        <m:d>
                          <m:dPr>
                            <m:ctrlPr>
                              <a:rPr lang="en-US" sz="1800" b="0" i="1" smtClean="0">
                                <a:solidFill>
                                  <a:schemeClr val="tx1">
                                    <a:lumMod val="50000"/>
                                  </a:schemeClr>
                                </a:solidFill>
                                <a:latin typeface="Cambria Math" panose="02040503050406030204" pitchFamily="18" charset="0"/>
                              </a:rPr>
                            </m:ctrlPr>
                          </m:dPr>
                          <m:e>
                            <m:r>
                              <a:rPr lang="en-US" sz="1800" b="0" i="1" smtClean="0">
                                <a:solidFill>
                                  <a:schemeClr val="tx1">
                                    <a:lumMod val="50000"/>
                                  </a:schemeClr>
                                </a:solidFill>
                                <a:latin typeface="Cambria Math" panose="02040503050406030204" pitchFamily="18" charset="0"/>
                              </a:rPr>
                              <m:t>𝑐</m:t>
                            </m:r>
                          </m:e>
                        </m:d>
                        <m:r>
                          <a:rPr lang="en-US" sz="1800" b="0" i="1" smtClean="0">
                            <a:solidFill>
                              <a:schemeClr val="tx1">
                                <a:lumMod val="50000"/>
                              </a:schemeClr>
                            </a:solidFill>
                            <a:latin typeface="Cambria Math" panose="02040503050406030204" pitchFamily="18" charset="0"/>
                          </a:rPr>
                          <m:t>+|</m:t>
                        </m:r>
                        <m:r>
                          <a:rPr lang="en-US" sz="1800" b="0" i="1" smtClean="0">
                            <a:solidFill>
                              <a:schemeClr val="tx1">
                                <a:lumMod val="50000"/>
                              </a:schemeClr>
                            </a:solidFill>
                            <a:latin typeface="Cambria Math" panose="02040503050406030204" pitchFamily="18" charset="0"/>
                          </a:rPr>
                          <m:t>𝑣</m:t>
                        </m:r>
                        <m:r>
                          <a:rPr lang="en-US" sz="1800" b="0" i="1" smtClean="0">
                            <a:solidFill>
                              <a:schemeClr val="tx1">
                                <a:lumMod val="50000"/>
                              </a:schemeClr>
                            </a:solidFill>
                            <a:latin typeface="Cambria Math" panose="02040503050406030204" pitchFamily="18" charset="0"/>
                          </a:rPr>
                          <m:t>|</m:t>
                        </m:r>
                      </m:den>
                    </m:f>
                  </m:oMath>
                </a14:m>
                <a:endParaRPr lang="en-US" sz="1800" dirty="0">
                  <a:solidFill>
                    <a:schemeClr val="tx1">
                      <a:lumMod val="50000"/>
                    </a:schemeClr>
                  </a:solidFill>
                </a:endParaRPr>
              </a:p>
            </p:txBody>
          </p:sp>
        </mc:Choice>
        <mc:Fallback xmlns="">
          <p:sp>
            <p:nvSpPr>
              <p:cNvPr id="5" name="Google Shape;125;p17"/>
              <p:cNvSpPr txBox="1">
                <a:spLocks noRot="1" noChangeAspect="1" noMove="1" noResize="1" noEditPoints="1" noAdjustHandles="1" noChangeArrowheads="1" noChangeShapeType="1" noTextEdit="1"/>
              </p:cNvSpPr>
              <p:nvPr/>
            </p:nvSpPr>
            <p:spPr>
              <a:xfrm>
                <a:off x="820963" y="1293511"/>
                <a:ext cx="7524530" cy="3552300"/>
              </a:xfrm>
              <a:prstGeom prst="rect">
                <a:avLst/>
              </a:prstGeom>
              <a:blipFill>
                <a:blip r:embed="rId3"/>
                <a:stretch>
                  <a:fillRect r="-648"/>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6374367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smtClean="0"/>
              <a:t>Decision Tree</a:t>
            </a:r>
            <a:endParaRPr b="1" dirty="0"/>
          </a:p>
        </p:txBody>
      </p:sp>
      <p:sp>
        <p:nvSpPr>
          <p:cNvPr id="125" name="Google Shape;125;p17"/>
          <p:cNvSpPr txBox="1">
            <a:spLocks noGrp="1"/>
          </p:cNvSpPr>
          <p:nvPr>
            <p:ph type="body" idx="1"/>
          </p:nvPr>
        </p:nvSpPr>
        <p:spPr>
          <a:xfrm>
            <a:off x="893700" y="1301383"/>
            <a:ext cx="6462600" cy="3552300"/>
          </a:xfrm>
          <a:prstGeom prst="rect">
            <a:avLst/>
          </a:prstGeom>
        </p:spPr>
        <p:txBody>
          <a:bodyPr spcFirstLastPara="1" wrap="square" lIns="91425" tIns="91425" rIns="91425" bIns="91425" anchor="t" anchorCtr="0">
            <a:noAutofit/>
          </a:bodyPr>
          <a:lstStyle/>
          <a:p>
            <a:pPr marL="114300" indent="0">
              <a:buNone/>
            </a:pPr>
            <a:endParaRPr lang="en-US" sz="1800" dirty="0" smtClean="0">
              <a:solidFill>
                <a:schemeClr val="tx1">
                  <a:lumMod val="50000"/>
                </a:schemeClr>
              </a:solidFill>
            </a:endParaRPr>
          </a:p>
          <a:p>
            <a:pPr>
              <a:buFont typeface="Wingdings" panose="05000000000000000000" pitchFamily="2" charset="2"/>
              <a:buChar char="§"/>
            </a:pPr>
            <a:endParaRPr sz="1800" dirty="0">
              <a:solidFill>
                <a:schemeClr val="tx1">
                  <a:lumMod val="50000"/>
                </a:schemeClr>
              </a:solidFill>
            </a:endParaRPr>
          </a:p>
        </p:txBody>
      </p:sp>
      <p:sp>
        <p:nvSpPr>
          <p:cNvPr id="126" name="Google Shape;126;p17"/>
          <p:cNvSpPr txBox="1">
            <a:spLocks noGrp="1"/>
          </p:cNvSpPr>
          <p:nvPr>
            <p:ph type="sldNum" idx="12"/>
          </p:nvPr>
        </p:nvSpPr>
        <p:spPr>
          <a:xfrm>
            <a:off x="8345493" y="454018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dirty="0"/>
          </a:p>
        </p:txBody>
      </p:sp>
      <p:sp>
        <p:nvSpPr>
          <p:cNvPr id="5" name="Google Shape;125;p17"/>
          <p:cNvSpPr txBox="1">
            <a:spLocks/>
          </p:cNvSpPr>
          <p:nvPr/>
        </p:nvSpPr>
        <p:spPr>
          <a:xfrm>
            <a:off x="820963" y="1293511"/>
            <a:ext cx="7524530" cy="355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lgn="just">
              <a:buNone/>
            </a:pPr>
            <a:r>
              <a:rPr lang="en-US" sz="1800" dirty="0">
                <a:solidFill>
                  <a:schemeClr val="tx1">
                    <a:lumMod val="50000"/>
                  </a:schemeClr>
                </a:solidFill>
              </a:rPr>
              <a:t>Decision Tree is a Supervised learning technique</a:t>
            </a:r>
            <a:r>
              <a:rPr lang="en-US" sz="1800" b="1" dirty="0">
                <a:solidFill>
                  <a:schemeClr val="tx1">
                    <a:lumMod val="50000"/>
                  </a:schemeClr>
                </a:solidFill>
              </a:rPr>
              <a:t> </a:t>
            </a:r>
            <a:r>
              <a:rPr lang="en-US" sz="1800" dirty="0">
                <a:solidFill>
                  <a:schemeClr val="tx1">
                    <a:lumMod val="50000"/>
                  </a:schemeClr>
                </a:solidFill>
              </a:rPr>
              <a:t>that can be used for both classification and Regression problems. It is a tree-structured classifier, </a:t>
            </a:r>
            <a:r>
              <a:rPr lang="en-US" sz="1800" dirty="0" smtClean="0">
                <a:solidFill>
                  <a:schemeClr val="tx1">
                    <a:lumMod val="50000"/>
                  </a:schemeClr>
                </a:solidFill>
              </a:rPr>
              <a:t>where</a:t>
            </a:r>
            <a:r>
              <a:rPr lang="en-US" sz="1800" b="1" dirty="0" smtClean="0">
                <a:solidFill>
                  <a:schemeClr val="tx1">
                    <a:lumMod val="50000"/>
                  </a:schemeClr>
                </a:solidFill>
              </a:rPr>
              <a:t> </a:t>
            </a:r>
            <a:r>
              <a:rPr lang="en-US" sz="1800" dirty="0" smtClean="0">
                <a:solidFill>
                  <a:schemeClr val="tx1">
                    <a:lumMod val="50000"/>
                  </a:schemeClr>
                </a:solidFill>
              </a:rPr>
              <a:t>features </a:t>
            </a:r>
            <a:r>
              <a:rPr lang="en-US" sz="1800" dirty="0">
                <a:solidFill>
                  <a:schemeClr val="tx1">
                    <a:lumMod val="50000"/>
                  </a:schemeClr>
                </a:solidFill>
              </a:rPr>
              <a:t>of a dataset, branches represent the decision rules</a:t>
            </a:r>
            <a:r>
              <a:rPr lang="en-US" sz="1800" b="1" dirty="0">
                <a:solidFill>
                  <a:schemeClr val="tx1">
                    <a:lumMod val="50000"/>
                  </a:schemeClr>
                </a:solidFill>
              </a:rPr>
              <a:t> </a:t>
            </a:r>
            <a:r>
              <a:rPr lang="en-US" sz="1800" dirty="0">
                <a:solidFill>
                  <a:schemeClr val="tx1">
                    <a:lumMod val="50000"/>
                  </a:schemeClr>
                </a:solidFill>
              </a:rPr>
              <a:t>and</a:t>
            </a:r>
            <a:r>
              <a:rPr lang="en-US" sz="1800" b="1" dirty="0">
                <a:solidFill>
                  <a:schemeClr val="tx1">
                    <a:lumMod val="50000"/>
                  </a:schemeClr>
                </a:solidFill>
              </a:rPr>
              <a:t> </a:t>
            </a:r>
            <a:r>
              <a:rPr lang="en-US" sz="1800" dirty="0">
                <a:solidFill>
                  <a:schemeClr val="tx1">
                    <a:lumMod val="50000"/>
                  </a:schemeClr>
                </a:solidFill>
              </a:rPr>
              <a:t>each leaf node represents the outcome</a:t>
            </a:r>
            <a:r>
              <a:rPr lang="en-US" sz="1800" dirty="0" smtClean="0">
                <a:solidFill>
                  <a:schemeClr val="tx1">
                    <a:lumMod val="50000"/>
                  </a:schemeClr>
                </a:solidFill>
              </a:rPr>
              <a:t>.</a:t>
            </a:r>
          </a:p>
          <a:p>
            <a:pPr marL="114300" indent="0" algn="just">
              <a:buNone/>
            </a:pPr>
            <a:r>
              <a:rPr lang="en-US" sz="1800" dirty="0" smtClean="0">
                <a:solidFill>
                  <a:schemeClr val="tx1">
                    <a:lumMod val="50000"/>
                  </a:schemeClr>
                </a:solidFill>
              </a:rPr>
              <a:t>In </a:t>
            </a:r>
            <a:r>
              <a:rPr lang="en-US" sz="1800" dirty="0">
                <a:solidFill>
                  <a:schemeClr val="tx1">
                    <a:lumMod val="50000"/>
                  </a:schemeClr>
                </a:solidFill>
              </a:rPr>
              <a:t>a Decision tree, there are two nodes, which </a:t>
            </a:r>
            <a:r>
              <a:rPr lang="en-US" sz="1800" dirty="0" smtClean="0">
                <a:solidFill>
                  <a:schemeClr val="tx1">
                    <a:lumMod val="50000"/>
                  </a:schemeClr>
                </a:solidFill>
              </a:rPr>
              <a:t>are –</a:t>
            </a:r>
          </a:p>
          <a:p>
            <a:pPr algn="just">
              <a:buFont typeface="Wingdings" panose="05000000000000000000" pitchFamily="2" charset="2"/>
              <a:buChar char="§"/>
            </a:pPr>
            <a:r>
              <a:rPr lang="en-US" sz="1800" dirty="0">
                <a:solidFill>
                  <a:schemeClr val="tx1">
                    <a:lumMod val="50000"/>
                  </a:schemeClr>
                </a:solidFill>
              </a:rPr>
              <a:t> </a:t>
            </a:r>
            <a:r>
              <a:rPr lang="en-US" sz="1800" dirty="0" smtClean="0">
                <a:solidFill>
                  <a:schemeClr val="tx1">
                    <a:lumMod val="50000"/>
                  </a:schemeClr>
                </a:solidFill>
              </a:rPr>
              <a:t>Decision Node</a:t>
            </a:r>
          </a:p>
          <a:p>
            <a:pPr algn="just">
              <a:buFont typeface="Wingdings" panose="05000000000000000000" pitchFamily="2" charset="2"/>
              <a:buChar char="§"/>
            </a:pPr>
            <a:r>
              <a:rPr lang="en-US" sz="1800" dirty="0">
                <a:solidFill>
                  <a:schemeClr val="tx1">
                    <a:lumMod val="50000"/>
                  </a:schemeClr>
                </a:solidFill>
              </a:rPr>
              <a:t> </a:t>
            </a:r>
            <a:r>
              <a:rPr lang="en-US" sz="1800" dirty="0" smtClean="0">
                <a:solidFill>
                  <a:schemeClr val="tx1">
                    <a:lumMod val="50000"/>
                  </a:schemeClr>
                </a:solidFill>
              </a:rPr>
              <a:t>Leaf Node</a:t>
            </a:r>
          </a:p>
          <a:p>
            <a:pPr marL="114300" indent="0" algn="just">
              <a:buNone/>
            </a:pPr>
            <a:r>
              <a:rPr lang="en-US" sz="1800" dirty="0" smtClean="0">
                <a:solidFill>
                  <a:schemeClr val="tx1">
                    <a:lumMod val="50000"/>
                  </a:schemeClr>
                </a:solidFill>
              </a:rPr>
              <a:t>Decision </a:t>
            </a:r>
            <a:r>
              <a:rPr lang="en-US" sz="1800" dirty="0">
                <a:solidFill>
                  <a:schemeClr val="tx1">
                    <a:lumMod val="50000"/>
                  </a:schemeClr>
                </a:solidFill>
              </a:rPr>
              <a:t>nodes are used to make any decision and have multiple branches, whereas Leaf nodes are the output of those decisions and do not contain any further branches.</a:t>
            </a:r>
          </a:p>
          <a:p>
            <a:pPr marL="114300" indent="0" algn="just">
              <a:buNone/>
            </a:pPr>
            <a:endParaRPr lang="en-US" sz="1800" dirty="0">
              <a:solidFill>
                <a:schemeClr val="tx1">
                  <a:lumMod val="50000"/>
                </a:schemeClr>
              </a:solidFill>
            </a:endParaRPr>
          </a:p>
        </p:txBody>
      </p:sp>
    </p:spTree>
    <p:extLst>
      <p:ext uri="{BB962C8B-B14F-4D97-AF65-F5344CB8AC3E}">
        <p14:creationId xmlns:p14="http://schemas.microsoft.com/office/powerpoint/2010/main" val="3148633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 Introduction</a:t>
            </a:r>
            <a:endParaRPr b="1" dirty="0"/>
          </a:p>
        </p:txBody>
      </p:sp>
      <p:sp>
        <p:nvSpPr>
          <p:cNvPr id="125" name="Google Shape;125;p17"/>
          <p:cNvSpPr txBox="1">
            <a:spLocks noGrp="1"/>
          </p:cNvSpPr>
          <p:nvPr>
            <p:ph type="body" idx="1"/>
          </p:nvPr>
        </p:nvSpPr>
        <p:spPr>
          <a:xfrm>
            <a:off x="893699" y="1301383"/>
            <a:ext cx="7346291" cy="3552300"/>
          </a:xfrm>
          <a:prstGeom prst="rect">
            <a:avLst/>
          </a:prstGeom>
        </p:spPr>
        <p:txBody>
          <a:bodyPr spcFirstLastPara="1" wrap="square" lIns="91425" tIns="91425" rIns="91425" bIns="91425" anchor="t" anchorCtr="0">
            <a:noAutofit/>
          </a:bodyPr>
          <a:lstStyle/>
          <a:p>
            <a:pPr marL="114300" indent="0" algn="just">
              <a:buNone/>
            </a:pPr>
            <a:r>
              <a:rPr lang="en-US" sz="1800" dirty="0">
                <a:solidFill>
                  <a:schemeClr val="tx1">
                    <a:lumMod val="50000"/>
                  </a:schemeClr>
                </a:solidFill>
              </a:rPr>
              <a:t>Fake news is false or misleading information presented as true and accurate news. It is designed to deliberately spread hoaxes, propagation, and disinformation. It has become a major phenomenon in the context of Internet-based media. Fake news is usually spread through social media sites like Facebook, Twitter, or online news sites. Although there are websites to tackle fake news, there are limited resources to detect fake news written in the Bangla language. Our proposed approach is to use machine learning techniques for fake news detection in the Bangla language.</a:t>
            </a:r>
          </a:p>
          <a:p>
            <a:pPr marL="114300" lvl="0" indent="0" algn="l" rtl="0">
              <a:spcBef>
                <a:spcPts val="600"/>
              </a:spcBef>
              <a:spcAft>
                <a:spcPts val="0"/>
              </a:spcAft>
              <a:buSzPts val="1800"/>
              <a:buNone/>
            </a:pPr>
            <a:endParaRPr dirty="0"/>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Expected Output</a:t>
            </a:r>
            <a:endParaRPr b="1" dirty="0"/>
          </a:p>
        </p:txBody>
      </p:sp>
      <p:sp>
        <p:nvSpPr>
          <p:cNvPr id="125" name="Google Shape;125;p17"/>
          <p:cNvSpPr txBox="1">
            <a:spLocks noGrp="1"/>
          </p:cNvSpPr>
          <p:nvPr>
            <p:ph type="body" idx="1"/>
          </p:nvPr>
        </p:nvSpPr>
        <p:spPr>
          <a:xfrm>
            <a:off x="893700" y="1423605"/>
            <a:ext cx="4457618" cy="3430077"/>
          </a:xfrm>
          <a:prstGeom prst="rect">
            <a:avLst/>
          </a:prstGeom>
        </p:spPr>
        <p:txBody>
          <a:bodyPr spcFirstLastPara="1" wrap="square" lIns="91425" tIns="91425" rIns="91425" bIns="91425" anchor="t" anchorCtr="0">
            <a:noAutofit/>
          </a:bodyPr>
          <a:lstStyle/>
          <a:p>
            <a:pPr marL="114300" indent="0">
              <a:buNone/>
            </a:pPr>
            <a:endParaRPr lang="en-US" sz="1800" dirty="0" smtClean="0">
              <a:solidFill>
                <a:schemeClr val="tx1">
                  <a:lumMod val="50000"/>
                </a:schemeClr>
              </a:solidFill>
            </a:endParaRPr>
          </a:p>
          <a:p>
            <a:pPr>
              <a:buFont typeface="Wingdings" panose="05000000000000000000" pitchFamily="2" charset="2"/>
              <a:buChar char="§"/>
            </a:pPr>
            <a:endParaRPr sz="1800" dirty="0">
              <a:solidFill>
                <a:schemeClr val="tx1">
                  <a:lumMod val="50000"/>
                </a:schemeClr>
              </a:solidFill>
            </a:endParaRPr>
          </a:p>
        </p:txBody>
      </p:sp>
      <p:sp>
        <p:nvSpPr>
          <p:cNvPr id="126" name="Google Shape;126;p17"/>
          <p:cNvSpPr txBox="1">
            <a:spLocks noGrp="1"/>
          </p:cNvSpPr>
          <p:nvPr>
            <p:ph type="sldNum" idx="12"/>
          </p:nvPr>
        </p:nvSpPr>
        <p:spPr>
          <a:xfrm>
            <a:off x="8380968" y="4540182"/>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dirty="0"/>
          </a:p>
        </p:txBody>
      </p:sp>
      <p:sp>
        <p:nvSpPr>
          <p:cNvPr id="5" name="Google Shape;125;p17"/>
          <p:cNvSpPr txBox="1">
            <a:spLocks/>
          </p:cNvSpPr>
          <p:nvPr/>
        </p:nvSpPr>
        <p:spPr>
          <a:xfrm>
            <a:off x="893699" y="1301383"/>
            <a:ext cx="4346457" cy="355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algn="just">
              <a:buFont typeface="Wingdings" panose="05000000000000000000" pitchFamily="2" charset="2"/>
              <a:buChar char="§"/>
            </a:pPr>
            <a:r>
              <a:rPr lang="en-US" sz="1800" dirty="0" smtClean="0">
                <a:solidFill>
                  <a:schemeClr val="tx1">
                    <a:lumMod val="50000"/>
                  </a:schemeClr>
                </a:solidFill>
              </a:rPr>
              <a:t>Find accuracy, precision, recall, and f1-score.</a:t>
            </a:r>
          </a:p>
          <a:p>
            <a:pPr algn="just">
              <a:buFont typeface="Wingdings" panose="05000000000000000000" pitchFamily="2" charset="2"/>
              <a:buChar char="§"/>
            </a:pPr>
            <a:r>
              <a:rPr lang="en-US" sz="1800" dirty="0">
                <a:solidFill>
                  <a:schemeClr val="tx1">
                    <a:lumMod val="50000"/>
                  </a:schemeClr>
                </a:solidFill>
              </a:rPr>
              <a:t>D</a:t>
            </a:r>
            <a:r>
              <a:rPr lang="en-US" sz="1800" dirty="0" smtClean="0">
                <a:solidFill>
                  <a:schemeClr val="tx1">
                    <a:lumMod val="50000"/>
                  </a:schemeClr>
                </a:solidFill>
              </a:rPr>
              <a:t>etermine the best-performing model.</a:t>
            </a:r>
          </a:p>
          <a:p>
            <a:pPr algn="just">
              <a:buFont typeface="Wingdings" panose="05000000000000000000" pitchFamily="2" charset="2"/>
              <a:buChar char="§"/>
            </a:pPr>
            <a:r>
              <a:rPr lang="en-US" sz="1800" dirty="0" smtClean="0">
                <a:solidFill>
                  <a:schemeClr val="tx1">
                    <a:lumMod val="50000"/>
                  </a:schemeClr>
                </a:solidFill>
              </a:rPr>
              <a:t>Predicting fake news or real news of given input.</a:t>
            </a:r>
          </a:p>
          <a:p>
            <a:pPr marL="114300" indent="0" algn="just">
              <a:buNone/>
            </a:pPr>
            <a:endParaRPr lang="en-US" sz="1800" dirty="0" smtClean="0">
              <a:solidFill>
                <a:schemeClr val="tx1">
                  <a:lumMod val="50000"/>
                </a:schemeClr>
              </a:solidFill>
            </a:endParaRPr>
          </a:p>
          <a:p>
            <a:pPr marL="114300" indent="0" algn="just">
              <a:buNone/>
            </a:pPr>
            <a:endParaRPr lang="en-US" sz="1800" dirty="0" smtClean="0">
              <a:solidFill>
                <a:schemeClr val="tx1">
                  <a:lumMod val="50000"/>
                </a:schemeClr>
              </a:solidFill>
            </a:endParaRPr>
          </a:p>
          <a:p>
            <a:pPr marL="114300" indent="0" algn="just">
              <a:buNone/>
            </a:pPr>
            <a:endParaRPr lang="en-US" sz="1800" dirty="0" smtClean="0">
              <a:solidFill>
                <a:schemeClr val="tx1">
                  <a:lumMod val="50000"/>
                </a:schemeClr>
              </a:solidFill>
            </a:endParaRPr>
          </a:p>
          <a:p>
            <a:pPr marL="114300" indent="0" algn="just">
              <a:buNone/>
            </a:pPr>
            <a:endParaRPr lang="en-US" sz="1800" dirty="0" smtClean="0">
              <a:solidFill>
                <a:schemeClr val="tx1">
                  <a:lumMod val="50000"/>
                </a:schemeClr>
              </a:solidFill>
            </a:endParaRPr>
          </a:p>
          <a:p>
            <a:pPr marL="114300" indent="0">
              <a:buNone/>
            </a:pPr>
            <a:r>
              <a:rPr lang="en-US" sz="1800" dirty="0" smtClean="0">
                <a:solidFill>
                  <a:schemeClr val="tx1">
                    <a:lumMod val="50000"/>
                  </a:schemeClr>
                </a:solidFill>
              </a:rPr>
              <a:t>		    	</a:t>
            </a:r>
            <a:endParaRPr lang="en-US" sz="1800" dirty="0">
              <a:solidFill>
                <a:schemeClr val="tx1">
                  <a:lumMod val="50000"/>
                </a:schemeClr>
              </a:solidFill>
            </a:endParaRPr>
          </a:p>
        </p:txBody>
      </p:sp>
      <p:sp>
        <p:nvSpPr>
          <p:cNvPr id="31" name="Oval 30"/>
          <p:cNvSpPr/>
          <p:nvPr/>
        </p:nvSpPr>
        <p:spPr>
          <a:xfrm>
            <a:off x="6856290" y="1039143"/>
            <a:ext cx="342900" cy="332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B0604020202020204" charset="0"/>
            </a:endParaRPr>
          </a:p>
        </p:txBody>
      </p:sp>
      <p:cxnSp>
        <p:nvCxnSpPr>
          <p:cNvPr id="32" name="Straight Arrow Connector 31"/>
          <p:cNvCxnSpPr/>
          <p:nvPr/>
        </p:nvCxnSpPr>
        <p:spPr>
          <a:xfrm>
            <a:off x="7017349" y="831325"/>
            <a:ext cx="10391" cy="207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027740" y="1371652"/>
            <a:ext cx="10391" cy="207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6549758" y="1579470"/>
            <a:ext cx="1059873" cy="374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Lato" panose="020B0604020202020204" charset="0"/>
              </a:rPr>
              <a:t>Input</a:t>
            </a:r>
            <a:endParaRPr lang="en-US" sz="1200" dirty="0">
              <a:latin typeface="Lato" panose="020B0604020202020204" charset="0"/>
            </a:endParaRPr>
          </a:p>
        </p:txBody>
      </p:sp>
      <p:cxnSp>
        <p:nvCxnSpPr>
          <p:cNvPr id="35" name="Straight Arrow Connector 34"/>
          <p:cNvCxnSpPr/>
          <p:nvPr/>
        </p:nvCxnSpPr>
        <p:spPr>
          <a:xfrm>
            <a:off x="7032935" y="1911979"/>
            <a:ext cx="10391" cy="207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Diamond 35"/>
          <p:cNvSpPr/>
          <p:nvPr/>
        </p:nvSpPr>
        <p:spPr>
          <a:xfrm>
            <a:off x="6118534" y="2143993"/>
            <a:ext cx="1859973" cy="79511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Lato" panose="020B0604020202020204" charset="0"/>
              </a:rPr>
              <a:t>Is the news fake?</a:t>
            </a:r>
            <a:endParaRPr lang="en-US" sz="1200" dirty="0">
              <a:latin typeface="Lato" panose="020B0604020202020204" charset="0"/>
            </a:endParaRPr>
          </a:p>
        </p:txBody>
      </p:sp>
      <p:sp>
        <p:nvSpPr>
          <p:cNvPr id="37" name="Rectangle 36"/>
          <p:cNvSpPr/>
          <p:nvPr/>
        </p:nvSpPr>
        <p:spPr>
          <a:xfrm>
            <a:off x="5240156" y="3097422"/>
            <a:ext cx="1246909" cy="417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Lato" panose="020B0604020202020204" charset="0"/>
              </a:rPr>
              <a:t>The news is </a:t>
            </a:r>
            <a:r>
              <a:rPr lang="en-US" sz="1200" dirty="0" smtClean="0">
                <a:latin typeface="Lato" panose="020B0604020202020204" charset="0"/>
              </a:rPr>
              <a:t>fake</a:t>
            </a:r>
            <a:endParaRPr lang="en-US" sz="1200" dirty="0">
              <a:latin typeface="Lato" panose="020B0604020202020204" charset="0"/>
            </a:endParaRPr>
          </a:p>
        </p:txBody>
      </p:sp>
      <p:sp>
        <p:nvSpPr>
          <p:cNvPr id="38" name="Rectangle 37"/>
          <p:cNvSpPr/>
          <p:nvPr/>
        </p:nvSpPr>
        <p:spPr>
          <a:xfrm>
            <a:off x="7681786" y="3083784"/>
            <a:ext cx="1246909" cy="417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Lato" panose="020B0604020202020204" charset="0"/>
              </a:rPr>
              <a:t>The news is real</a:t>
            </a:r>
            <a:endParaRPr lang="en-US" sz="1200" dirty="0">
              <a:latin typeface="Lato" panose="020B0604020202020204" charset="0"/>
            </a:endParaRPr>
          </a:p>
        </p:txBody>
      </p:sp>
      <p:cxnSp>
        <p:nvCxnSpPr>
          <p:cNvPr id="39" name="Straight Arrow Connector 38"/>
          <p:cNvCxnSpPr/>
          <p:nvPr/>
        </p:nvCxnSpPr>
        <p:spPr>
          <a:xfrm>
            <a:off x="5812003" y="2541549"/>
            <a:ext cx="0" cy="555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812003" y="2541549"/>
            <a:ext cx="306531" cy="4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7978276" y="2535434"/>
            <a:ext cx="306531" cy="4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8" idx="0"/>
          </p:cNvCxnSpPr>
          <p:nvPr/>
        </p:nvCxnSpPr>
        <p:spPr>
          <a:xfrm>
            <a:off x="8297779" y="2535434"/>
            <a:ext cx="7462" cy="548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651740" y="2225217"/>
            <a:ext cx="441146" cy="276999"/>
          </a:xfrm>
          <a:prstGeom prst="rect">
            <a:avLst/>
          </a:prstGeom>
        </p:spPr>
        <p:txBody>
          <a:bodyPr wrap="none">
            <a:spAutoFit/>
          </a:bodyPr>
          <a:lstStyle/>
          <a:p>
            <a:r>
              <a:rPr lang="en-US" sz="1200" dirty="0">
                <a:solidFill>
                  <a:schemeClr val="tx1">
                    <a:lumMod val="50000"/>
                  </a:schemeClr>
                </a:solidFill>
                <a:latin typeface="Lato" panose="020B0604020202020204" charset="0"/>
              </a:rPr>
              <a:t> yes</a:t>
            </a:r>
            <a:endParaRPr lang="en-US" sz="1200" dirty="0">
              <a:latin typeface="Lato" panose="020B0604020202020204" charset="0"/>
            </a:endParaRPr>
          </a:p>
        </p:txBody>
      </p:sp>
      <p:sp>
        <p:nvSpPr>
          <p:cNvPr id="27" name="Rectangle 26"/>
          <p:cNvSpPr/>
          <p:nvPr/>
        </p:nvSpPr>
        <p:spPr>
          <a:xfrm>
            <a:off x="7882113" y="2231933"/>
            <a:ext cx="498855" cy="307777"/>
          </a:xfrm>
          <a:prstGeom prst="rect">
            <a:avLst/>
          </a:prstGeom>
        </p:spPr>
        <p:txBody>
          <a:bodyPr wrap="none">
            <a:spAutoFit/>
          </a:bodyPr>
          <a:lstStyle/>
          <a:p>
            <a:pPr marL="114300" indent="0">
              <a:buNone/>
            </a:pPr>
            <a:r>
              <a:rPr lang="en-US" dirty="0">
                <a:solidFill>
                  <a:schemeClr val="tx1">
                    <a:lumMod val="50000"/>
                  </a:schemeClr>
                </a:solidFill>
                <a:latin typeface="Lato" panose="020B0604020202020204" charset="0"/>
              </a:rPr>
              <a:t>no</a:t>
            </a:r>
          </a:p>
        </p:txBody>
      </p:sp>
      <p:sp>
        <p:nvSpPr>
          <p:cNvPr id="45" name="Oval 44"/>
          <p:cNvSpPr/>
          <p:nvPr/>
        </p:nvSpPr>
        <p:spPr>
          <a:xfrm>
            <a:off x="6902585" y="3830239"/>
            <a:ext cx="342900" cy="332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B0604020202020204" charset="0"/>
            </a:endParaRPr>
          </a:p>
        </p:txBody>
      </p:sp>
      <p:cxnSp>
        <p:nvCxnSpPr>
          <p:cNvPr id="44" name="Straight Connector 43"/>
          <p:cNvCxnSpPr/>
          <p:nvPr/>
        </p:nvCxnSpPr>
        <p:spPr>
          <a:xfrm flipV="1">
            <a:off x="5839060" y="3514632"/>
            <a:ext cx="3769" cy="481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823351" y="3999144"/>
            <a:ext cx="1061263" cy="5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5" idx="6"/>
          </p:cNvCxnSpPr>
          <p:nvPr/>
        </p:nvCxnSpPr>
        <p:spPr>
          <a:xfrm flipH="1" flipV="1">
            <a:off x="7245485" y="3996494"/>
            <a:ext cx="1052294" cy="7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endCxn id="38" idx="2"/>
          </p:cNvCxnSpPr>
          <p:nvPr/>
        </p:nvCxnSpPr>
        <p:spPr>
          <a:xfrm flipV="1">
            <a:off x="8305241" y="3500994"/>
            <a:ext cx="0" cy="503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5" idx="4"/>
          </p:cNvCxnSpPr>
          <p:nvPr/>
        </p:nvCxnSpPr>
        <p:spPr>
          <a:xfrm>
            <a:off x="7074035" y="4162748"/>
            <a:ext cx="0" cy="306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4030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smtClean="0"/>
              <a:t>Limitations</a:t>
            </a:r>
            <a:endParaRPr b="1" dirty="0"/>
          </a:p>
        </p:txBody>
      </p:sp>
      <p:sp>
        <p:nvSpPr>
          <p:cNvPr id="125" name="Google Shape;125;p17"/>
          <p:cNvSpPr txBox="1">
            <a:spLocks noGrp="1"/>
          </p:cNvSpPr>
          <p:nvPr>
            <p:ph type="body" idx="1"/>
          </p:nvPr>
        </p:nvSpPr>
        <p:spPr>
          <a:xfrm>
            <a:off x="893700" y="1301383"/>
            <a:ext cx="6462600" cy="3552300"/>
          </a:xfrm>
          <a:prstGeom prst="rect">
            <a:avLst/>
          </a:prstGeom>
        </p:spPr>
        <p:txBody>
          <a:bodyPr spcFirstLastPara="1" wrap="square" lIns="91425" tIns="91425" rIns="91425" bIns="91425" anchor="t" anchorCtr="0">
            <a:noAutofit/>
          </a:bodyPr>
          <a:lstStyle/>
          <a:p>
            <a:pPr marL="114300" indent="0">
              <a:buNone/>
            </a:pPr>
            <a:endParaRPr lang="en-US" sz="1800" dirty="0" smtClean="0">
              <a:solidFill>
                <a:schemeClr val="tx1">
                  <a:lumMod val="50000"/>
                </a:schemeClr>
              </a:solidFill>
            </a:endParaRPr>
          </a:p>
          <a:p>
            <a:pPr>
              <a:buFont typeface="Wingdings" panose="05000000000000000000" pitchFamily="2" charset="2"/>
              <a:buChar char="§"/>
            </a:pPr>
            <a:endParaRPr sz="1800" dirty="0">
              <a:solidFill>
                <a:schemeClr val="tx1">
                  <a:lumMod val="50000"/>
                </a:schemeClr>
              </a:solidFill>
            </a:endParaRPr>
          </a:p>
        </p:txBody>
      </p:sp>
      <p:sp>
        <p:nvSpPr>
          <p:cNvPr id="126" name="Google Shape;126;p17"/>
          <p:cNvSpPr txBox="1">
            <a:spLocks noGrp="1"/>
          </p:cNvSpPr>
          <p:nvPr>
            <p:ph type="sldNum" idx="12"/>
          </p:nvPr>
        </p:nvSpPr>
        <p:spPr>
          <a:xfrm>
            <a:off x="8345493" y="454018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dirty="0"/>
          </a:p>
        </p:txBody>
      </p:sp>
      <p:sp>
        <p:nvSpPr>
          <p:cNvPr id="5" name="Google Shape;125;p17"/>
          <p:cNvSpPr txBox="1">
            <a:spLocks/>
          </p:cNvSpPr>
          <p:nvPr/>
        </p:nvSpPr>
        <p:spPr>
          <a:xfrm>
            <a:off x="820963" y="1293511"/>
            <a:ext cx="7524530" cy="355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algn="just">
              <a:buFont typeface="Wingdings" panose="05000000000000000000" pitchFamily="2" charset="2"/>
              <a:buChar char="§"/>
            </a:pPr>
            <a:r>
              <a:rPr lang="en-US" sz="1800" dirty="0" smtClean="0">
                <a:solidFill>
                  <a:schemeClr val="tx1">
                    <a:lumMod val="50000"/>
                  </a:schemeClr>
                </a:solidFill>
              </a:rPr>
              <a:t>Lack of fake news dataset in Bangla language</a:t>
            </a:r>
          </a:p>
          <a:p>
            <a:pPr algn="just">
              <a:buFont typeface="Wingdings" panose="05000000000000000000" pitchFamily="2" charset="2"/>
              <a:buChar char="§"/>
            </a:pPr>
            <a:r>
              <a:rPr lang="en-US" sz="1800" dirty="0" smtClean="0">
                <a:solidFill>
                  <a:schemeClr val="tx1">
                    <a:lumMod val="50000"/>
                  </a:schemeClr>
                </a:solidFill>
              </a:rPr>
              <a:t>Lack of tools to work with the Bangla dataset</a:t>
            </a:r>
          </a:p>
          <a:p>
            <a:pPr algn="just">
              <a:buFont typeface="Wingdings" panose="05000000000000000000" pitchFamily="2" charset="2"/>
              <a:buChar char="§"/>
            </a:pPr>
            <a:r>
              <a:rPr lang="en-US" sz="1800" dirty="0" smtClean="0">
                <a:solidFill>
                  <a:schemeClr val="tx1">
                    <a:lumMod val="50000"/>
                  </a:schemeClr>
                </a:solidFill>
              </a:rPr>
              <a:t>Lack of sufficient libraries to work with the Bangla language</a:t>
            </a:r>
          </a:p>
          <a:p>
            <a:pPr algn="just">
              <a:buFont typeface="Wingdings" panose="05000000000000000000" pitchFamily="2" charset="2"/>
              <a:buChar char="§"/>
            </a:pPr>
            <a:r>
              <a:rPr lang="en-US" sz="1800" dirty="0" smtClean="0">
                <a:solidFill>
                  <a:schemeClr val="tx1">
                    <a:lumMod val="50000"/>
                  </a:schemeClr>
                </a:solidFill>
              </a:rPr>
              <a:t>More and more data pre-processing is required for high accuracy level</a:t>
            </a:r>
          </a:p>
          <a:p>
            <a:pPr algn="just">
              <a:buFont typeface="Wingdings" panose="05000000000000000000" pitchFamily="2" charset="2"/>
              <a:buChar char="§"/>
            </a:pPr>
            <a:endParaRPr lang="en-US" sz="1800" dirty="0">
              <a:solidFill>
                <a:schemeClr val="tx1">
                  <a:lumMod val="50000"/>
                </a:schemeClr>
              </a:solidFill>
            </a:endParaRPr>
          </a:p>
        </p:txBody>
      </p:sp>
    </p:spTree>
    <p:extLst>
      <p:ext uri="{BB962C8B-B14F-4D97-AF65-F5344CB8AC3E}">
        <p14:creationId xmlns:p14="http://schemas.microsoft.com/office/powerpoint/2010/main" val="35901354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smtClean="0"/>
              <a:t>Conclusion</a:t>
            </a:r>
            <a:endParaRPr b="1" dirty="0"/>
          </a:p>
        </p:txBody>
      </p:sp>
      <p:sp>
        <p:nvSpPr>
          <p:cNvPr id="125" name="Google Shape;125;p17"/>
          <p:cNvSpPr txBox="1">
            <a:spLocks noGrp="1"/>
          </p:cNvSpPr>
          <p:nvPr>
            <p:ph type="body" idx="1"/>
          </p:nvPr>
        </p:nvSpPr>
        <p:spPr>
          <a:xfrm>
            <a:off x="893700" y="1301383"/>
            <a:ext cx="6462600" cy="3552300"/>
          </a:xfrm>
          <a:prstGeom prst="rect">
            <a:avLst/>
          </a:prstGeom>
        </p:spPr>
        <p:txBody>
          <a:bodyPr spcFirstLastPara="1" wrap="square" lIns="91425" tIns="91425" rIns="91425" bIns="91425" anchor="t" anchorCtr="0">
            <a:noAutofit/>
          </a:bodyPr>
          <a:lstStyle/>
          <a:p>
            <a:pPr marL="114300" indent="0">
              <a:buNone/>
            </a:pPr>
            <a:endParaRPr lang="en-US" sz="1800" dirty="0" smtClean="0">
              <a:solidFill>
                <a:schemeClr val="tx1">
                  <a:lumMod val="50000"/>
                </a:schemeClr>
              </a:solidFill>
            </a:endParaRPr>
          </a:p>
          <a:p>
            <a:pPr>
              <a:buFont typeface="Wingdings" panose="05000000000000000000" pitchFamily="2" charset="2"/>
              <a:buChar char="§"/>
            </a:pPr>
            <a:endParaRPr sz="1800" dirty="0">
              <a:solidFill>
                <a:schemeClr val="tx1">
                  <a:lumMod val="50000"/>
                </a:schemeClr>
              </a:solidFill>
            </a:endParaRPr>
          </a:p>
        </p:txBody>
      </p:sp>
      <p:sp>
        <p:nvSpPr>
          <p:cNvPr id="126" name="Google Shape;126;p17"/>
          <p:cNvSpPr txBox="1">
            <a:spLocks noGrp="1"/>
          </p:cNvSpPr>
          <p:nvPr>
            <p:ph type="sldNum" idx="12"/>
          </p:nvPr>
        </p:nvSpPr>
        <p:spPr>
          <a:xfrm>
            <a:off x="8345493" y="454018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dirty="0"/>
          </a:p>
        </p:txBody>
      </p:sp>
      <p:sp>
        <p:nvSpPr>
          <p:cNvPr id="5" name="Google Shape;125;p17"/>
          <p:cNvSpPr txBox="1">
            <a:spLocks/>
          </p:cNvSpPr>
          <p:nvPr/>
        </p:nvSpPr>
        <p:spPr>
          <a:xfrm>
            <a:off x="820963" y="1293511"/>
            <a:ext cx="7524530" cy="355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lgn="just">
              <a:buNone/>
            </a:pPr>
            <a:r>
              <a:rPr lang="en-US" sz="1800" dirty="0">
                <a:solidFill>
                  <a:schemeClr val="tx1">
                    <a:lumMod val="50000"/>
                  </a:schemeClr>
                </a:solidFill>
              </a:rPr>
              <a:t>Fake </a:t>
            </a:r>
            <a:r>
              <a:rPr lang="en-US" sz="1800" dirty="0" smtClean="0">
                <a:solidFill>
                  <a:schemeClr val="tx1">
                    <a:lumMod val="50000"/>
                  </a:schemeClr>
                </a:solidFill>
              </a:rPr>
              <a:t>news content not </a:t>
            </a:r>
            <a:r>
              <a:rPr lang="en-US" sz="1800" dirty="0">
                <a:solidFill>
                  <a:schemeClr val="tx1">
                    <a:lumMod val="50000"/>
                  </a:schemeClr>
                </a:solidFill>
              </a:rPr>
              <a:t>only appears in </a:t>
            </a:r>
            <a:r>
              <a:rPr lang="en-US" sz="1800" dirty="0" smtClean="0">
                <a:solidFill>
                  <a:schemeClr val="tx1">
                    <a:lumMod val="50000"/>
                  </a:schemeClr>
                </a:solidFill>
              </a:rPr>
              <a:t>the English </a:t>
            </a:r>
            <a:r>
              <a:rPr lang="en-US" sz="1800" dirty="0">
                <a:solidFill>
                  <a:schemeClr val="tx1">
                    <a:lumMod val="50000"/>
                  </a:schemeClr>
                </a:solidFill>
              </a:rPr>
              <a:t>language but </a:t>
            </a:r>
            <a:r>
              <a:rPr lang="en-US" sz="1800" dirty="0" smtClean="0">
                <a:solidFill>
                  <a:schemeClr val="tx1">
                    <a:lumMod val="50000"/>
                  </a:schemeClr>
                </a:solidFill>
              </a:rPr>
              <a:t>is also seen </a:t>
            </a:r>
            <a:r>
              <a:rPr lang="en-US" sz="1800" dirty="0">
                <a:solidFill>
                  <a:schemeClr val="tx1">
                    <a:lumMod val="50000"/>
                  </a:schemeClr>
                </a:solidFill>
              </a:rPr>
              <a:t>in the </a:t>
            </a:r>
            <a:r>
              <a:rPr lang="en-US" sz="1800" dirty="0" smtClean="0">
                <a:solidFill>
                  <a:schemeClr val="tx1">
                    <a:lumMod val="50000"/>
                  </a:schemeClr>
                </a:solidFill>
              </a:rPr>
              <a:t>other </a:t>
            </a:r>
            <a:r>
              <a:rPr lang="en-US" sz="1800" dirty="0">
                <a:solidFill>
                  <a:schemeClr val="tx1">
                    <a:lumMod val="50000"/>
                  </a:schemeClr>
                </a:solidFill>
              </a:rPr>
              <a:t>native languages. </a:t>
            </a:r>
            <a:r>
              <a:rPr lang="en-US" sz="1800" dirty="0" smtClean="0">
                <a:solidFill>
                  <a:schemeClr val="tx1">
                    <a:lumMod val="50000"/>
                  </a:schemeClr>
                </a:solidFill>
              </a:rPr>
              <a:t>Through our proposed model, we will be able to classify fake news precisely with different machine learning classifiers.</a:t>
            </a:r>
            <a:r>
              <a:rPr lang="en-US" dirty="0"/>
              <a:t> </a:t>
            </a:r>
            <a:r>
              <a:rPr lang="en-US" sz="1800" dirty="0" smtClean="0">
                <a:solidFill>
                  <a:schemeClr val="tx1">
                    <a:lumMod val="50000"/>
                  </a:schemeClr>
                </a:solidFill>
              </a:rPr>
              <a:t>We will also be able to manually input a piece of news to predict if the news is real or fake. </a:t>
            </a:r>
            <a:r>
              <a:rPr lang="en-US" sz="1800" dirty="0">
                <a:solidFill>
                  <a:schemeClr val="tx1">
                    <a:lumMod val="50000"/>
                  </a:schemeClr>
                </a:solidFill>
              </a:rPr>
              <a:t>M</a:t>
            </a:r>
            <a:r>
              <a:rPr lang="en-US" sz="1800" dirty="0" smtClean="0">
                <a:solidFill>
                  <a:schemeClr val="tx1">
                    <a:lumMod val="50000"/>
                  </a:schemeClr>
                </a:solidFill>
              </a:rPr>
              <a:t>ultiple </a:t>
            </a:r>
            <a:r>
              <a:rPr lang="en-US" sz="1800" dirty="0">
                <a:solidFill>
                  <a:schemeClr val="tx1">
                    <a:lumMod val="50000"/>
                  </a:schemeClr>
                </a:solidFill>
              </a:rPr>
              <a:t>classifiers have been used to</a:t>
            </a:r>
          </a:p>
          <a:p>
            <a:pPr marL="114300" indent="0" algn="just">
              <a:buNone/>
            </a:pPr>
            <a:r>
              <a:rPr lang="en-US" sz="1800" dirty="0">
                <a:solidFill>
                  <a:schemeClr val="tx1">
                    <a:lumMod val="50000"/>
                  </a:schemeClr>
                </a:solidFill>
              </a:rPr>
              <a:t>get a big picture of how these classifiers work on Bangla fake </a:t>
            </a:r>
            <a:r>
              <a:rPr lang="en-US" sz="1800" dirty="0" smtClean="0">
                <a:solidFill>
                  <a:schemeClr val="tx1">
                    <a:lumMod val="50000"/>
                  </a:schemeClr>
                </a:solidFill>
              </a:rPr>
              <a:t>news. </a:t>
            </a:r>
            <a:r>
              <a:rPr lang="en-US" sz="1800" dirty="0">
                <a:solidFill>
                  <a:schemeClr val="tx1">
                    <a:lumMod val="50000"/>
                  </a:schemeClr>
                </a:solidFill>
              </a:rPr>
              <a:t>In the </a:t>
            </a:r>
            <a:r>
              <a:rPr lang="en-US" sz="1800" dirty="0" smtClean="0">
                <a:solidFill>
                  <a:schemeClr val="tx1">
                    <a:lumMod val="50000"/>
                  </a:schemeClr>
                </a:solidFill>
              </a:rPr>
              <a:t>future, if </a:t>
            </a:r>
            <a:r>
              <a:rPr lang="en-US" sz="1800" dirty="0">
                <a:solidFill>
                  <a:schemeClr val="tx1">
                    <a:lumMod val="50000"/>
                  </a:schemeClr>
                </a:solidFill>
              </a:rPr>
              <a:t>researchers want to research in this field they can get a decent idea about </a:t>
            </a:r>
            <a:r>
              <a:rPr lang="en-US" sz="1800" dirty="0" smtClean="0">
                <a:solidFill>
                  <a:schemeClr val="tx1">
                    <a:lumMod val="50000"/>
                  </a:schemeClr>
                </a:solidFill>
              </a:rPr>
              <a:t>which classifier </a:t>
            </a:r>
            <a:r>
              <a:rPr lang="en-US" sz="1800" dirty="0">
                <a:solidFill>
                  <a:schemeClr val="tx1">
                    <a:lumMod val="50000"/>
                  </a:schemeClr>
                </a:solidFill>
              </a:rPr>
              <a:t>to use for their model.</a:t>
            </a:r>
          </a:p>
          <a:p>
            <a:pPr marL="114300" indent="0" algn="just">
              <a:buNone/>
            </a:pPr>
            <a:endParaRPr lang="en-US" sz="1800" dirty="0">
              <a:solidFill>
                <a:schemeClr val="tx1">
                  <a:lumMod val="50000"/>
                </a:schemeClr>
              </a:solidFill>
            </a:endParaRPr>
          </a:p>
          <a:p>
            <a:pPr marL="114300" indent="0" algn="just">
              <a:buNone/>
            </a:pPr>
            <a:endParaRPr lang="en-US" sz="1800" dirty="0">
              <a:solidFill>
                <a:schemeClr val="tx1">
                  <a:lumMod val="50000"/>
                </a:schemeClr>
              </a:solidFill>
            </a:endParaRPr>
          </a:p>
        </p:txBody>
      </p:sp>
    </p:spTree>
    <p:extLst>
      <p:ext uri="{BB962C8B-B14F-4D97-AF65-F5344CB8AC3E}">
        <p14:creationId xmlns:p14="http://schemas.microsoft.com/office/powerpoint/2010/main" val="3705330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4"/>
          <p:cNvSpPr txBox="1">
            <a:spLocks noGrp="1"/>
          </p:cNvSpPr>
          <p:nvPr>
            <p:ph type="ctrTitle" idx="4294967295"/>
          </p:nvPr>
        </p:nvSpPr>
        <p:spPr>
          <a:xfrm>
            <a:off x="2381143" y="2004176"/>
            <a:ext cx="5561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smtClean="0">
                <a:solidFill>
                  <a:schemeClr val="accent2"/>
                </a:solidFill>
              </a:rPr>
              <a:t>Thank you!</a:t>
            </a:r>
            <a:endParaRPr sz="6000" dirty="0">
              <a:solidFill>
                <a:schemeClr val="accent2"/>
              </a:solidFill>
            </a:endParaRPr>
          </a:p>
        </p:txBody>
      </p:sp>
      <p:sp>
        <p:nvSpPr>
          <p:cNvPr id="359" name="Google Shape;359;p3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Problem Statement</a:t>
            </a:r>
            <a:endParaRPr b="1" dirty="0"/>
          </a:p>
        </p:txBody>
      </p:sp>
      <p:sp>
        <p:nvSpPr>
          <p:cNvPr id="125" name="Google Shape;125;p17"/>
          <p:cNvSpPr txBox="1">
            <a:spLocks noGrp="1"/>
          </p:cNvSpPr>
          <p:nvPr>
            <p:ph type="body" idx="1"/>
          </p:nvPr>
        </p:nvSpPr>
        <p:spPr>
          <a:xfrm>
            <a:off x="893700" y="1301383"/>
            <a:ext cx="7408636" cy="3552300"/>
          </a:xfrm>
          <a:prstGeom prst="rect">
            <a:avLst/>
          </a:prstGeom>
        </p:spPr>
        <p:txBody>
          <a:bodyPr spcFirstLastPara="1" wrap="square" lIns="91425" tIns="91425" rIns="91425" bIns="91425" anchor="t" anchorCtr="0">
            <a:noAutofit/>
          </a:bodyPr>
          <a:lstStyle/>
          <a:p>
            <a:pPr marL="0" indent="0" algn="just">
              <a:buNone/>
            </a:pPr>
            <a:r>
              <a:rPr lang="en-US" sz="1800" dirty="0">
                <a:solidFill>
                  <a:schemeClr val="tx1">
                    <a:lumMod val="50000"/>
                  </a:schemeClr>
                </a:solidFill>
              </a:rPr>
              <a:t>The spreading of fake news has become a concerning issue. According to a national survey conducted by the Management and Resources Development Initiative (MRDI), 63.6 percent of people have encountered with fake news online. Although there are fact-checking websites, most of them work for the English language. These websites are not able to sufficiently respond to many fake news incidents. To overcome these limitations, it is essential to build a model that can process Bengali letters and words to detect fake news.</a:t>
            </a:r>
          </a:p>
          <a:p>
            <a:pPr marL="114300" lvl="0" indent="0" algn="just" rtl="0">
              <a:spcBef>
                <a:spcPts val="600"/>
              </a:spcBef>
              <a:spcAft>
                <a:spcPts val="0"/>
              </a:spcAft>
              <a:buSzPts val="1800"/>
              <a:buNone/>
            </a:pPr>
            <a:endParaRPr dirty="0">
              <a:solidFill>
                <a:schemeClr val="tx1">
                  <a:lumMod val="50000"/>
                </a:schemeClr>
              </a:solidFill>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611484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4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Related Work</a:t>
            </a:r>
            <a:endParaRPr b="1" dirty="0"/>
          </a:p>
        </p:txBody>
      </p:sp>
      <p:sp>
        <p:nvSpPr>
          <p:cNvPr id="650" name="Google Shape;650;p4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graphicFrame>
        <p:nvGraphicFramePr>
          <p:cNvPr id="5" name="Table 4"/>
          <p:cNvGraphicFramePr>
            <a:graphicFrameLocks noGrp="1"/>
          </p:cNvGraphicFramePr>
          <p:nvPr>
            <p:extLst>
              <p:ext uri="{D42A27DB-BD31-4B8C-83A1-F6EECF244321}">
                <p14:modId xmlns:p14="http://schemas.microsoft.com/office/powerpoint/2010/main" val="605964385"/>
              </p:ext>
            </p:extLst>
          </p:nvPr>
        </p:nvGraphicFramePr>
        <p:xfrm>
          <a:off x="1025235" y="1790331"/>
          <a:ext cx="7270446" cy="2974345"/>
        </p:xfrm>
        <a:graphic>
          <a:graphicData uri="http://schemas.openxmlformats.org/drawingml/2006/table">
            <a:tbl>
              <a:tblPr firstRow="1" bandRow="1">
                <a:tableStyleId>{C98665B7-6574-423E-A4B5-A6C020D860FF}</a:tableStyleId>
              </a:tblPr>
              <a:tblGrid>
                <a:gridCol w="2767446">
                  <a:extLst>
                    <a:ext uri="{9D8B030D-6E8A-4147-A177-3AD203B41FA5}">
                      <a16:colId xmlns:a16="http://schemas.microsoft.com/office/drawing/2014/main" val="1663239682"/>
                    </a:ext>
                  </a:extLst>
                </a:gridCol>
                <a:gridCol w="2079518">
                  <a:extLst>
                    <a:ext uri="{9D8B030D-6E8A-4147-A177-3AD203B41FA5}">
                      <a16:colId xmlns:a16="http://schemas.microsoft.com/office/drawing/2014/main" val="1216933628"/>
                    </a:ext>
                  </a:extLst>
                </a:gridCol>
                <a:gridCol w="2423482">
                  <a:extLst>
                    <a:ext uri="{9D8B030D-6E8A-4147-A177-3AD203B41FA5}">
                      <a16:colId xmlns:a16="http://schemas.microsoft.com/office/drawing/2014/main" val="2922306944"/>
                    </a:ext>
                  </a:extLst>
                </a:gridCol>
              </a:tblGrid>
              <a:tr h="322585">
                <a:tc>
                  <a:txBody>
                    <a:bodyPr/>
                    <a:lstStyle/>
                    <a:p>
                      <a:r>
                        <a:rPr lang="en-US" b="1" dirty="0" smtClean="0">
                          <a:solidFill>
                            <a:schemeClr val="tx1">
                              <a:lumMod val="50000"/>
                            </a:schemeClr>
                          </a:solidFill>
                          <a:latin typeface="Lato" panose="020B0604020202020204" charset="0"/>
                        </a:rPr>
                        <a:t>Findings</a:t>
                      </a:r>
                      <a:endParaRPr lang="en-US" b="1" dirty="0">
                        <a:solidFill>
                          <a:schemeClr val="tx1">
                            <a:lumMod val="50000"/>
                          </a:schemeClr>
                        </a:solidFill>
                        <a:latin typeface="Lato" panose="020B0604020202020204" charset="0"/>
                      </a:endParaRPr>
                    </a:p>
                  </a:txBody>
                  <a:tcPr>
                    <a:solidFill>
                      <a:schemeClr val="bg2">
                        <a:lumMod val="20000"/>
                        <a:lumOff val="80000"/>
                      </a:schemeClr>
                    </a:solidFill>
                  </a:tcPr>
                </a:tc>
                <a:tc>
                  <a:txBody>
                    <a:bodyPr/>
                    <a:lstStyle/>
                    <a:p>
                      <a:r>
                        <a:rPr lang="en-US" b="1" dirty="0" smtClean="0">
                          <a:solidFill>
                            <a:schemeClr val="tx1">
                              <a:lumMod val="50000"/>
                            </a:schemeClr>
                          </a:solidFill>
                          <a:latin typeface="Lato" panose="020B0604020202020204" charset="0"/>
                        </a:rPr>
                        <a:t>Merits/Future</a:t>
                      </a:r>
                      <a:r>
                        <a:rPr lang="en-US" b="1" baseline="0" dirty="0" smtClean="0">
                          <a:solidFill>
                            <a:schemeClr val="tx1">
                              <a:lumMod val="50000"/>
                            </a:schemeClr>
                          </a:solidFill>
                          <a:latin typeface="Lato" panose="020B0604020202020204" charset="0"/>
                        </a:rPr>
                        <a:t> Work</a:t>
                      </a:r>
                      <a:endParaRPr lang="en-US" b="1" dirty="0">
                        <a:solidFill>
                          <a:schemeClr val="tx1">
                            <a:lumMod val="50000"/>
                          </a:schemeClr>
                        </a:solidFill>
                        <a:latin typeface="Lato" panose="020B0604020202020204" charset="0"/>
                      </a:endParaRPr>
                    </a:p>
                  </a:txBody>
                  <a:tcPr>
                    <a:solidFill>
                      <a:schemeClr val="bg2">
                        <a:lumMod val="20000"/>
                        <a:lumOff val="80000"/>
                      </a:schemeClr>
                    </a:solidFill>
                  </a:tcPr>
                </a:tc>
                <a:tc>
                  <a:txBody>
                    <a:bodyPr/>
                    <a:lstStyle/>
                    <a:p>
                      <a:r>
                        <a:rPr lang="en-US" b="1" dirty="0" smtClean="0">
                          <a:solidFill>
                            <a:schemeClr val="tx1">
                              <a:lumMod val="50000"/>
                            </a:schemeClr>
                          </a:solidFill>
                          <a:latin typeface="Lato" panose="020B0604020202020204" charset="0"/>
                        </a:rPr>
                        <a:t>Demerits</a:t>
                      </a:r>
                      <a:endParaRPr lang="en-US" b="1" dirty="0">
                        <a:solidFill>
                          <a:schemeClr val="tx1">
                            <a:lumMod val="50000"/>
                          </a:schemeClr>
                        </a:solidFill>
                        <a:latin typeface="Lato" panose="020B0604020202020204" charset="0"/>
                      </a:endParaRPr>
                    </a:p>
                  </a:txBody>
                  <a:tcPr>
                    <a:solidFill>
                      <a:schemeClr val="bg2">
                        <a:lumMod val="20000"/>
                        <a:lumOff val="80000"/>
                      </a:schemeClr>
                    </a:solidFill>
                  </a:tcPr>
                </a:tc>
                <a:extLst>
                  <a:ext uri="{0D108BD9-81ED-4DB2-BD59-A6C34878D82A}">
                    <a16:rowId xmlns:a16="http://schemas.microsoft.com/office/drawing/2014/main" val="3946448139"/>
                  </a:ext>
                </a:extLst>
              </a:tr>
              <a:tr h="2468722">
                <a:tc>
                  <a:txBody>
                    <a:bodyPr/>
                    <a:lstStyle/>
                    <a:p>
                      <a:pPr marL="285750" indent="-285750" algn="just">
                        <a:buFont typeface="Wingdings" panose="05000000000000000000" pitchFamily="2" charset="2"/>
                        <a:buChar char="§"/>
                      </a:pPr>
                      <a:r>
                        <a:rPr lang="en-US" sz="1400" b="0" i="0" u="none" strike="noStrike" cap="none" dirty="0" smtClean="0">
                          <a:solidFill>
                            <a:srgbClr val="000000"/>
                          </a:solidFill>
                          <a:effectLst/>
                          <a:latin typeface="Lato" panose="020B0604020202020204" charset="0"/>
                          <a:ea typeface="Arial"/>
                          <a:cs typeface="Arial"/>
                          <a:sym typeface="Arial"/>
                        </a:rPr>
                        <a:t>Linear classifiers with traditional linguistic features can perform</a:t>
                      </a:r>
                      <a:r>
                        <a:rPr lang="en-US" sz="1400" b="0" i="0" u="none" strike="noStrike" cap="none" baseline="0" dirty="0" smtClean="0">
                          <a:solidFill>
                            <a:srgbClr val="000000"/>
                          </a:solidFill>
                          <a:effectLst/>
                          <a:latin typeface="Lato" panose="020B0604020202020204" charset="0"/>
                          <a:ea typeface="Arial"/>
                          <a:cs typeface="Arial"/>
                          <a:sym typeface="Arial"/>
                        </a:rPr>
                        <a:t> better than the neural based model</a:t>
                      </a:r>
                    </a:p>
                    <a:p>
                      <a:pPr marL="285750" indent="-285750" algn="just">
                        <a:buFont typeface="Wingdings" panose="05000000000000000000" pitchFamily="2" charset="2"/>
                        <a:buChar char="§"/>
                      </a:pPr>
                      <a:r>
                        <a:rPr lang="en-US" sz="1400" b="0" i="0" u="none" strike="noStrike" cap="none" baseline="0" dirty="0" smtClean="0">
                          <a:solidFill>
                            <a:srgbClr val="000000"/>
                          </a:solidFill>
                          <a:effectLst/>
                          <a:latin typeface="Lato" panose="020B0604020202020204" charset="0"/>
                          <a:ea typeface="Arial"/>
                          <a:cs typeface="Arial"/>
                          <a:sym typeface="Arial"/>
                        </a:rPr>
                        <a:t>Character level features are more significant than word level features</a:t>
                      </a:r>
                    </a:p>
                    <a:p>
                      <a:pPr marL="285750" indent="-285750" algn="just">
                        <a:buFont typeface="Wingdings" panose="05000000000000000000" pitchFamily="2" charset="2"/>
                        <a:buChar char="§"/>
                      </a:pPr>
                      <a:r>
                        <a:rPr lang="en-US" sz="1400" b="0" i="0" u="none" strike="noStrike" cap="none" baseline="0" dirty="0" smtClean="0">
                          <a:solidFill>
                            <a:srgbClr val="000000"/>
                          </a:solidFill>
                          <a:effectLst/>
                          <a:latin typeface="Lato" panose="020B0604020202020204" charset="0"/>
                          <a:ea typeface="Arial"/>
                          <a:cs typeface="Arial"/>
                          <a:sym typeface="Arial"/>
                        </a:rPr>
                        <a:t>The use of punctuation is more frequent in fake news</a:t>
                      </a:r>
                    </a:p>
                    <a:p>
                      <a:pPr marL="285750" indent="-285750" algn="just">
                        <a:buFont typeface="Wingdings" panose="05000000000000000000" pitchFamily="2" charset="2"/>
                        <a:buChar char="§"/>
                      </a:pPr>
                      <a:r>
                        <a:rPr lang="en-US" sz="1400" b="0" i="0" u="none" strike="noStrike" cap="none" baseline="0" dirty="0" smtClean="0">
                          <a:solidFill>
                            <a:srgbClr val="000000"/>
                          </a:solidFill>
                          <a:effectLst/>
                          <a:latin typeface="Lato" panose="020B0604020202020204" charset="0"/>
                          <a:ea typeface="Arial"/>
                          <a:cs typeface="Arial"/>
                          <a:sym typeface="Arial"/>
                        </a:rPr>
                        <a:t>Fake news is found on least popular sites</a:t>
                      </a:r>
                      <a:endParaRPr lang="en-US" sz="1400" b="0" i="0" u="none" strike="noStrike" cap="none" dirty="0" smtClean="0">
                        <a:solidFill>
                          <a:srgbClr val="000000"/>
                        </a:solidFill>
                        <a:effectLst/>
                        <a:latin typeface="Lato" panose="020B0604020202020204" charset="0"/>
                        <a:ea typeface="Arial"/>
                        <a:cs typeface="Arial"/>
                        <a:sym typeface="Arial"/>
                      </a:endParaRPr>
                    </a:p>
                    <a:p>
                      <a:pPr marL="285750" indent="-285750">
                        <a:buFont typeface="Wingdings" panose="05000000000000000000" pitchFamily="2" charset="2"/>
                        <a:buChar char="§"/>
                      </a:pPr>
                      <a:endParaRPr lang="en-US" dirty="0">
                        <a:solidFill>
                          <a:schemeClr val="tx1">
                            <a:lumMod val="50000"/>
                          </a:schemeClr>
                        </a:solidFill>
                        <a:latin typeface="Lato" panose="020B0604020202020204" charset="0"/>
                      </a:endParaRPr>
                    </a:p>
                  </a:txBody>
                  <a:tcPr/>
                </a:tc>
                <a:tc>
                  <a:txBody>
                    <a:bodyPr/>
                    <a:lstStyle/>
                    <a:p>
                      <a:pPr marL="285750" indent="-285750">
                        <a:buFont typeface="Wingdings" panose="05000000000000000000" pitchFamily="2" charset="2"/>
                        <a:buChar char="§"/>
                      </a:pPr>
                      <a:r>
                        <a:rPr lang="en-US" dirty="0" smtClean="0">
                          <a:latin typeface="Lato" panose="020B0604020202020204" charset="0"/>
                        </a:rPr>
                        <a:t>First</a:t>
                      </a:r>
                      <a:r>
                        <a:rPr lang="en-US" baseline="0" dirty="0" smtClean="0">
                          <a:latin typeface="Lato" panose="020B0604020202020204" charset="0"/>
                        </a:rPr>
                        <a:t> labeled dataset on Bangla Fake News</a:t>
                      </a:r>
                    </a:p>
                    <a:p>
                      <a:pPr marL="285750" indent="-285750">
                        <a:buFont typeface="Wingdings" panose="05000000000000000000" pitchFamily="2" charset="2"/>
                        <a:buChar char="§"/>
                      </a:pPr>
                      <a:r>
                        <a:rPr lang="en-US" baseline="0" dirty="0" smtClean="0">
                          <a:latin typeface="Lato" panose="020B0604020202020204" charset="0"/>
                        </a:rPr>
                        <a:t>Expansion of dataset</a:t>
                      </a:r>
                      <a:endParaRPr lang="en-US" dirty="0">
                        <a:latin typeface="Lato" panose="020B0604020202020204" charset="0"/>
                      </a:endParaRPr>
                    </a:p>
                  </a:txBody>
                  <a:tcPr/>
                </a:tc>
                <a:tc>
                  <a:txBody>
                    <a:bodyPr/>
                    <a:lstStyle/>
                    <a:p>
                      <a:pPr marL="285750" indent="-285750">
                        <a:buFont typeface="Wingdings" panose="05000000000000000000" pitchFamily="2" charset="2"/>
                        <a:buChar char="§"/>
                      </a:pPr>
                      <a:r>
                        <a:rPr lang="en-US" sz="1400" b="0" i="0" u="none" strike="noStrike" cap="none" dirty="0" smtClean="0">
                          <a:solidFill>
                            <a:srgbClr val="000000"/>
                          </a:solidFill>
                          <a:effectLst/>
                          <a:latin typeface="Lato" panose="020B0604020202020204" charset="0"/>
                          <a:ea typeface="Arial"/>
                          <a:cs typeface="Arial"/>
                          <a:sym typeface="Arial"/>
                        </a:rPr>
                        <a:t>The number of authentic news is 37.47 times higher</a:t>
                      </a:r>
                      <a:r>
                        <a:rPr lang="en-US" sz="1400" b="0" i="0" u="none" strike="noStrike" cap="none" baseline="0" dirty="0" smtClean="0">
                          <a:solidFill>
                            <a:srgbClr val="000000"/>
                          </a:solidFill>
                          <a:effectLst/>
                          <a:latin typeface="Lato" panose="020B0604020202020204" charset="0"/>
                          <a:ea typeface="Arial"/>
                          <a:cs typeface="Arial"/>
                          <a:sym typeface="Arial"/>
                        </a:rPr>
                        <a:t> </a:t>
                      </a:r>
                      <a:r>
                        <a:rPr lang="en-US" sz="1400" b="0" i="0" u="none" strike="noStrike" cap="none" dirty="0" smtClean="0">
                          <a:solidFill>
                            <a:srgbClr val="000000"/>
                          </a:solidFill>
                          <a:effectLst/>
                          <a:latin typeface="Lato" panose="020B0604020202020204" charset="0"/>
                          <a:ea typeface="Arial"/>
                          <a:cs typeface="Arial"/>
                          <a:sym typeface="Arial"/>
                        </a:rPr>
                        <a:t>than the number of fake</a:t>
                      </a:r>
                      <a:r>
                        <a:rPr lang="en-US" sz="1400" b="0" i="0" u="none" strike="noStrike" cap="none" baseline="0" dirty="0" smtClean="0">
                          <a:solidFill>
                            <a:srgbClr val="000000"/>
                          </a:solidFill>
                          <a:effectLst/>
                          <a:latin typeface="Lato" panose="020B0604020202020204" charset="0"/>
                          <a:ea typeface="Arial"/>
                          <a:cs typeface="Arial"/>
                          <a:sym typeface="Arial"/>
                        </a:rPr>
                        <a:t> news.</a:t>
                      </a:r>
                      <a:endParaRPr lang="en-US" dirty="0" smtClean="0">
                        <a:latin typeface="Lato" panose="020B0604020202020204" charset="0"/>
                      </a:endParaRPr>
                    </a:p>
                    <a:p>
                      <a:pPr marL="0" indent="0">
                        <a:buFont typeface="Wingdings" panose="05000000000000000000" pitchFamily="2" charset="2"/>
                        <a:buNone/>
                      </a:pPr>
                      <a:endParaRPr lang="en-US" dirty="0">
                        <a:latin typeface="Lato" panose="020B0604020202020204" charset="0"/>
                      </a:endParaRPr>
                    </a:p>
                  </a:txBody>
                  <a:tcPr/>
                </a:tc>
                <a:extLst>
                  <a:ext uri="{0D108BD9-81ED-4DB2-BD59-A6C34878D82A}">
                    <a16:rowId xmlns:a16="http://schemas.microsoft.com/office/drawing/2014/main" val="299517901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89461365"/>
              </p:ext>
            </p:extLst>
          </p:nvPr>
        </p:nvGraphicFramePr>
        <p:xfrm>
          <a:off x="1025235" y="1264812"/>
          <a:ext cx="7270446" cy="518160"/>
        </p:xfrm>
        <a:graphic>
          <a:graphicData uri="http://schemas.openxmlformats.org/drawingml/2006/table">
            <a:tbl>
              <a:tblPr firstRow="1" bandRow="1">
                <a:tableStyleId>{C98665B7-6574-423E-A4B5-A6C020D860FF}</a:tableStyleId>
              </a:tblPr>
              <a:tblGrid>
                <a:gridCol w="7270446">
                  <a:extLst>
                    <a:ext uri="{9D8B030D-6E8A-4147-A177-3AD203B41FA5}">
                      <a16:colId xmlns:a16="http://schemas.microsoft.com/office/drawing/2014/main" val="2067451494"/>
                    </a:ext>
                  </a:extLst>
                </a:gridCol>
              </a:tblGrid>
              <a:tr h="370840">
                <a:tc>
                  <a:txBody>
                    <a:bodyPr/>
                    <a:lstStyle/>
                    <a:p>
                      <a:r>
                        <a:rPr lang="en-US" sz="1400" b="1" dirty="0" err="1" smtClean="0">
                          <a:solidFill>
                            <a:schemeClr val="bg1"/>
                          </a:solidFill>
                          <a:latin typeface="Lato" panose="020B0604020202020204" charset="0"/>
                        </a:rPr>
                        <a:t>BanFakeNews</a:t>
                      </a:r>
                      <a:r>
                        <a:rPr lang="en-US" sz="1400" b="1" dirty="0" smtClean="0">
                          <a:solidFill>
                            <a:schemeClr val="bg1"/>
                          </a:solidFill>
                          <a:latin typeface="Lato" panose="020B0604020202020204" charset="0"/>
                        </a:rPr>
                        <a:t>: A Dataset for Detecting Fake News in Bangle</a:t>
                      </a:r>
                    </a:p>
                    <a:p>
                      <a:pPr algn="just"/>
                      <a:r>
                        <a:rPr lang="en-US" sz="1400" dirty="0" err="1" smtClean="0">
                          <a:solidFill>
                            <a:schemeClr val="bg1"/>
                          </a:solidFill>
                          <a:latin typeface="Lato" panose="020B0604020202020204" charset="0"/>
                        </a:rPr>
                        <a:t>Shahjalal</a:t>
                      </a:r>
                      <a:r>
                        <a:rPr lang="en-US" sz="1400" dirty="0" smtClean="0">
                          <a:solidFill>
                            <a:schemeClr val="bg1"/>
                          </a:solidFill>
                          <a:latin typeface="Lato" panose="020B0604020202020204" charset="0"/>
                        </a:rPr>
                        <a:t> University of Science and Technology, Sylhet, Bangladesh</a:t>
                      </a:r>
                      <a:endParaRPr lang="en-US" sz="1400" dirty="0">
                        <a:solidFill>
                          <a:schemeClr val="bg1"/>
                        </a:solidFill>
                        <a:latin typeface="Lato" panose="020B0604020202020204" charset="0"/>
                      </a:endParaRPr>
                    </a:p>
                  </a:txBody>
                  <a:tcPr>
                    <a:solidFill>
                      <a:schemeClr val="accent1"/>
                    </a:solidFill>
                  </a:tcPr>
                </a:tc>
                <a:extLst>
                  <a:ext uri="{0D108BD9-81ED-4DB2-BD59-A6C34878D82A}">
                    <a16:rowId xmlns:a16="http://schemas.microsoft.com/office/drawing/2014/main" val="3062933635"/>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4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Related Work</a:t>
            </a:r>
            <a:endParaRPr b="1" dirty="0"/>
          </a:p>
        </p:txBody>
      </p:sp>
      <p:sp>
        <p:nvSpPr>
          <p:cNvPr id="650" name="Google Shape;650;p4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graphicFrame>
        <p:nvGraphicFramePr>
          <p:cNvPr id="5" name="Table 4"/>
          <p:cNvGraphicFramePr>
            <a:graphicFrameLocks noGrp="1"/>
          </p:cNvGraphicFramePr>
          <p:nvPr>
            <p:extLst>
              <p:ext uri="{D42A27DB-BD31-4B8C-83A1-F6EECF244321}">
                <p14:modId xmlns:p14="http://schemas.microsoft.com/office/powerpoint/2010/main" val="2734427685"/>
              </p:ext>
            </p:extLst>
          </p:nvPr>
        </p:nvGraphicFramePr>
        <p:xfrm>
          <a:off x="1025235" y="1996332"/>
          <a:ext cx="7270446" cy="2772901"/>
        </p:xfrm>
        <a:graphic>
          <a:graphicData uri="http://schemas.openxmlformats.org/drawingml/2006/table">
            <a:tbl>
              <a:tblPr firstRow="1" bandRow="1">
                <a:tableStyleId>{C98665B7-6574-423E-A4B5-A6C020D860FF}</a:tableStyleId>
              </a:tblPr>
              <a:tblGrid>
                <a:gridCol w="2767446">
                  <a:extLst>
                    <a:ext uri="{9D8B030D-6E8A-4147-A177-3AD203B41FA5}">
                      <a16:colId xmlns:a16="http://schemas.microsoft.com/office/drawing/2014/main" val="1663239682"/>
                    </a:ext>
                  </a:extLst>
                </a:gridCol>
                <a:gridCol w="2079518">
                  <a:extLst>
                    <a:ext uri="{9D8B030D-6E8A-4147-A177-3AD203B41FA5}">
                      <a16:colId xmlns:a16="http://schemas.microsoft.com/office/drawing/2014/main" val="1216933628"/>
                    </a:ext>
                  </a:extLst>
                </a:gridCol>
                <a:gridCol w="2423482">
                  <a:extLst>
                    <a:ext uri="{9D8B030D-6E8A-4147-A177-3AD203B41FA5}">
                      <a16:colId xmlns:a16="http://schemas.microsoft.com/office/drawing/2014/main" val="2922306944"/>
                    </a:ext>
                  </a:extLst>
                </a:gridCol>
              </a:tblGrid>
              <a:tr h="300243">
                <a:tc>
                  <a:txBody>
                    <a:bodyPr/>
                    <a:lstStyle/>
                    <a:p>
                      <a:r>
                        <a:rPr lang="en-US" b="1" dirty="0" smtClean="0">
                          <a:solidFill>
                            <a:schemeClr val="tx1">
                              <a:lumMod val="50000"/>
                            </a:schemeClr>
                          </a:solidFill>
                          <a:latin typeface="Lato" panose="020B0604020202020204" charset="0"/>
                        </a:rPr>
                        <a:t>Findings</a:t>
                      </a:r>
                      <a:endParaRPr lang="en-US" b="1" dirty="0">
                        <a:solidFill>
                          <a:schemeClr val="tx1">
                            <a:lumMod val="50000"/>
                          </a:schemeClr>
                        </a:solidFill>
                        <a:latin typeface="Lato" panose="020B0604020202020204" charset="0"/>
                      </a:endParaRPr>
                    </a:p>
                  </a:txBody>
                  <a:tcPr>
                    <a:solidFill>
                      <a:schemeClr val="bg2">
                        <a:lumMod val="20000"/>
                        <a:lumOff val="80000"/>
                      </a:schemeClr>
                    </a:solidFill>
                  </a:tcPr>
                </a:tc>
                <a:tc>
                  <a:txBody>
                    <a:bodyPr/>
                    <a:lstStyle/>
                    <a:p>
                      <a:r>
                        <a:rPr lang="en-US" b="1" dirty="0" smtClean="0">
                          <a:solidFill>
                            <a:schemeClr val="tx1">
                              <a:lumMod val="50000"/>
                            </a:schemeClr>
                          </a:solidFill>
                          <a:latin typeface="Lato" panose="020B0604020202020204" charset="0"/>
                        </a:rPr>
                        <a:t>Merits/Future</a:t>
                      </a:r>
                      <a:r>
                        <a:rPr lang="en-US" b="1" baseline="0" dirty="0" smtClean="0">
                          <a:solidFill>
                            <a:schemeClr val="tx1">
                              <a:lumMod val="50000"/>
                            </a:schemeClr>
                          </a:solidFill>
                          <a:latin typeface="Lato" panose="020B0604020202020204" charset="0"/>
                        </a:rPr>
                        <a:t> Work</a:t>
                      </a:r>
                      <a:endParaRPr lang="en-US" b="1" dirty="0">
                        <a:solidFill>
                          <a:schemeClr val="tx1">
                            <a:lumMod val="50000"/>
                          </a:schemeClr>
                        </a:solidFill>
                        <a:latin typeface="Lato" panose="020B0604020202020204" charset="0"/>
                      </a:endParaRPr>
                    </a:p>
                  </a:txBody>
                  <a:tcPr>
                    <a:solidFill>
                      <a:schemeClr val="bg2">
                        <a:lumMod val="20000"/>
                        <a:lumOff val="80000"/>
                      </a:schemeClr>
                    </a:solidFill>
                  </a:tcPr>
                </a:tc>
                <a:tc>
                  <a:txBody>
                    <a:bodyPr/>
                    <a:lstStyle/>
                    <a:p>
                      <a:r>
                        <a:rPr lang="en-US" b="1" dirty="0" smtClean="0">
                          <a:solidFill>
                            <a:schemeClr val="tx1">
                              <a:lumMod val="50000"/>
                            </a:schemeClr>
                          </a:solidFill>
                          <a:latin typeface="Lato" panose="020B0604020202020204" charset="0"/>
                        </a:rPr>
                        <a:t>Demerits</a:t>
                      </a:r>
                      <a:endParaRPr lang="en-US" b="1" dirty="0">
                        <a:solidFill>
                          <a:schemeClr val="tx1">
                            <a:lumMod val="50000"/>
                          </a:schemeClr>
                        </a:solidFill>
                        <a:latin typeface="Lato" panose="020B0604020202020204" charset="0"/>
                      </a:endParaRPr>
                    </a:p>
                  </a:txBody>
                  <a:tcPr>
                    <a:solidFill>
                      <a:schemeClr val="bg2">
                        <a:lumMod val="20000"/>
                        <a:lumOff val="80000"/>
                      </a:schemeClr>
                    </a:solidFill>
                  </a:tcPr>
                </a:tc>
                <a:extLst>
                  <a:ext uri="{0D108BD9-81ED-4DB2-BD59-A6C34878D82A}">
                    <a16:rowId xmlns:a16="http://schemas.microsoft.com/office/drawing/2014/main" val="3946448139"/>
                  </a:ext>
                </a:extLst>
              </a:tr>
              <a:tr h="2468101">
                <a:tc>
                  <a:txBody>
                    <a:bodyPr/>
                    <a:lstStyle/>
                    <a:p>
                      <a:pPr marL="285750" indent="-285750" algn="just">
                        <a:buFont typeface="Wingdings" panose="05000000000000000000" pitchFamily="2" charset="2"/>
                        <a:buChar char="§"/>
                      </a:pPr>
                      <a:r>
                        <a:rPr lang="en-US" sz="1400" b="0" i="0" u="none" strike="noStrike" cap="none" baseline="0" dirty="0" smtClean="0">
                          <a:solidFill>
                            <a:srgbClr val="000000"/>
                          </a:solidFill>
                          <a:effectLst/>
                          <a:latin typeface="Lato" panose="020B0604020202020204" charset="0"/>
                          <a:ea typeface="Arial"/>
                          <a:cs typeface="Arial"/>
                          <a:sym typeface="Arial"/>
                        </a:rPr>
                        <a:t>Most of the models achieved accuracy of over 90% </a:t>
                      </a:r>
                    </a:p>
                    <a:p>
                      <a:pPr marL="285750" indent="-285750" algn="just">
                        <a:buFont typeface="Wingdings" panose="05000000000000000000" pitchFamily="2" charset="2"/>
                        <a:buChar char="§"/>
                      </a:pPr>
                      <a:r>
                        <a:rPr lang="en-US" sz="1400" b="0" i="0" u="none" strike="noStrike" cap="none" baseline="0" dirty="0" smtClean="0">
                          <a:solidFill>
                            <a:srgbClr val="000000"/>
                          </a:solidFill>
                          <a:effectLst/>
                          <a:latin typeface="Lato" panose="020B0604020202020204" charset="0"/>
                          <a:ea typeface="Arial"/>
                          <a:cs typeface="Arial"/>
                          <a:sym typeface="Arial"/>
                        </a:rPr>
                        <a:t>Passive Aggressive Classifier and Support Vector Machine worked better than other machine learning classifiers.</a:t>
                      </a:r>
                    </a:p>
                    <a:p>
                      <a:pPr marL="285750" indent="-285750" algn="l">
                        <a:buFont typeface="Wingdings" panose="05000000000000000000" pitchFamily="2" charset="2"/>
                        <a:buChar char="§"/>
                      </a:pPr>
                      <a:r>
                        <a:rPr lang="en-US" sz="1400" b="0" i="0" u="none" strike="noStrike" cap="none" baseline="0" dirty="0" smtClean="0">
                          <a:solidFill>
                            <a:srgbClr val="000000"/>
                          </a:solidFill>
                          <a:effectLst/>
                          <a:latin typeface="Lato" panose="020B0604020202020204" charset="0"/>
                          <a:ea typeface="Arial"/>
                          <a:cs typeface="Arial"/>
                          <a:sym typeface="Arial"/>
                        </a:rPr>
                        <a:t>Classifiers work better with TF-IDF (Term Frequency and Inverse Document</a:t>
                      </a:r>
                    </a:p>
                    <a:p>
                      <a:pPr marL="0" indent="0" algn="l">
                        <a:buFont typeface="Wingdings" panose="05000000000000000000" pitchFamily="2" charset="2"/>
                        <a:buNone/>
                      </a:pPr>
                      <a:r>
                        <a:rPr lang="en-US" sz="1400" b="0" i="0" u="none" strike="noStrike" cap="none" baseline="0" dirty="0" smtClean="0">
                          <a:solidFill>
                            <a:srgbClr val="000000"/>
                          </a:solidFill>
                          <a:effectLst/>
                          <a:latin typeface="Lato" panose="020B0604020202020204" charset="0"/>
                          <a:ea typeface="Arial"/>
                          <a:cs typeface="Arial"/>
                          <a:sym typeface="Arial"/>
                        </a:rPr>
                        <a:t>        Frequency)</a:t>
                      </a:r>
                      <a:endParaRPr lang="en-US" dirty="0">
                        <a:solidFill>
                          <a:schemeClr val="tx1">
                            <a:lumMod val="50000"/>
                          </a:schemeClr>
                        </a:solidFill>
                        <a:latin typeface="Lato" panose="020B0604020202020204" charset="0"/>
                      </a:endParaRPr>
                    </a:p>
                  </a:txBody>
                  <a:tcPr/>
                </a:tc>
                <a:tc>
                  <a:txBody>
                    <a:bodyPr/>
                    <a:lstStyle/>
                    <a:p>
                      <a:pPr marL="285750" indent="-285750" algn="just">
                        <a:buFont typeface="Wingdings" panose="05000000000000000000" pitchFamily="2" charset="2"/>
                        <a:buChar char="§"/>
                      </a:pPr>
                      <a:r>
                        <a:rPr lang="en-US" baseline="0" dirty="0" smtClean="0">
                          <a:latin typeface="Lato" panose="020B0604020202020204" charset="0"/>
                        </a:rPr>
                        <a:t>Work on browser extension that would show the result immediately on fake news detection</a:t>
                      </a:r>
                    </a:p>
                    <a:p>
                      <a:pPr marL="285750" indent="-285750" algn="just">
                        <a:buFont typeface="Wingdings" panose="05000000000000000000" pitchFamily="2" charset="2"/>
                        <a:buChar char="§"/>
                      </a:pPr>
                      <a:r>
                        <a:rPr lang="en-US" baseline="0" dirty="0" smtClean="0">
                          <a:latin typeface="Lato" panose="020B0604020202020204" charset="0"/>
                        </a:rPr>
                        <a:t>Adopt Bidirectional Encoder Representations from Transformers</a:t>
                      </a:r>
                      <a:endParaRPr lang="en-US" dirty="0">
                        <a:latin typeface="Lato" panose="020B0604020202020204" charset="0"/>
                      </a:endParaRPr>
                    </a:p>
                  </a:txBody>
                  <a:tcPr/>
                </a:tc>
                <a:tc>
                  <a:txBody>
                    <a:bodyPr/>
                    <a:lstStyle/>
                    <a:p>
                      <a:pPr marL="285750" indent="-285750">
                        <a:buFont typeface="Wingdings" panose="05000000000000000000" pitchFamily="2" charset="2"/>
                        <a:buChar char="§"/>
                      </a:pPr>
                      <a:r>
                        <a:rPr lang="en-US" sz="1400" b="0" i="0" u="none" strike="noStrike" cap="none" dirty="0" smtClean="0">
                          <a:solidFill>
                            <a:srgbClr val="000000"/>
                          </a:solidFill>
                          <a:effectLst/>
                          <a:latin typeface="Lato" panose="020B0604020202020204" charset="0"/>
                          <a:cs typeface="Arial"/>
                          <a:sym typeface="Arial"/>
                        </a:rPr>
                        <a:t>Lack</a:t>
                      </a:r>
                      <a:r>
                        <a:rPr lang="en-US" sz="1400" b="0" i="0" u="none" strike="noStrike" cap="none" baseline="0" dirty="0" smtClean="0">
                          <a:solidFill>
                            <a:srgbClr val="000000"/>
                          </a:solidFill>
                          <a:effectLst/>
                          <a:latin typeface="Lato" panose="020B0604020202020204" charset="0"/>
                          <a:cs typeface="Arial"/>
                          <a:sym typeface="Arial"/>
                        </a:rPr>
                        <a:t> of fake news dataset</a:t>
                      </a:r>
                    </a:p>
                    <a:p>
                      <a:pPr marL="285750" indent="-285750">
                        <a:buFont typeface="Wingdings" panose="05000000000000000000" pitchFamily="2" charset="2"/>
                        <a:buChar char="§"/>
                      </a:pPr>
                      <a:r>
                        <a:rPr lang="en-US" sz="1400" b="0" i="0" u="none" strike="noStrike" cap="none" baseline="0" dirty="0" smtClean="0">
                          <a:solidFill>
                            <a:srgbClr val="000000"/>
                          </a:solidFill>
                          <a:effectLst/>
                          <a:latin typeface="Lato" panose="020B0604020202020204" charset="0"/>
                          <a:cs typeface="Arial"/>
                          <a:sym typeface="Arial"/>
                        </a:rPr>
                        <a:t>Lack of tools to work with Bangla natural language processing</a:t>
                      </a:r>
                      <a:endParaRPr lang="en-US" dirty="0" smtClean="0">
                        <a:latin typeface="Lato" panose="020B0604020202020204" charset="0"/>
                      </a:endParaRPr>
                    </a:p>
                    <a:p>
                      <a:pPr marL="0" indent="0">
                        <a:buFont typeface="Wingdings" panose="05000000000000000000" pitchFamily="2" charset="2"/>
                        <a:buNone/>
                      </a:pPr>
                      <a:endParaRPr lang="en-US" dirty="0">
                        <a:latin typeface="Lato" panose="020B0604020202020204" charset="0"/>
                      </a:endParaRPr>
                    </a:p>
                  </a:txBody>
                  <a:tcPr/>
                </a:tc>
                <a:extLst>
                  <a:ext uri="{0D108BD9-81ED-4DB2-BD59-A6C34878D82A}">
                    <a16:rowId xmlns:a16="http://schemas.microsoft.com/office/drawing/2014/main" val="299517901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07896244"/>
              </p:ext>
            </p:extLst>
          </p:nvPr>
        </p:nvGraphicFramePr>
        <p:xfrm>
          <a:off x="1025235" y="1264812"/>
          <a:ext cx="7270446" cy="731520"/>
        </p:xfrm>
        <a:graphic>
          <a:graphicData uri="http://schemas.openxmlformats.org/drawingml/2006/table">
            <a:tbl>
              <a:tblPr firstRow="1" bandRow="1">
                <a:tableStyleId>{C98665B7-6574-423E-A4B5-A6C020D860FF}</a:tableStyleId>
              </a:tblPr>
              <a:tblGrid>
                <a:gridCol w="7270446">
                  <a:extLst>
                    <a:ext uri="{9D8B030D-6E8A-4147-A177-3AD203B41FA5}">
                      <a16:colId xmlns:a16="http://schemas.microsoft.com/office/drawing/2014/main" val="2067451494"/>
                    </a:ext>
                  </a:extLst>
                </a:gridCol>
              </a:tblGrid>
              <a:tr h="370840">
                <a:tc>
                  <a:txBody>
                    <a:bodyPr/>
                    <a:lstStyle/>
                    <a:p>
                      <a:r>
                        <a:rPr lang="en-US" sz="1400" b="1" i="0" u="none" strike="noStrike" cap="none" dirty="0" err="1" smtClean="0">
                          <a:solidFill>
                            <a:schemeClr val="bg1"/>
                          </a:solidFill>
                          <a:effectLst/>
                          <a:latin typeface="Lato" panose="020B0604020202020204" charset="0"/>
                          <a:ea typeface="Arial"/>
                          <a:cs typeface="Arial"/>
                          <a:sym typeface="Arial"/>
                        </a:rPr>
                        <a:t>FakeDetect</a:t>
                      </a:r>
                      <a:r>
                        <a:rPr lang="en-US" sz="1400" b="1" i="0" u="none" strike="noStrike" cap="none" dirty="0" smtClean="0">
                          <a:solidFill>
                            <a:schemeClr val="bg1"/>
                          </a:solidFill>
                          <a:effectLst/>
                          <a:latin typeface="Lato" panose="020B0604020202020204" charset="0"/>
                          <a:ea typeface="Arial"/>
                          <a:cs typeface="Arial"/>
                          <a:sym typeface="Arial"/>
                        </a:rPr>
                        <a:t>: Bangla Fake News Detection Model</a:t>
                      </a:r>
                      <a:r>
                        <a:rPr lang="en-US" sz="1400" b="1" i="0" u="none" strike="noStrike" cap="none" baseline="0" dirty="0" smtClean="0">
                          <a:solidFill>
                            <a:schemeClr val="bg1"/>
                          </a:solidFill>
                          <a:effectLst/>
                          <a:latin typeface="Lato" panose="020B0604020202020204" charset="0"/>
                          <a:ea typeface="Arial"/>
                          <a:cs typeface="Arial"/>
                          <a:sym typeface="Arial"/>
                        </a:rPr>
                        <a:t> </a:t>
                      </a:r>
                      <a:r>
                        <a:rPr lang="en-US" sz="1400" b="1" i="0" u="none" strike="noStrike" cap="none" dirty="0" smtClean="0">
                          <a:solidFill>
                            <a:schemeClr val="bg1"/>
                          </a:solidFill>
                          <a:effectLst/>
                          <a:latin typeface="Lato" panose="020B0604020202020204" charset="0"/>
                          <a:ea typeface="Arial"/>
                          <a:cs typeface="Arial"/>
                          <a:sym typeface="Arial"/>
                        </a:rPr>
                        <a:t>based on Different Machine Learning Classifiers</a:t>
                      </a:r>
                    </a:p>
                    <a:p>
                      <a:pPr algn="just"/>
                      <a:r>
                        <a:rPr lang="en-US" sz="1400" b="0" i="0" u="none" strike="noStrike" cap="none" dirty="0" err="1" smtClean="0">
                          <a:solidFill>
                            <a:schemeClr val="bg1"/>
                          </a:solidFill>
                          <a:effectLst/>
                          <a:latin typeface="Lato" panose="020B0604020202020204" charset="0"/>
                          <a:ea typeface="Arial"/>
                          <a:cs typeface="Arial"/>
                          <a:sym typeface="Arial"/>
                        </a:rPr>
                        <a:t>Brac</a:t>
                      </a:r>
                      <a:r>
                        <a:rPr lang="en-US" sz="1400" b="0" i="0" u="none" strike="noStrike" cap="none" dirty="0" smtClean="0">
                          <a:solidFill>
                            <a:schemeClr val="bg1"/>
                          </a:solidFill>
                          <a:effectLst/>
                          <a:latin typeface="Lato" panose="020B0604020202020204" charset="0"/>
                          <a:ea typeface="Arial"/>
                          <a:cs typeface="Arial"/>
                          <a:sym typeface="Arial"/>
                        </a:rPr>
                        <a:t> University</a:t>
                      </a:r>
                      <a:r>
                        <a:rPr lang="en-US" sz="1400" dirty="0" smtClean="0">
                          <a:solidFill>
                            <a:schemeClr val="bg1"/>
                          </a:solidFill>
                          <a:latin typeface="Lato" panose="020B0604020202020204" charset="0"/>
                        </a:rPr>
                        <a:t>, Bangladesh</a:t>
                      </a:r>
                      <a:endParaRPr lang="en-US" sz="1400" dirty="0">
                        <a:solidFill>
                          <a:schemeClr val="bg1"/>
                        </a:solidFill>
                        <a:latin typeface="Lato" panose="020B0604020202020204" charset="0"/>
                      </a:endParaRPr>
                    </a:p>
                  </a:txBody>
                  <a:tcPr>
                    <a:solidFill>
                      <a:schemeClr val="accent1"/>
                    </a:solidFill>
                  </a:tcPr>
                </a:tc>
                <a:extLst>
                  <a:ext uri="{0D108BD9-81ED-4DB2-BD59-A6C34878D82A}">
                    <a16:rowId xmlns:a16="http://schemas.microsoft.com/office/drawing/2014/main" val="3062933635"/>
                  </a:ext>
                </a:extLst>
              </a:tr>
            </a:tbl>
          </a:graphicData>
        </a:graphic>
      </p:graphicFrame>
    </p:spTree>
    <p:extLst>
      <p:ext uri="{BB962C8B-B14F-4D97-AF65-F5344CB8AC3E}">
        <p14:creationId xmlns:p14="http://schemas.microsoft.com/office/powerpoint/2010/main" val="2528560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4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Related Work</a:t>
            </a:r>
            <a:endParaRPr b="1" dirty="0"/>
          </a:p>
        </p:txBody>
      </p:sp>
      <p:sp>
        <p:nvSpPr>
          <p:cNvPr id="650" name="Google Shape;650;p4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graphicFrame>
        <p:nvGraphicFramePr>
          <p:cNvPr id="5" name="Table 4"/>
          <p:cNvGraphicFramePr>
            <a:graphicFrameLocks noGrp="1"/>
          </p:cNvGraphicFramePr>
          <p:nvPr>
            <p:extLst>
              <p:ext uri="{D42A27DB-BD31-4B8C-83A1-F6EECF244321}">
                <p14:modId xmlns:p14="http://schemas.microsoft.com/office/powerpoint/2010/main" val="3814306795"/>
              </p:ext>
            </p:extLst>
          </p:nvPr>
        </p:nvGraphicFramePr>
        <p:xfrm>
          <a:off x="1025235" y="1996332"/>
          <a:ext cx="7270446" cy="2772901"/>
        </p:xfrm>
        <a:graphic>
          <a:graphicData uri="http://schemas.openxmlformats.org/drawingml/2006/table">
            <a:tbl>
              <a:tblPr firstRow="1" bandRow="1">
                <a:tableStyleId>{C98665B7-6574-423E-A4B5-A6C020D860FF}</a:tableStyleId>
              </a:tblPr>
              <a:tblGrid>
                <a:gridCol w="2767446">
                  <a:extLst>
                    <a:ext uri="{9D8B030D-6E8A-4147-A177-3AD203B41FA5}">
                      <a16:colId xmlns:a16="http://schemas.microsoft.com/office/drawing/2014/main" val="1663239682"/>
                    </a:ext>
                  </a:extLst>
                </a:gridCol>
                <a:gridCol w="2079518">
                  <a:extLst>
                    <a:ext uri="{9D8B030D-6E8A-4147-A177-3AD203B41FA5}">
                      <a16:colId xmlns:a16="http://schemas.microsoft.com/office/drawing/2014/main" val="1216933628"/>
                    </a:ext>
                  </a:extLst>
                </a:gridCol>
                <a:gridCol w="2423482">
                  <a:extLst>
                    <a:ext uri="{9D8B030D-6E8A-4147-A177-3AD203B41FA5}">
                      <a16:colId xmlns:a16="http://schemas.microsoft.com/office/drawing/2014/main" val="2922306944"/>
                    </a:ext>
                  </a:extLst>
                </a:gridCol>
              </a:tblGrid>
              <a:tr h="300243">
                <a:tc>
                  <a:txBody>
                    <a:bodyPr/>
                    <a:lstStyle/>
                    <a:p>
                      <a:r>
                        <a:rPr lang="en-US" b="1" dirty="0" smtClean="0">
                          <a:solidFill>
                            <a:schemeClr val="tx1">
                              <a:lumMod val="50000"/>
                            </a:schemeClr>
                          </a:solidFill>
                          <a:latin typeface="Lato" panose="020B0604020202020204" charset="0"/>
                        </a:rPr>
                        <a:t>Findings</a:t>
                      </a:r>
                      <a:endParaRPr lang="en-US" b="1" dirty="0">
                        <a:solidFill>
                          <a:schemeClr val="tx1">
                            <a:lumMod val="50000"/>
                          </a:schemeClr>
                        </a:solidFill>
                        <a:latin typeface="Lato" panose="020B0604020202020204" charset="0"/>
                      </a:endParaRPr>
                    </a:p>
                  </a:txBody>
                  <a:tcPr>
                    <a:solidFill>
                      <a:schemeClr val="bg2">
                        <a:lumMod val="20000"/>
                        <a:lumOff val="80000"/>
                      </a:schemeClr>
                    </a:solidFill>
                  </a:tcPr>
                </a:tc>
                <a:tc>
                  <a:txBody>
                    <a:bodyPr/>
                    <a:lstStyle/>
                    <a:p>
                      <a:r>
                        <a:rPr lang="en-US" b="1" dirty="0" smtClean="0">
                          <a:solidFill>
                            <a:schemeClr val="tx1">
                              <a:lumMod val="50000"/>
                            </a:schemeClr>
                          </a:solidFill>
                          <a:latin typeface="Lato" panose="020B0604020202020204" charset="0"/>
                        </a:rPr>
                        <a:t>Merits/Future</a:t>
                      </a:r>
                      <a:r>
                        <a:rPr lang="en-US" b="1" baseline="0" dirty="0" smtClean="0">
                          <a:solidFill>
                            <a:schemeClr val="tx1">
                              <a:lumMod val="50000"/>
                            </a:schemeClr>
                          </a:solidFill>
                          <a:latin typeface="Lato" panose="020B0604020202020204" charset="0"/>
                        </a:rPr>
                        <a:t> Work</a:t>
                      </a:r>
                      <a:endParaRPr lang="en-US" b="1" dirty="0">
                        <a:solidFill>
                          <a:schemeClr val="tx1">
                            <a:lumMod val="50000"/>
                          </a:schemeClr>
                        </a:solidFill>
                        <a:latin typeface="Lato" panose="020B0604020202020204" charset="0"/>
                      </a:endParaRPr>
                    </a:p>
                  </a:txBody>
                  <a:tcPr>
                    <a:solidFill>
                      <a:schemeClr val="bg2">
                        <a:lumMod val="20000"/>
                        <a:lumOff val="80000"/>
                      </a:schemeClr>
                    </a:solidFill>
                  </a:tcPr>
                </a:tc>
                <a:tc>
                  <a:txBody>
                    <a:bodyPr/>
                    <a:lstStyle/>
                    <a:p>
                      <a:r>
                        <a:rPr lang="en-US" b="1" dirty="0" smtClean="0">
                          <a:solidFill>
                            <a:schemeClr val="tx1">
                              <a:lumMod val="50000"/>
                            </a:schemeClr>
                          </a:solidFill>
                          <a:latin typeface="Lato" panose="020B0604020202020204" charset="0"/>
                        </a:rPr>
                        <a:t>Demerits</a:t>
                      </a:r>
                      <a:endParaRPr lang="en-US" b="1" dirty="0">
                        <a:solidFill>
                          <a:schemeClr val="tx1">
                            <a:lumMod val="50000"/>
                          </a:schemeClr>
                        </a:solidFill>
                        <a:latin typeface="Lato" panose="020B0604020202020204" charset="0"/>
                      </a:endParaRPr>
                    </a:p>
                  </a:txBody>
                  <a:tcPr>
                    <a:solidFill>
                      <a:schemeClr val="bg2">
                        <a:lumMod val="20000"/>
                        <a:lumOff val="80000"/>
                      </a:schemeClr>
                    </a:solidFill>
                  </a:tcPr>
                </a:tc>
                <a:extLst>
                  <a:ext uri="{0D108BD9-81ED-4DB2-BD59-A6C34878D82A}">
                    <a16:rowId xmlns:a16="http://schemas.microsoft.com/office/drawing/2014/main" val="3946448139"/>
                  </a:ext>
                </a:extLst>
              </a:tr>
              <a:tr h="2468101">
                <a:tc>
                  <a:txBody>
                    <a:bodyPr/>
                    <a:lstStyle/>
                    <a:p>
                      <a:pPr marL="285750" indent="-285750" algn="just">
                        <a:buFont typeface="Wingdings" panose="05000000000000000000" pitchFamily="2" charset="2"/>
                        <a:buChar char="§"/>
                      </a:pPr>
                      <a:r>
                        <a:rPr lang="en-US" sz="1400" b="0" i="0" u="none" strike="noStrike" cap="none" baseline="0" dirty="0" smtClean="0">
                          <a:solidFill>
                            <a:srgbClr val="000000"/>
                          </a:solidFill>
                          <a:effectLst/>
                          <a:latin typeface="Lato" panose="020B0604020202020204" charset="0"/>
                          <a:ea typeface="Arial"/>
                          <a:cs typeface="Arial"/>
                          <a:sym typeface="Arial"/>
                        </a:rPr>
                        <a:t>Better performance with deep learning models compared to the traditional machine learning model</a:t>
                      </a:r>
                    </a:p>
                    <a:p>
                      <a:pPr marL="285750" indent="-285750" algn="just">
                        <a:buFont typeface="Wingdings" panose="05000000000000000000" pitchFamily="2" charset="2"/>
                        <a:buChar char="§"/>
                      </a:pPr>
                      <a:r>
                        <a:rPr lang="en-US" sz="1400" b="0" i="0" u="none" strike="noStrike" cap="none" baseline="0" dirty="0" smtClean="0">
                          <a:solidFill>
                            <a:srgbClr val="000000"/>
                          </a:solidFill>
                          <a:effectLst/>
                          <a:latin typeface="Lato" panose="020B0604020202020204" charset="0"/>
                          <a:ea typeface="Arial"/>
                          <a:cs typeface="Arial"/>
                          <a:sym typeface="Arial"/>
                        </a:rPr>
                        <a:t>Passive Aggressive Classifier and Support Vector Machine worked better than other machine learning classifiers.</a:t>
                      </a:r>
                    </a:p>
                  </a:txBody>
                  <a:tcPr/>
                </a:tc>
                <a:tc>
                  <a:txBody>
                    <a:bodyPr/>
                    <a:lstStyle/>
                    <a:p>
                      <a:pPr marL="285750" indent="-285750" algn="just">
                        <a:buFont typeface="Wingdings" panose="05000000000000000000" pitchFamily="2" charset="2"/>
                        <a:buChar char="§"/>
                      </a:pPr>
                      <a:r>
                        <a:rPr lang="en-US" baseline="0" dirty="0" smtClean="0">
                          <a:latin typeface="Lato" panose="020B0604020202020204" charset="0"/>
                        </a:rPr>
                        <a:t>Work on limitations</a:t>
                      </a:r>
                      <a:endParaRPr lang="en-US" dirty="0">
                        <a:latin typeface="Lato" panose="020B0604020202020204" charset="0"/>
                      </a:endParaRPr>
                    </a:p>
                  </a:txBody>
                  <a:tcPr/>
                </a:tc>
                <a:tc>
                  <a:txBody>
                    <a:bodyPr/>
                    <a:lstStyle/>
                    <a:p>
                      <a:pPr marL="285750" indent="-285750">
                        <a:buFont typeface="Wingdings" panose="05000000000000000000" pitchFamily="2" charset="2"/>
                        <a:buChar char="§"/>
                      </a:pPr>
                      <a:r>
                        <a:rPr lang="en-US" sz="1400" b="0" i="0" u="none" strike="noStrike" cap="none" dirty="0" smtClean="0">
                          <a:solidFill>
                            <a:srgbClr val="000000"/>
                          </a:solidFill>
                          <a:effectLst/>
                          <a:latin typeface="Lato" panose="020B0604020202020204" charset="0"/>
                          <a:cs typeface="Arial"/>
                          <a:sym typeface="Arial"/>
                        </a:rPr>
                        <a:t>Lack</a:t>
                      </a:r>
                      <a:r>
                        <a:rPr lang="en-US" sz="1400" b="0" i="0" u="none" strike="noStrike" cap="none" baseline="0" dirty="0" smtClean="0">
                          <a:solidFill>
                            <a:srgbClr val="000000"/>
                          </a:solidFill>
                          <a:effectLst/>
                          <a:latin typeface="Lato" panose="020B0604020202020204" charset="0"/>
                          <a:cs typeface="Arial"/>
                          <a:sym typeface="Arial"/>
                        </a:rPr>
                        <a:t> of resource for Bangla language</a:t>
                      </a:r>
                    </a:p>
                    <a:p>
                      <a:pPr marL="285750" indent="-285750">
                        <a:buFont typeface="Wingdings" panose="05000000000000000000" pitchFamily="2" charset="2"/>
                        <a:buChar char="§"/>
                      </a:pPr>
                      <a:r>
                        <a:rPr lang="en-US" sz="1400" b="0" i="0" u="none" strike="noStrike" cap="none" baseline="0" dirty="0" smtClean="0">
                          <a:solidFill>
                            <a:srgbClr val="000000"/>
                          </a:solidFill>
                          <a:effectLst/>
                          <a:latin typeface="Lato" panose="020B0604020202020204" charset="0"/>
                          <a:cs typeface="Arial"/>
                          <a:sym typeface="Arial"/>
                        </a:rPr>
                        <a:t>No sufficient library </a:t>
                      </a:r>
                      <a:endParaRPr lang="en-US" dirty="0" smtClean="0">
                        <a:latin typeface="Lato" panose="020B0604020202020204" charset="0"/>
                      </a:endParaRPr>
                    </a:p>
                    <a:p>
                      <a:pPr marL="0" indent="0">
                        <a:buFont typeface="Wingdings" panose="05000000000000000000" pitchFamily="2" charset="2"/>
                        <a:buNone/>
                      </a:pPr>
                      <a:endParaRPr lang="en-US" dirty="0">
                        <a:latin typeface="Lato" panose="020B0604020202020204" charset="0"/>
                      </a:endParaRPr>
                    </a:p>
                  </a:txBody>
                  <a:tcPr/>
                </a:tc>
                <a:extLst>
                  <a:ext uri="{0D108BD9-81ED-4DB2-BD59-A6C34878D82A}">
                    <a16:rowId xmlns:a16="http://schemas.microsoft.com/office/drawing/2014/main" val="299517901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19986703"/>
              </p:ext>
            </p:extLst>
          </p:nvPr>
        </p:nvGraphicFramePr>
        <p:xfrm>
          <a:off x="1025235" y="1264812"/>
          <a:ext cx="7270446" cy="731520"/>
        </p:xfrm>
        <a:graphic>
          <a:graphicData uri="http://schemas.openxmlformats.org/drawingml/2006/table">
            <a:tbl>
              <a:tblPr firstRow="1" bandRow="1">
                <a:tableStyleId>{C98665B7-6574-423E-A4B5-A6C020D860FF}</a:tableStyleId>
              </a:tblPr>
              <a:tblGrid>
                <a:gridCol w="7270446">
                  <a:extLst>
                    <a:ext uri="{9D8B030D-6E8A-4147-A177-3AD203B41FA5}">
                      <a16:colId xmlns:a16="http://schemas.microsoft.com/office/drawing/2014/main" val="2067451494"/>
                    </a:ext>
                  </a:extLst>
                </a:gridCol>
              </a:tblGrid>
              <a:tr h="370840">
                <a:tc>
                  <a:txBody>
                    <a:bodyPr/>
                    <a:lstStyle/>
                    <a:p>
                      <a:r>
                        <a:rPr lang="en-US" sz="1400" b="1" i="0" u="none" strike="noStrike" cap="none" dirty="0" smtClean="0">
                          <a:solidFill>
                            <a:schemeClr val="bg1"/>
                          </a:solidFill>
                          <a:effectLst/>
                          <a:latin typeface="Lato" panose="020B0604020202020204" charset="0"/>
                          <a:ea typeface="Arial"/>
                          <a:cs typeface="Arial"/>
                          <a:sym typeface="Arial"/>
                        </a:rPr>
                        <a:t>A</a:t>
                      </a:r>
                      <a:r>
                        <a:rPr lang="en-US" sz="1400" b="1" i="0" u="none" strike="noStrike" cap="none" baseline="0" dirty="0" smtClean="0">
                          <a:solidFill>
                            <a:schemeClr val="bg1"/>
                          </a:solidFill>
                          <a:effectLst/>
                          <a:latin typeface="Lato" panose="020B0604020202020204" charset="0"/>
                          <a:ea typeface="Arial"/>
                          <a:cs typeface="Arial"/>
                          <a:sym typeface="Arial"/>
                        </a:rPr>
                        <a:t> </a:t>
                      </a:r>
                      <a:r>
                        <a:rPr lang="en-US" sz="1400" b="1" i="0" u="none" strike="noStrike" cap="none" dirty="0" smtClean="0">
                          <a:solidFill>
                            <a:schemeClr val="bg1"/>
                          </a:solidFill>
                          <a:effectLst/>
                          <a:latin typeface="Lato" panose="020B0604020202020204" charset="0"/>
                          <a:ea typeface="Arial"/>
                          <a:cs typeface="Arial"/>
                          <a:sym typeface="Arial"/>
                        </a:rPr>
                        <a:t>Study towards Bangla Fake News Detection</a:t>
                      </a:r>
                      <a:r>
                        <a:rPr lang="en-US" sz="1400" b="1" i="0" u="none" strike="noStrike" cap="none" baseline="0" dirty="0" smtClean="0">
                          <a:solidFill>
                            <a:schemeClr val="bg1"/>
                          </a:solidFill>
                          <a:effectLst/>
                          <a:latin typeface="Lato" panose="020B0604020202020204" charset="0"/>
                          <a:ea typeface="Arial"/>
                          <a:cs typeface="Arial"/>
                          <a:sym typeface="Arial"/>
                        </a:rPr>
                        <a:t> </a:t>
                      </a:r>
                      <a:r>
                        <a:rPr lang="en-US" sz="1400" b="1" i="0" u="none" strike="noStrike" cap="none" dirty="0" smtClean="0">
                          <a:solidFill>
                            <a:schemeClr val="bg1"/>
                          </a:solidFill>
                          <a:effectLst/>
                          <a:latin typeface="Lato" panose="020B0604020202020204" charset="0"/>
                          <a:ea typeface="Arial"/>
                          <a:cs typeface="Arial"/>
                          <a:sym typeface="Arial"/>
                        </a:rPr>
                        <a:t>Using Machine Learning and Deep Learning</a:t>
                      </a:r>
                    </a:p>
                    <a:p>
                      <a:r>
                        <a:rPr lang="en-US" sz="1400" b="0" i="0" u="none" strike="noStrike" cap="none" dirty="0" smtClean="0">
                          <a:solidFill>
                            <a:schemeClr val="bg1"/>
                          </a:solidFill>
                          <a:effectLst/>
                          <a:latin typeface="Lato" panose="020B0604020202020204" charset="0"/>
                          <a:ea typeface="Arial"/>
                          <a:cs typeface="Arial"/>
                          <a:sym typeface="Arial"/>
                        </a:rPr>
                        <a:t>Publication: https://www.researchgate.net/publication/355628396</a:t>
                      </a:r>
                    </a:p>
                  </a:txBody>
                  <a:tcPr>
                    <a:solidFill>
                      <a:schemeClr val="accent1"/>
                    </a:solidFill>
                  </a:tcPr>
                </a:tc>
                <a:extLst>
                  <a:ext uri="{0D108BD9-81ED-4DB2-BD59-A6C34878D82A}">
                    <a16:rowId xmlns:a16="http://schemas.microsoft.com/office/drawing/2014/main" val="3062933635"/>
                  </a:ext>
                </a:extLst>
              </a:tr>
            </a:tbl>
          </a:graphicData>
        </a:graphic>
      </p:graphicFrame>
    </p:spTree>
    <p:extLst>
      <p:ext uri="{BB962C8B-B14F-4D97-AF65-F5344CB8AC3E}">
        <p14:creationId xmlns:p14="http://schemas.microsoft.com/office/powerpoint/2010/main" val="1495776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Dataset Description</a:t>
            </a:r>
            <a:endParaRPr b="1" dirty="0"/>
          </a:p>
        </p:txBody>
      </p:sp>
      <p:sp>
        <p:nvSpPr>
          <p:cNvPr id="125" name="Google Shape;125;p17"/>
          <p:cNvSpPr txBox="1">
            <a:spLocks noGrp="1"/>
          </p:cNvSpPr>
          <p:nvPr>
            <p:ph type="body" idx="1"/>
          </p:nvPr>
        </p:nvSpPr>
        <p:spPr>
          <a:xfrm>
            <a:off x="893699" y="1301383"/>
            <a:ext cx="7419027" cy="3552300"/>
          </a:xfrm>
          <a:prstGeom prst="rect">
            <a:avLst/>
          </a:prstGeom>
        </p:spPr>
        <p:txBody>
          <a:bodyPr spcFirstLastPara="1" wrap="square" lIns="91425" tIns="91425" rIns="91425" bIns="91425" anchor="t" anchorCtr="0">
            <a:noAutofit/>
          </a:bodyPr>
          <a:lstStyle/>
          <a:p>
            <a:pPr marL="0" indent="0" algn="just">
              <a:buNone/>
            </a:pPr>
            <a:r>
              <a:rPr lang="en-US" sz="1800" dirty="0">
                <a:solidFill>
                  <a:schemeClr val="tx1">
                    <a:lumMod val="50000"/>
                  </a:schemeClr>
                </a:solidFill>
              </a:rPr>
              <a:t>A dataset in machine learning is a collection of a related and discrete item of related data that can be treated by a computer as a single unit for analytic and prediction purposes. For our model, we have collected an annotated dataset built by the researcher from SUST, Bangladesh. The data are gathered together from a lot of news websites and </a:t>
            </a:r>
            <a:r>
              <a:rPr lang="en-US" sz="1800" dirty="0" smtClean="0">
                <a:solidFill>
                  <a:schemeClr val="tx1">
                    <a:lumMod val="50000"/>
                  </a:schemeClr>
                </a:solidFill>
              </a:rPr>
              <a:t>portals. The dataset contains two .csv files named as –</a:t>
            </a:r>
          </a:p>
          <a:p>
            <a:pPr marL="285750" indent="-285750" algn="just">
              <a:buFont typeface="Wingdings" panose="05000000000000000000" pitchFamily="2" charset="2"/>
              <a:buChar char="§"/>
            </a:pPr>
            <a:r>
              <a:rPr lang="en-US" sz="1800" dirty="0" smtClean="0">
                <a:solidFill>
                  <a:schemeClr val="tx1">
                    <a:lumMod val="50000"/>
                  </a:schemeClr>
                </a:solidFill>
              </a:rPr>
              <a:t>Authentic-48K.csv</a:t>
            </a:r>
          </a:p>
          <a:p>
            <a:pPr marL="285750" indent="-285750" algn="just">
              <a:buFont typeface="Wingdings" panose="05000000000000000000" pitchFamily="2" charset="2"/>
              <a:buChar char="§"/>
            </a:pPr>
            <a:r>
              <a:rPr lang="en-US" sz="1800" dirty="0" smtClean="0">
                <a:solidFill>
                  <a:schemeClr val="tx1">
                    <a:lumMod val="50000"/>
                  </a:schemeClr>
                </a:solidFill>
              </a:rPr>
              <a:t>Fake-1K.csv</a:t>
            </a:r>
          </a:p>
          <a:p>
            <a:pPr marL="0" indent="0" algn="just">
              <a:buNone/>
            </a:pPr>
            <a:r>
              <a:rPr lang="en-US" sz="1800" dirty="0" smtClean="0">
                <a:solidFill>
                  <a:schemeClr val="tx1">
                    <a:lumMod val="50000"/>
                  </a:schemeClr>
                </a:solidFill>
              </a:rPr>
              <a:t>This is a labeled dataset where around 48k news is authentic and around 1.3k news is fake.</a:t>
            </a:r>
            <a:endParaRPr lang="en-US" sz="1800" dirty="0">
              <a:solidFill>
                <a:schemeClr val="tx1">
                  <a:lumMod val="50000"/>
                </a:schemeClr>
              </a:solidFill>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4034272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Dataset Description</a:t>
            </a:r>
            <a:endParaRPr b="1" dirty="0"/>
          </a:p>
        </p:txBody>
      </p:sp>
      <p:sp>
        <p:nvSpPr>
          <p:cNvPr id="200" name="Google Shape;200;p2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aphicFrame>
        <p:nvGraphicFramePr>
          <p:cNvPr id="3" name="Table 2"/>
          <p:cNvGraphicFramePr>
            <a:graphicFrameLocks noGrp="1"/>
          </p:cNvGraphicFramePr>
          <p:nvPr>
            <p:extLst>
              <p:ext uri="{D42A27DB-BD31-4B8C-83A1-F6EECF244321}">
                <p14:modId xmlns:p14="http://schemas.microsoft.com/office/powerpoint/2010/main" val="1056363756"/>
              </p:ext>
            </p:extLst>
          </p:nvPr>
        </p:nvGraphicFramePr>
        <p:xfrm>
          <a:off x="1076999" y="1651578"/>
          <a:ext cx="7069473" cy="2595880"/>
        </p:xfrm>
        <a:graphic>
          <a:graphicData uri="http://schemas.openxmlformats.org/drawingml/2006/table">
            <a:tbl>
              <a:tblPr firstRow="1" bandRow="1">
                <a:tableStyleId>{5FD0F851-EC5A-4D38-B0AD-8093EC10F338}</a:tableStyleId>
              </a:tblPr>
              <a:tblGrid>
                <a:gridCol w="1835875">
                  <a:extLst>
                    <a:ext uri="{9D8B030D-6E8A-4147-A177-3AD203B41FA5}">
                      <a16:colId xmlns:a16="http://schemas.microsoft.com/office/drawing/2014/main" val="1137972176"/>
                    </a:ext>
                  </a:extLst>
                </a:gridCol>
                <a:gridCol w="5233598">
                  <a:extLst>
                    <a:ext uri="{9D8B030D-6E8A-4147-A177-3AD203B41FA5}">
                      <a16:colId xmlns:a16="http://schemas.microsoft.com/office/drawing/2014/main" val="629922568"/>
                    </a:ext>
                  </a:extLst>
                </a:gridCol>
              </a:tblGrid>
              <a:tr h="370840">
                <a:tc>
                  <a:txBody>
                    <a:bodyPr/>
                    <a:lstStyle/>
                    <a:p>
                      <a:r>
                        <a:rPr lang="en-US" dirty="0" smtClean="0">
                          <a:solidFill>
                            <a:schemeClr val="tx1">
                              <a:lumMod val="50000"/>
                            </a:schemeClr>
                          </a:solidFill>
                          <a:latin typeface="Lato" panose="020B0604020202020204" charset="0"/>
                        </a:rPr>
                        <a:t>Column</a:t>
                      </a:r>
                      <a:r>
                        <a:rPr lang="en-US" baseline="0" dirty="0" smtClean="0">
                          <a:solidFill>
                            <a:schemeClr val="tx1">
                              <a:lumMod val="50000"/>
                            </a:schemeClr>
                          </a:solidFill>
                          <a:latin typeface="Lato" panose="020B0604020202020204" charset="0"/>
                        </a:rPr>
                        <a:t> Name</a:t>
                      </a:r>
                      <a:endParaRPr lang="en-US" dirty="0">
                        <a:solidFill>
                          <a:schemeClr val="tx1">
                            <a:lumMod val="50000"/>
                          </a:schemeClr>
                        </a:solidFill>
                        <a:latin typeface="Lato" panose="020B0604020202020204" charset="0"/>
                      </a:endParaRPr>
                    </a:p>
                  </a:txBody>
                  <a:tcPr/>
                </a:tc>
                <a:tc>
                  <a:txBody>
                    <a:bodyPr/>
                    <a:lstStyle/>
                    <a:p>
                      <a:r>
                        <a:rPr lang="en-US" dirty="0" smtClean="0">
                          <a:solidFill>
                            <a:schemeClr val="tx1">
                              <a:lumMod val="50000"/>
                            </a:schemeClr>
                          </a:solidFill>
                          <a:latin typeface="Lato" panose="020B0604020202020204" charset="0"/>
                        </a:rPr>
                        <a:t>Description</a:t>
                      </a:r>
                      <a:endParaRPr lang="en-US" dirty="0">
                        <a:solidFill>
                          <a:schemeClr val="tx1">
                            <a:lumMod val="50000"/>
                          </a:schemeClr>
                        </a:solidFill>
                        <a:latin typeface="Lato" panose="020B0604020202020204" charset="0"/>
                      </a:endParaRPr>
                    </a:p>
                  </a:txBody>
                  <a:tcPr/>
                </a:tc>
                <a:extLst>
                  <a:ext uri="{0D108BD9-81ED-4DB2-BD59-A6C34878D82A}">
                    <a16:rowId xmlns:a16="http://schemas.microsoft.com/office/drawing/2014/main" val="763735967"/>
                  </a:ext>
                </a:extLst>
              </a:tr>
              <a:tr h="370840">
                <a:tc>
                  <a:txBody>
                    <a:bodyPr/>
                    <a:lstStyle/>
                    <a:p>
                      <a:r>
                        <a:rPr lang="en-US" b="1" dirty="0" err="1" smtClean="0">
                          <a:solidFill>
                            <a:schemeClr val="tx1">
                              <a:lumMod val="50000"/>
                            </a:schemeClr>
                          </a:solidFill>
                          <a:latin typeface="Lato" panose="020B0604020202020204" charset="0"/>
                        </a:rPr>
                        <a:t>ArticleId</a:t>
                      </a:r>
                      <a:endParaRPr lang="en-US" b="1" dirty="0">
                        <a:solidFill>
                          <a:schemeClr val="tx1">
                            <a:lumMod val="50000"/>
                          </a:schemeClr>
                        </a:solidFill>
                        <a:latin typeface="Lato" panose="020B0604020202020204" charset="0"/>
                      </a:endParaRPr>
                    </a:p>
                  </a:txBody>
                  <a:tcPr/>
                </a:tc>
                <a:tc>
                  <a:txBody>
                    <a:bodyPr/>
                    <a:lstStyle/>
                    <a:p>
                      <a:r>
                        <a:rPr lang="en-US" dirty="0" smtClean="0">
                          <a:solidFill>
                            <a:schemeClr val="tx1">
                              <a:lumMod val="50000"/>
                            </a:schemeClr>
                          </a:solidFill>
                          <a:latin typeface="Lato" panose="020B0604020202020204" charset="0"/>
                        </a:rPr>
                        <a:t>Serial number of the news</a:t>
                      </a:r>
                      <a:endParaRPr lang="en-US" dirty="0">
                        <a:solidFill>
                          <a:schemeClr val="tx1">
                            <a:lumMod val="50000"/>
                          </a:schemeClr>
                        </a:solidFill>
                        <a:latin typeface="Lato" panose="020B0604020202020204" charset="0"/>
                      </a:endParaRPr>
                    </a:p>
                  </a:txBody>
                  <a:tcPr/>
                </a:tc>
                <a:extLst>
                  <a:ext uri="{0D108BD9-81ED-4DB2-BD59-A6C34878D82A}">
                    <a16:rowId xmlns:a16="http://schemas.microsoft.com/office/drawing/2014/main" val="1804201697"/>
                  </a:ext>
                </a:extLst>
              </a:tr>
              <a:tr h="370840">
                <a:tc>
                  <a:txBody>
                    <a:bodyPr/>
                    <a:lstStyle/>
                    <a:p>
                      <a:r>
                        <a:rPr lang="en-US" b="1" dirty="0" smtClean="0">
                          <a:solidFill>
                            <a:schemeClr val="tx1">
                              <a:lumMod val="50000"/>
                            </a:schemeClr>
                          </a:solidFill>
                          <a:latin typeface="Lato" panose="020B0604020202020204" charset="0"/>
                        </a:rPr>
                        <a:t>Domain</a:t>
                      </a:r>
                      <a:endParaRPr lang="en-US" b="1" dirty="0">
                        <a:solidFill>
                          <a:schemeClr val="tx1">
                            <a:lumMod val="50000"/>
                          </a:schemeClr>
                        </a:solidFill>
                        <a:latin typeface="Lato" panose="020B0604020202020204" charset="0"/>
                      </a:endParaRPr>
                    </a:p>
                  </a:txBody>
                  <a:tcPr/>
                </a:tc>
                <a:tc>
                  <a:txBody>
                    <a:bodyPr/>
                    <a:lstStyle/>
                    <a:p>
                      <a:r>
                        <a:rPr lang="en-US" dirty="0" smtClean="0">
                          <a:solidFill>
                            <a:schemeClr val="tx1">
                              <a:lumMod val="50000"/>
                            </a:schemeClr>
                          </a:solidFill>
                          <a:latin typeface="Lato" panose="020B0604020202020204" charset="0"/>
                        </a:rPr>
                        <a:t>Website address from where the source is extracted</a:t>
                      </a:r>
                      <a:endParaRPr lang="en-US" dirty="0">
                        <a:solidFill>
                          <a:schemeClr val="tx1">
                            <a:lumMod val="50000"/>
                          </a:schemeClr>
                        </a:solidFill>
                        <a:latin typeface="Lato" panose="020B0604020202020204" charset="0"/>
                      </a:endParaRPr>
                    </a:p>
                  </a:txBody>
                  <a:tcPr/>
                </a:tc>
                <a:extLst>
                  <a:ext uri="{0D108BD9-81ED-4DB2-BD59-A6C34878D82A}">
                    <a16:rowId xmlns:a16="http://schemas.microsoft.com/office/drawing/2014/main" val="1293104685"/>
                  </a:ext>
                </a:extLst>
              </a:tr>
              <a:tr h="370840">
                <a:tc>
                  <a:txBody>
                    <a:bodyPr/>
                    <a:lstStyle/>
                    <a:p>
                      <a:r>
                        <a:rPr lang="en-US" b="1" dirty="0" smtClean="0">
                          <a:solidFill>
                            <a:schemeClr val="tx1">
                              <a:lumMod val="50000"/>
                            </a:schemeClr>
                          </a:solidFill>
                          <a:latin typeface="Lato" panose="020B0604020202020204" charset="0"/>
                        </a:rPr>
                        <a:t>Date</a:t>
                      </a:r>
                      <a:endParaRPr lang="en-US" b="1" dirty="0">
                        <a:solidFill>
                          <a:schemeClr val="tx1">
                            <a:lumMod val="50000"/>
                          </a:schemeClr>
                        </a:solidFill>
                        <a:latin typeface="Lato" panose="020B0604020202020204" charset="0"/>
                      </a:endParaRPr>
                    </a:p>
                  </a:txBody>
                  <a:tcPr/>
                </a:tc>
                <a:tc>
                  <a:txBody>
                    <a:bodyPr/>
                    <a:lstStyle/>
                    <a:p>
                      <a:r>
                        <a:rPr lang="en-US" dirty="0" smtClean="0">
                          <a:solidFill>
                            <a:schemeClr val="tx1">
                              <a:lumMod val="50000"/>
                            </a:schemeClr>
                          </a:solidFill>
                          <a:latin typeface="Lato" panose="020B0604020202020204" charset="0"/>
                        </a:rPr>
                        <a:t>Published date</a:t>
                      </a:r>
                      <a:endParaRPr lang="en-US" dirty="0">
                        <a:solidFill>
                          <a:schemeClr val="tx1">
                            <a:lumMod val="50000"/>
                          </a:schemeClr>
                        </a:solidFill>
                        <a:latin typeface="Lato" panose="020B0604020202020204" charset="0"/>
                      </a:endParaRPr>
                    </a:p>
                  </a:txBody>
                  <a:tcPr/>
                </a:tc>
                <a:extLst>
                  <a:ext uri="{0D108BD9-81ED-4DB2-BD59-A6C34878D82A}">
                    <a16:rowId xmlns:a16="http://schemas.microsoft.com/office/drawing/2014/main" val="293237165"/>
                  </a:ext>
                </a:extLst>
              </a:tr>
              <a:tr h="370840">
                <a:tc>
                  <a:txBody>
                    <a:bodyPr/>
                    <a:lstStyle/>
                    <a:p>
                      <a:r>
                        <a:rPr lang="en-US" b="1" dirty="0" smtClean="0">
                          <a:solidFill>
                            <a:schemeClr val="tx1">
                              <a:lumMod val="50000"/>
                            </a:schemeClr>
                          </a:solidFill>
                          <a:latin typeface="Lato" panose="020B0604020202020204" charset="0"/>
                        </a:rPr>
                        <a:t>Category</a:t>
                      </a:r>
                      <a:endParaRPr lang="en-US" b="1" dirty="0">
                        <a:solidFill>
                          <a:schemeClr val="tx1">
                            <a:lumMod val="50000"/>
                          </a:schemeClr>
                        </a:solidFill>
                        <a:latin typeface="Lato" panose="020B0604020202020204" charset="0"/>
                      </a:endParaRPr>
                    </a:p>
                  </a:txBody>
                  <a:tcPr/>
                </a:tc>
                <a:tc>
                  <a:txBody>
                    <a:bodyPr/>
                    <a:lstStyle/>
                    <a:p>
                      <a:r>
                        <a:rPr lang="en-US" dirty="0" smtClean="0">
                          <a:solidFill>
                            <a:schemeClr val="tx1">
                              <a:lumMod val="50000"/>
                            </a:schemeClr>
                          </a:solidFill>
                          <a:latin typeface="Lato" panose="020B0604020202020204" charset="0"/>
                        </a:rPr>
                        <a:t>Type of news</a:t>
                      </a:r>
                      <a:endParaRPr lang="en-US" dirty="0">
                        <a:solidFill>
                          <a:schemeClr val="tx1">
                            <a:lumMod val="50000"/>
                          </a:schemeClr>
                        </a:solidFill>
                        <a:latin typeface="Lato" panose="020B0604020202020204" charset="0"/>
                      </a:endParaRPr>
                    </a:p>
                  </a:txBody>
                  <a:tcPr/>
                </a:tc>
                <a:extLst>
                  <a:ext uri="{0D108BD9-81ED-4DB2-BD59-A6C34878D82A}">
                    <a16:rowId xmlns:a16="http://schemas.microsoft.com/office/drawing/2014/main" val="3041842621"/>
                  </a:ext>
                </a:extLst>
              </a:tr>
              <a:tr h="370840">
                <a:tc>
                  <a:txBody>
                    <a:bodyPr/>
                    <a:lstStyle/>
                    <a:p>
                      <a:r>
                        <a:rPr lang="en-US" b="1" dirty="0" smtClean="0">
                          <a:solidFill>
                            <a:schemeClr val="tx1">
                              <a:lumMod val="50000"/>
                            </a:schemeClr>
                          </a:solidFill>
                          <a:latin typeface="Lato" panose="020B0604020202020204" charset="0"/>
                        </a:rPr>
                        <a:t>Headline</a:t>
                      </a:r>
                      <a:endParaRPr lang="en-US" b="1" dirty="0">
                        <a:solidFill>
                          <a:schemeClr val="tx1">
                            <a:lumMod val="50000"/>
                          </a:schemeClr>
                        </a:solidFill>
                        <a:latin typeface="Lato" panose="020B0604020202020204" charset="0"/>
                      </a:endParaRPr>
                    </a:p>
                  </a:txBody>
                  <a:tcPr/>
                </a:tc>
                <a:tc>
                  <a:txBody>
                    <a:bodyPr/>
                    <a:lstStyle/>
                    <a:p>
                      <a:r>
                        <a:rPr lang="en-US" dirty="0" smtClean="0">
                          <a:solidFill>
                            <a:schemeClr val="tx1">
                              <a:lumMod val="50000"/>
                            </a:schemeClr>
                          </a:solidFill>
                          <a:latin typeface="Lato" panose="020B0604020202020204" charset="0"/>
                        </a:rPr>
                        <a:t>Headline of the news</a:t>
                      </a:r>
                      <a:endParaRPr lang="en-US" dirty="0">
                        <a:solidFill>
                          <a:schemeClr val="tx1">
                            <a:lumMod val="50000"/>
                          </a:schemeClr>
                        </a:solidFill>
                        <a:latin typeface="Lato" panose="020B0604020202020204" charset="0"/>
                      </a:endParaRPr>
                    </a:p>
                  </a:txBody>
                  <a:tcPr/>
                </a:tc>
                <a:extLst>
                  <a:ext uri="{0D108BD9-81ED-4DB2-BD59-A6C34878D82A}">
                    <a16:rowId xmlns:a16="http://schemas.microsoft.com/office/drawing/2014/main" val="1931232071"/>
                  </a:ext>
                </a:extLst>
              </a:tr>
              <a:tr h="370840">
                <a:tc>
                  <a:txBody>
                    <a:bodyPr/>
                    <a:lstStyle/>
                    <a:p>
                      <a:r>
                        <a:rPr lang="en-US" b="1" dirty="0" smtClean="0">
                          <a:solidFill>
                            <a:schemeClr val="tx1">
                              <a:lumMod val="50000"/>
                            </a:schemeClr>
                          </a:solidFill>
                          <a:latin typeface="Lato" panose="020B0604020202020204" charset="0"/>
                        </a:rPr>
                        <a:t>Content</a:t>
                      </a:r>
                      <a:endParaRPr lang="en-US" b="1" dirty="0">
                        <a:solidFill>
                          <a:schemeClr val="tx1">
                            <a:lumMod val="50000"/>
                          </a:schemeClr>
                        </a:solidFill>
                        <a:latin typeface="Lato" panose="020B0604020202020204" charset="0"/>
                      </a:endParaRPr>
                    </a:p>
                  </a:txBody>
                  <a:tcPr/>
                </a:tc>
                <a:tc>
                  <a:txBody>
                    <a:bodyPr/>
                    <a:lstStyle/>
                    <a:p>
                      <a:r>
                        <a:rPr lang="en-US" dirty="0" smtClean="0">
                          <a:solidFill>
                            <a:schemeClr val="tx1">
                              <a:lumMod val="50000"/>
                            </a:schemeClr>
                          </a:solidFill>
                          <a:latin typeface="Lato" panose="020B0604020202020204" charset="0"/>
                        </a:rPr>
                        <a:t>Body of the news</a:t>
                      </a:r>
                      <a:endParaRPr lang="en-US" dirty="0">
                        <a:solidFill>
                          <a:schemeClr val="tx1">
                            <a:lumMod val="50000"/>
                          </a:schemeClr>
                        </a:solidFill>
                        <a:latin typeface="Lato" panose="020B0604020202020204" charset="0"/>
                      </a:endParaRPr>
                    </a:p>
                  </a:txBody>
                  <a:tcPr/>
                </a:tc>
                <a:extLst>
                  <a:ext uri="{0D108BD9-81ED-4DB2-BD59-A6C34878D82A}">
                    <a16:rowId xmlns:a16="http://schemas.microsoft.com/office/drawing/2014/main" val="205314488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591070384"/>
              </p:ext>
            </p:extLst>
          </p:nvPr>
        </p:nvGraphicFramePr>
        <p:xfrm>
          <a:off x="1077000" y="4247458"/>
          <a:ext cx="7069472" cy="370840"/>
        </p:xfrm>
        <a:graphic>
          <a:graphicData uri="http://schemas.openxmlformats.org/drawingml/2006/table">
            <a:tbl>
              <a:tblPr firstRow="1" bandRow="1">
                <a:tableStyleId>{3B4B98B0-60AC-42C2-AFA5-B58CD77FA1E5}</a:tableStyleId>
              </a:tblPr>
              <a:tblGrid>
                <a:gridCol w="1835874">
                  <a:extLst>
                    <a:ext uri="{9D8B030D-6E8A-4147-A177-3AD203B41FA5}">
                      <a16:colId xmlns:a16="http://schemas.microsoft.com/office/drawing/2014/main" val="3746931825"/>
                    </a:ext>
                  </a:extLst>
                </a:gridCol>
                <a:gridCol w="5233598">
                  <a:extLst>
                    <a:ext uri="{9D8B030D-6E8A-4147-A177-3AD203B41FA5}">
                      <a16:colId xmlns:a16="http://schemas.microsoft.com/office/drawing/2014/main" val="2736327015"/>
                    </a:ext>
                  </a:extLst>
                </a:gridCol>
              </a:tblGrid>
              <a:tr h="370840">
                <a:tc>
                  <a:txBody>
                    <a:bodyPr/>
                    <a:lstStyle/>
                    <a:p>
                      <a:r>
                        <a:rPr lang="en-US" b="1" dirty="0" smtClean="0">
                          <a:solidFill>
                            <a:schemeClr val="tx1">
                              <a:lumMod val="50000"/>
                            </a:schemeClr>
                          </a:solidFill>
                          <a:latin typeface="Lato" panose="020B0604020202020204" charset="0"/>
                        </a:rPr>
                        <a:t> Label</a:t>
                      </a:r>
                      <a:endParaRPr lang="en-US" b="1" dirty="0">
                        <a:solidFill>
                          <a:schemeClr val="tx1">
                            <a:lumMod val="50000"/>
                          </a:schemeClr>
                        </a:solidFill>
                        <a:latin typeface="Lato" panose="020B0604020202020204" charset="0"/>
                      </a:endParaRPr>
                    </a:p>
                  </a:txBody>
                  <a:tcPr>
                    <a:solidFill>
                      <a:schemeClr val="accent5">
                        <a:lumMod val="20000"/>
                        <a:lumOff val="80000"/>
                      </a:schemeClr>
                    </a:solidFill>
                  </a:tcPr>
                </a:tc>
                <a:tc>
                  <a:txBody>
                    <a:bodyPr/>
                    <a:lstStyle/>
                    <a:p>
                      <a:r>
                        <a:rPr lang="en-US" b="0" baseline="0" dirty="0" smtClean="0">
                          <a:solidFill>
                            <a:schemeClr val="tx1">
                              <a:lumMod val="50000"/>
                            </a:schemeClr>
                          </a:solidFill>
                          <a:latin typeface="Lato" panose="020B0604020202020204" charset="0"/>
                        </a:rPr>
                        <a:t>Information whether the news is fake or authentic</a:t>
                      </a:r>
                      <a:endParaRPr lang="en-US" b="0" dirty="0">
                        <a:solidFill>
                          <a:schemeClr val="tx1">
                            <a:lumMod val="50000"/>
                          </a:schemeClr>
                        </a:solidFill>
                        <a:latin typeface="Lato" panose="020B0604020202020204" charset="0"/>
                      </a:endParaRPr>
                    </a:p>
                  </a:txBody>
                  <a:tcPr>
                    <a:solidFill>
                      <a:schemeClr val="accent5">
                        <a:lumMod val="20000"/>
                        <a:lumOff val="80000"/>
                      </a:schemeClr>
                    </a:solidFill>
                  </a:tcPr>
                </a:tc>
                <a:extLst>
                  <a:ext uri="{0D108BD9-81ED-4DB2-BD59-A6C34878D82A}">
                    <a16:rowId xmlns:a16="http://schemas.microsoft.com/office/drawing/2014/main" val="215169900"/>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509237" y="480080"/>
            <a:ext cx="3094800" cy="655800"/>
          </a:xfrm>
          <a:prstGeom prst="rect">
            <a:avLst/>
          </a:prstGeom>
        </p:spPr>
        <p:txBody>
          <a:bodyPr spcFirstLastPara="1" wrap="square" lIns="91425" tIns="91425" rIns="91425" bIns="91425" anchor="b" anchorCtr="0">
            <a:noAutofit/>
          </a:bodyPr>
          <a:lstStyle/>
          <a:p>
            <a:pPr lvl="0"/>
            <a:r>
              <a:rPr lang="en" b="1" dirty="0"/>
              <a:t>Methodology</a:t>
            </a:r>
            <a:endParaRPr b="1" dirty="0"/>
          </a:p>
        </p:txBody>
      </p:sp>
      <p:sp>
        <p:nvSpPr>
          <p:cNvPr id="162" name="Google Shape;162;p21"/>
          <p:cNvSpPr txBox="1">
            <a:spLocks noGrp="1"/>
          </p:cNvSpPr>
          <p:nvPr>
            <p:ph type="body" idx="1"/>
          </p:nvPr>
        </p:nvSpPr>
        <p:spPr>
          <a:xfrm>
            <a:off x="394511" y="983069"/>
            <a:ext cx="4738597" cy="3870614"/>
          </a:xfrm>
          <a:prstGeom prst="rect">
            <a:avLst/>
          </a:prstGeom>
        </p:spPr>
        <p:txBody>
          <a:bodyPr spcFirstLastPara="1" wrap="square" lIns="91425" tIns="91425" rIns="91425" bIns="91425" anchor="t" anchorCtr="0">
            <a:noAutofit/>
          </a:bodyPr>
          <a:lstStyle/>
          <a:p>
            <a:pPr marL="114300" lvl="0" indent="0">
              <a:buNone/>
            </a:pPr>
            <a:r>
              <a:rPr lang="en-US" sz="1800" dirty="0">
                <a:solidFill>
                  <a:schemeClr val="tx1">
                    <a:lumMod val="50000"/>
                  </a:schemeClr>
                </a:solidFill>
              </a:rPr>
              <a:t>The steps in this procedure are as follows –</a:t>
            </a:r>
          </a:p>
          <a:p>
            <a:pPr>
              <a:buFont typeface="Wingdings" panose="05000000000000000000" pitchFamily="2" charset="2"/>
              <a:buChar char="§"/>
            </a:pPr>
            <a:r>
              <a:rPr lang="en-US" sz="1800" dirty="0">
                <a:solidFill>
                  <a:schemeClr val="tx1">
                    <a:lumMod val="50000"/>
                  </a:schemeClr>
                </a:solidFill>
              </a:rPr>
              <a:t>Dataset Loading</a:t>
            </a:r>
          </a:p>
          <a:p>
            <a:pPr>
              <a:buFont typeface="Wingdings" panose="05000000000000000000" pitchFamily="2" charset="2"/>
              <a:buChar char="§"/>
            </a:pPr>
            <a:r>
              <a:rPr lang="en-US" sz="1800" dirty="0">
                <a:solidFill>
                  <a:schemeClr val="tx1">
                    <a:lumMod val="50000"/>
                  </a:schemeClr>
                </a:solidFill>
              </a:rPr>
              <a:t>Dataset Concatenation</a:t>
            </a:r>
          </a:p>
          <a:p>
            <a:pPr>
              <a:buFont typeface="Wingdings" panose="05000000000000000000" pitchFamily="2" charset="2"/>
              <a:buChar char="§"/>
            </a:pPr>
            <a:r>
              <a:rPr lang="en-US" sz="1800" dirty="0">
                <a:solidFill>
                  <a:schemeClr val="tx1">
                    <a:lumMod val="50000"/>
                  </a:schemeClr>
                </a:solidFill>
              </a:rPr>
              <a:t>Data Preprocessing</a:t>
            </a:r>
          </a:p>
          <a:p>
            <a:pPr>
              <a:buFont typeface="Wingdings" panose="05000000000000000000" pitchFamily="2" charset="2"/>
              <a:buChar char="§"/>
            </a:pPr>
            <a:r>
              <a:rPr lang="en-US" sz="1800" dirty="0">
                <a:solidFill>
                  <a:schemeClr val="tx1">
                    <a:lumMod val="50000"/>
                  </a:schemeClr>
                </a:solidFill>
              </a:rPr>
              <a:t>Feature Extraction</a:t>
            </a:r>
          </a:p>
          <a:p>
            <a:pPr>
              <a:buFont typeface="Wingdings" panose="05000000000000000000" pitchFamily="2" charset="2"/>
              <a:buChar char="§"/>
            </a:pPr>
            <a:r>
              <a:rPr lang="en-US" sz="1800" dirty="0">
                <a:solidFill>
                  <a:schemeClr val="tx1">
                    <a:lumMod val="50000"/>
                  </a:schemeClr>
                </a:solidFill>
              </a:rPr>
              <a:t>Training Dataset</a:t>
            </a:r>
          </a:p>
          <a:p>
            <a:pPr>
              <a:buFont typeface="Wingdings" panose="05000000000000000000" pitchFamily="2" charset="2"/>
              <a:buChar char="§"/>
            </a:pPr>
            <a:r>
              <a:rPr lang="en-US" sz="1800" dirty="0">
                <a:solidFill>
                  <a:schemeClr val="tx1">
                    <a:lumMod val="50000"/>
                  </a:schemeClr>
                </a:solidFill>
              </a:rPr>
              <a:t>Applying Classification Model</a:t>
            </a:r>
          </a:p>
          <a:p>
            <a:pPr>
              <a:buFont typeface="Wingdings" panose="05000000000000000000" pitchFamily="2" charset="2"/>
              <a:buChar char="§"/>
            </a:pPr>
            <a:r>
              <a:rPr lang="en-US" sz="1800" dirty="0">
                <a:solidFill>
                  <a:schemeClr val="tx1">
                    <a:lumMod val="50000"/>
                  </a:schemeClr>
                </a:solidFill>
              </a:rPr>
              <a:t>Classifying data</a:t>
            </a:r>
          </a:p>
          <a:p>
            <a:pPr>
              <a:buFont typeface="Wingdings" panose="05000000000000000000" pitchFamily="2" charset="2"/>
              <a:buChar char="§"/>
            </a:pPr>
            <a:r>
              <a:rPr lang="en-US" sz="1800" dirty="0">
                <a:solidFill>
                  <a:schemeClr val="tx1">
                    <a:lumMod val="50000"/>
                  </a:schemeClr>
                </a:solidFill>
              </a:rPr>
              <a:t>Predicting fake or real news</a:t>
            </a:r>
          </a:p>
        </p:txBody>
      </p:sp>
      <p:sp>
        <p:nvSpPr>
          <p:cNvPr id="164" name="Google Shape;164;p2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400">
                <a:latin typeface="Lato" panose="020B0604020202020204" charset="0"/>
              </a:rPr>
              <a:t>9</a:t>
            </a:fld>
            <a:endParaRPr sz="1400" dirty="0">
              <a:latin typeface="Lato" panose="020B0604020202020204" charset="0"/>
            </a:endParaRPr>
          </a:p>
        </p:txBody>
      </p:sp>
      <p:sp>
        <p:nvSpPr>
          <p:cNvPr id="2" name="Rectangle 1"/>
          <p:cNvSpPr/>
          <p:nvPr/>
        </p:nvSpPr>
        <p:spPr>
          <a:xfrm>
            <a:off x="6129367" y="629682"/>
            <a:ext cx="1693718" cy="35502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Lato" panose="020B0604020202020204" charset="0"/>
              </a:rPr>
              <a:t>Dataset</a:t>
            </a:r>
            <a:endParaRPr lang="en-US" dirty="0">
              <a:latin typeface="Lato" panose="020B0604020202020204" charset="0"/>
            </a:endParaRPr>
          </a:p>
        </p:txBody>
      </p:sp>
      <p:cxnSp>
        <p:nvCxnSpPr>
          <p:cNvPr id="4" name="Straight Arrow Connector 3"/>
          <p:cNvCxnSpPr/>
          <p:nvPr/>
        </p:nvCxnSpPr>
        <p:spPr>
          <a:xfrm>
            <a:off x="6935005" y="984705"/>
            <a:ext cx="0" cy="199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129367" y="1203227"/>
            <a:ext cx="1693718" cy="35502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Lato" panose="020B0604020202020204" charset="0"/>
              </a:rPr>
              <a:t>Concatenation</a:t>
            </a:r>
            <a:endParaRPr lang="en-US" dirty="0">
              <a:latin typeface="Lato" panose="020B0604020202020204" charset="0"/>
            </a:endParaRPr>
          </a:p>
        </p:txBody>
      </p:sp>
      <p:sp>
        <p:nvSpPr>
          <p:cNvPr id="36" name="Rectangle 35"/>
          <p:cNvSpPr/>
          <p:nvPr/>
        </p:nvSpPr>
        <p:spPr>
          <a:xfrm>
            <a:off x="6129367" y="1726118"/>
            <a:ext cx="1693718" cy="35502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Lato" panose="020B0604020202020204" charset="0"/>
              </a:rPr>
              <a:t>Pre-processing</a:t>
            </a:r>
            <a:endParaRPr lang="en-US" dirty="0">
              <a:latin typeface="Lato" panose="020B0604020202020204" charset="0"/>
            </a:endParaRPr>
          </a:p>
        </p:txBody>
      </p:sp>
      <p:sp>
        <p:nvSpPr>
          <p:cNvPr id="38" name="Rectangle 37"/>
          <p:cNvSpPr/>
          <p:nvPr/>
        </p:nvSpPr>
        <p:spPr>
          <a:xfrm>
            <a:off x="6129367" y="2227358"/>
            <a:ext cx="1693718" cy="35502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Lato" panose="020B0604020202020204" charset="0"/>
              </a:rPr>
              <a:t>Feature Extraction</a:t>
            </a:r>
            <a:endParaRPr lang="en-US" dirty="0">
              <a:latin typeface="Lato" panose="020B0604020202020204" charset="0"/>
            </a:endParaRPr>
          </a:p>
        </p:txBody>
      </p:sp>
      <p:sp>
        <p:nvSpPr>
          <p:cNvPr id="40" name="Rectangle 39"/>
          <p:cNvSpPr/>
          <p:nvPr/>
        </p:nvSpPr>
        <p:spPr>
          <a:xfrm>
            <a:off x="6129367" y="2764341"/>
            <a:ext cx="1693718" cy="35502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Lato" panose="020B0604020202020204" charset="0"/>
              </a:rPr>
              <a:t>Training</a:t>
            </a:r>
            <a:endParaRPr lang="en-US" dirty="0">
              <a:latin typeface="Lato" panose="020B0604020202020204" charset="0"/>
            </a:endParaRPr>
          </a:p>
        </p:txBody>
      </p:sp>
      <p:sp>
        <p:nvSpPr>
          <p:cNvPr id="42" name="Rectangle 41"/>
          <p:cNvSpPr/>
          <p:nvPr/>
        </p:nvSpPr>
        <p:spPr>
          <a:xfrm>
            <a:off x="6129367" y="3272511"/>
            <a:ext cx="1693718" cy="3620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Lato" panose="020B0604020202020204" charset="0"/>
              </a:rPr>
              <a:t>Classification Model</a:t>
            </a:r>
            <a:endParaRPr lang="en-US" dirty="0">
              <a:latin typeface="Lato" panose="020B0604020202020204" charset="0"/>
            </a:endParaRPr>
          </a:p>
        </p:txBody>
      </p:sp>
      <p:sp>
        <p:nvSpPr>
          <p:cNvPr id="44" name="Rectangle 43"/>
          <p:cNvSpPr/>
          <p:nvPr/>
        </p:nvSpPr>
        <p:spPr>
          <a:xfrm>
            <a:off x="6129367" y="3821618"/>
            <a:ext cx="1693718" cy="3332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Lato" panose="020B0604020202020204" charset="0"/>
              </a:rPr>
              <a:t>Prediction</a:t>
            </a:r>
            <a:endParaRPr lang="en-US" dirty="0">
              <a:latin typeface="Lato" panose="020B0604020202020204" charset="0"/>
            </a:endParaRPr>
          </a:p>
        </p:txBody>
      </p:sp>
      <p:sp>
        <p:nvSpPr>
          <p:cNvPr id="46" name="Rectangle 45"/>
          <p:cNvSpPr/>
          <p:nvPr/>
        </p:nvSpPr>
        <p:spPr>
          <a:xfrm>
            <a:off x="5133109" y="4341910"/>
            <a:ext cx="1485900" cy="35502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Lato" panose="020B0604020202020204" charset="0"/>
              </a:rPr>
              <a:t>Fake News</a:t>
            </a:r>
            <a:endParaRPr lang="en-US" dirty="0">
              <a:latin typeface="Lato" panose="020B0604020202020204" charset="0"/>
            </a:endParaRPr>
          </a:p>
        </p:txBody>
      </p:sp>
      <p:sp>
        <p:nvSpPr>
          <p:cNvPr id="47" name="Rectangle 46"/>
          <p:cNvSpPr/>
          <p:nvPr/>
        </p:nvSpPr>
        <p:spPr>
          <a:xfrm>
            <a:off x="7297919" y="4341909"/>
            <a:ext cx="1485900" cy="35502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Lato" panose="020B0604020202020204" charset="0"/>
              </a:rPr>
              <a:t>Real News</a:t>
            </a:r>
            <a:endParaRPr lang="en-US" dirty="0">
              <a:latin typeface="Lato" panose="020B0604020202020204" charset="0"/>
            </a:endParaRPr>
          </a:p>
        </p:txBody>
      </p:sp>
      <p:cxnSp>
        <p:nvCxnSpPr>
          <p:cNvPr id="49" name="Straight Arrow Connector 48"/>
          <p:cNvCxnSpPr/>
          <p:nvPr/>
        </p:nvCxnSpPr>
        <p:spPr>
          <a:xfrm>
            <a:off x="6935005" y="2582381"/>
            <a:ext cx="0" cy="16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6926346" y="3646704"/>
            <a:ext cx="0" cy="16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935005" y="3119364"/>
            <a:ext cx="0" cy="16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935005" y="2028006"/>
            <a:ext cx="0" cy="199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6935005" y="1558250"/>
            <a:ext cx="0" cy="199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4" idx="1"/>
            <a:endCxn id="46" idx="0"/>
          </p:cNvCxnSpPr>
          <p:nvPr/>
        </p:nvCxnSpPr>
        <p:spPr>
          <a:xfrm rot="10800000" flipV="1">
            <a:off x="5876059" y="3988244"/>
            <a:ext cx="253308" cy="3536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44" idx="3"/>
            <a:endCxn id="47" idx="0"/>
          </p:cNvCxnSpPr>
          <p:nvPr/>
        </p:nvCxnSpPr>
        <p:spPr>
          <a:xfrm>
            <a:off x="7823085" y="3988245"/>
            <a:ext cx="217784" cy="3536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832</TotalTime>
  <Words>1234</Words>
  <Application>Microsoft Office PowerPoint</Application>
  <PresentationFormat>On-screen Show (16:9)</PresentationFormat>
  <Paragraphs>212</Paragraphs>
  <Slides>23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Lato</vt:lpstr>
      <vt:lpstr>Cambria Math</vt:lpstr>
      <vt:lpstr>Raleway</vt:lpstr>
      <vt:lpstr>Arial</vt:lpstr>
      <vt:lpstr>Wingdings</vt:lpstr>
      <vt:lpstr>Antonio template</vt:lpstr>
      <vt:lpstr>Bangla Fake News Detection</vt:lpstr>
      <vt:lpstr> Introduction</vt:lpstr>
      <vt:lpstr>Problem Statement</vt:lpstr>
      <vt:lpstr>Related Work</vt:lpstr>
      <vt:lpstr>Related Work</vt:lpstr>
      <vt:lpstr>Related Work</vt:lpstr>
      <vt:lpstr>Dataset Description</vt:lpstr>
      <vt:lpstr>Dataset Description</vt:lpstr>
      <vt:lpstr>Methodology</vt:lpstr>
      <vt:lpstr>Data Loading and Concatenaton</vt:lpstr>
      <vt:lpstr>Data Preprocessing</vt:lpstr>
      <vt:lpstr>Feature Extraction</vt:lpstr>
      <vt:lpstr>PowerPoint Presentation</vt:lpstr>
      <vt:lpstr>Training and Testing Dataset</vt:lpstr>
      <vt:lpstr>Classification Models</vt:lpstr>
      <vt:lpstr>Logistic Regression</vt:lpstr>
      <vt:lpstr>Random Forest</vt:lpstr>
      <vt:lpstr>Multinomial Naïve Bayes</vt:lpstr>
      <vt:lpstr>Decision Tree</vt:lpstr>
      <vt:lpstr>Expected Output</vt:lpstr>
      <vt:lpstr>Limitations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Bangla Fake News Detection</dc:title>
  <dc:creator>Puja Kundu</dc:creator>
  <cp:lastModifiedBy>ismail - [2010]</cp:lastModifiedBy>
  <cp:revision>38</cp:revision>
  <dcterms:modified xsi:type="dcterms:W3CDTF">2022-08-18T18:18:04Z</dcterms:modified>
</cp:coreProperties>
</file>