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60"/>
  </p:normalViewPr>
  <p:slideViewPr>
    <p:cSldViewPr>
      <p:cViewPr varScale="1">
        <p:scale>
          <a:sx n="69" d="100"/>
          <a:sy n="69"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D8DD37-F469-4296-A892-B680A289E579}"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18390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D8DD37-F469-4296-A892-B680A289E579}"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374451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D8DD37-F469-4296-A892-B680A289E579}"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180371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D8DD37-F469-4296-A892-B680A289E579}"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214250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8DD37-F469-4296-A892-B680A289E579}"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302874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D8DD37-F469-4296-A892-B680A289E579}"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223000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D8DD37-F469-4296-A892-B680A289E579}" type="datetimeFigureOut">
              <a:rPr lang="en-IN" smtClean="0"/>
              <a:t>11-06-2020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212853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D8DD37-F469-4296-A892-B680A289E579}" type="datetimeFigureOut">
              <a:rPr lang="en-IN" smtClean="0"/>
              <a:t>11-06-2020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332445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8DD37-F469-4296-A892-B680A289E579}" type="datetimeFigureOut">
              <a:rPr lang="en-IN" smtClean="0"/>
              <a:t>11-06-2020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101636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8DD37-F469-4296-A892-B680A289E579}"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402827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8DD37-F469-4296-A892-B680A289E579}"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DE5DA-5C56-4407-924C-112854746960}" type="slidenum">
              <a:rPr lang="en-IN" smtClean="0"/>
              <a:t>‹#›</a:t>
            </a:fld>
            <a:endParaRPr lang="en-IN"/>
          </a:p>
        </p:txBody>
      </p:sp>
    </p:spTree>
    <p:extLst>
      <p:ext uri="{BB962C8B-B14F-4D97-AF65-F5344CB8AC3E}">
        <p14:creationId xmlns:p14="http://schemas.microsoft.com/office/powerpoint/2010/main" val="354978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8DD37-F469-4296-A892-B680A289E579}" type="datetimeFigureOut">
              <a:rPr lang="en-IN" smtClean="0"/>
              <a:t>11-06-2020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DE5DA-5C56-4407-924C-112854746960}" type="slidenum">
              <a:rPr lang="en-IN" smtClean="0"/>
              <a:t>‹#›</a:t>
            </a:fld>
            <a:endParaRPr lang="en-IN"/>
          </a:p>
        </p:txBody>
      </p:sp>
    </p:spTree>
    <p:extLst>
      <p:ext uri="{BB962C8B-B14F-4D97-AF65-F5344CB8AC3E}">
        <p14:creationId xmlns:p14="http://schemas.microsoft.com/office/powerpoint/2010/main" val="11806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en-US/docs/Web/JavaScript/Guide/Regular_Expressions" TargetMode="External"/><Relationship Id="rId3" Type="http://schemas.openxmlformats.org/officeDocument/2006/relationships/hyperlink" Target="https://developer.mozilla.org/en-US/docs/Web/HTML/Attributes/minlength" TargetMode="External"/><Relationship Id="rId7" Type="http://schemas.openxmlformats.org/officeDocument/2006/relationships/hyperlink" Target="https://developer.mozilla.org/en-US/docs/Web/HTML/Attributes/pattern" TargetMode="External"/><Relationship Id="rId2" Type="http://schemas.openxmlformats.org/officeDocument/2006/relationships/hyperlink" Target="https://developer.mozilla.org/en-US/docs/Web/HTML/Attributes/required"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Attributes/max" TargetMode="External"/><Relationship Id="rId5" Type="http://schemas.openxmlformats.org/officeDocument/2006/relationships/hyperlink" Target="https://developer.mozilla.org/en-US/docs/Web/HTML/Attributes/min" TargetMode="External"/><Relationship Id="rId4" Type="http://schemas.openxmlformats.org/officeDocument/2006/relationships/hyperlink" Target="https://developer.mozilla.org/en-US/docs/Web/HTML/Attributes/maxlengt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tml.com/html5/#ixzz6OlqZ9Dn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tml.com/tags/time/" TargetMode="External"/><Relationship Id="rId2" Type="http://schemas.openxmlformats.org/officeDocument/2006/relationships/hyperlink" Target="https://html.com/tags/addr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1484785"/>
            <a:ext cx="4680520" cy="1368151"/>
          </a:xfrm>
        </p:spPr>
        <p:txBody>
          <a:bodyPr/>
          <a:lstStyle/>
          <a:p>
            <a:r>
              <a:rPr lang="en-IN" dirty="0" smtClean="0"/>
              <a:t>HTML5</a:t>
            </a:r>
            <a:endParaRPr lang="en-IN" dirty="0"/>
          </a:p>
        </p:txBody>
      </p:sp>
      <p:sp>
        <p:nvSpPr>
          <p:cNvPr id="3" name="Subtitle 2"/>
          <p:cNvSpPr>
            <a:spLocks noGrp="1"/>
          </p:cNvSpPr>
          <p:nvPr>
            <p:ph type="subTitle" idx="1"/>
          </p:nvPr>
        </p:nvSpPr>
        <p:spPr>
          <a:xfrm>
            <a:off x="755576" y="4725144"/>
            <a:ext cx="3168352" cy="913656"/>
          </a:xfrm>
        </p:spPr>
        <p:txBody>
          <a:bodyPr>
            <a:normAutofit fontScale="62500" lnSpcReduction="20000"/>
          </a:bodyPr>
          <a:lstStyle/>
          <a:p>
            <a:pPr algn="l"/>
            <a:r>
              <a:rPr lang="en-IN" dirty="0" smtClean="0"/>
              <a:t>Associate </a:t>
            </a:r>
            <a:r>
              <a:rPr lang="en-IN" dirty="0" err="1" smtClean="0"/>
              <a:t>Name:Puja</a:t>
            </a:r>
            <a:r>
              <a:rPr lang="en-IN" dirty="0" smtClean="0"/>
              <a:t> </a:t>
            </a:r>
            <a:r>
              <a:rPr lang="en-IN" dirty="0" err="1" smtClean="0"/>
              <a:t>Pandey</a:t>
            </a:r>
            <a:endParaRPr lang="en-IN" dirty="0" smtClean="0"/>
          </a:p>
          <a:p>
            <a:pPr algn="l"/>
            <a:r>
              <a:rPr lang="en-IN" dirty="0" smtClean="0"/>
              <a:t>Associate Id:784462</a:t>
            </a:r>
            <a:endParaRPr lang="en-IN" dirty="0"/>
          </a:p>
        </p:txBody>
      </p:sp>
    </p:spTree>
    <p:extLst>
      <p:ext uri="{BB962C8B-B14F-4D97-AF65-F5344CB8AC3E}">
        <p14:creationId xmlns:p14="http://schemas.microsoft.com/office/powerpoint/2010/main" val="4176325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Features of HTML5 </a:t>
            </a:r>
            <a:endParaRPr lang="en-IN" dirty="0"/>
          </a:p>
        </p:txBody>
      </p:sp>
      <p:sp>
        <p:nvSpPr>
          <p:cNvPr id="3" name="Content Placeholder 2"/>
          <p:cNvSpPr>
            <a:spLocks noGrp="1"/>
          </p:cNvSpPr>
          <p:nvPr>
            <p:ph idx="1"/>
          </p:nvPr>
        </p:nvSpPr>
        <p:spPr/>
        <p:txBody>
          <a:bodyPr>
            <a:normAutofit/>
          </a:bodyPr>
          <a:lstStyle/>
          <a:p>
            <a:r>
              <a:rPr lang="en-IN" sz="2400" dirty="0">
                <a:latin typeface="Bahnschrift Light SemiCondensed" pitchFamily="34" charset="0"/>
              </a:rPr>
              <a:t>New Semantic </a:t>
            </a:r>
            <a:r>
              <a:rPr lang="en-IN" sz="2400" dirty="0" smtClean="0">
                <a:latin typeface="Bahnschrift Light SemiCondensed" pitchFamily="34" charset="0"/>
              </a:rPr>
              <a:t>Elements</a:t>
            </a:r>
          </a:p>
          <a:p>
            <a:r>
              <a:rPr lang="en-IN" sz="2400" dirty="0">
                <a:latin typeface="Bahnschrift Light SemiCondensed" pitchFamily="34" charset="0"/>
              </a:rPr>
              <a:t>Forms </a:t>
            </a:r>
            <a:r>
              <a:rPr lang="en-IN" sz="2400" dirty="0" smtClean="0">
                <a:latin typeface="Bahnschrift Light SemiCondensed" pitchFamily="34" charset="0"/>
              </a:rPr>
              <a:t>2.0</a:t>
            </a:r>
          </a:p>
          <a:p>
            <a:r>
              <a:rPr lang="en-IN" sz="2400" dirty="0">
                <a:latin typeface="Bahnschrift Light SemiCondensed" pitchFamily="34" charset="0"/>
              </a:rPr>
              <a:t>Persistent Local Storage </a:t>
            </a:r>
            <a:endParaRPr lang="en-IN" sz="2400" dirty="0" smtClean="0">
              <a:latin typeface="Bahnschrift Light SemiCondensed" pitchFamily="34" charset="0"/>
            </a:endParaRPr>
          </a:p>
          <a:p>
            <a:r>
              <a:rPr lang="en-IN" sz="2400" dirty="0" smtClean="0">
                <a:latin typeface="Bahnschrift Light SemiCondensed" pitchFamily="34" charset="0"/>
              </a:rPr>
              <a:t>Server-Sent Events</a:t>
            </a:r>
          </a:p>
          <a:p>
            <a:r>
              <a:rPr lang="en-IN" sz="2400" dirty="0">
                <a:latin typeface="Bahnschrift Light SemiCondensed" pitchFamily="34" charset="0"/>
              </a:rPr>
              <a:t>Canvas </a:t>
            </a:r>
            <a:endParaRPr lang="en-IN" sz="2400" dirty="0" smtClean="0">
              <a:latin typeface="Bahnschrift Light SemiCondensed" pitchFamily="34" charset="0"/>
            </a:endParaRPr>
          </a:p>
          <a:p>
            <a:r>
              <a:rPr lang="en-IN" sz="2400" dirty="0">
                <a:latin typeface="Bahnschrift Light SemiCondensed" pitchFamily="34" charset="0"/>
              </a:rPr>
              <a:t>Audio &amp; </a:t>
            </a:r>
            <a:r>
              <a:rPr lang="en-IN" sz="2400" dirty="0" smtClean="0">
                <a:latin typeface="Bahnschrift Light SemiCondensed" pitchFamily="34" charset="0"/>
              </a:rPr>
              <a:t>Video</a:t>
            </a:r>
          </a:p>
          <a:p>
            <a:r>
              <a:rPr lang="en-IN" sz="2400" dirty="0" err="1" smtClean="0">
                <a:latin typeface="Bahnschrift Light SemiCondensed" pitchFamily="34" charset="0"/>
              </a:rPr>
              <a:t>Geolocation</a:t>
            </a:r>
            <a:endParaRPr lang="en-IN" sz="2400" dirty="0" smtClean="0">
              <a:latin typeface="Bahnschrift Light SemiCondensed" pitchFamily="34" charset="0"/>
            </a:endParaRPr>
          </a:p>
          <a:p>
            <a:r>
              <a:rPr lang="en-IN" sz="2400" dirty="0" err="1" smtClean="0">
                <a:latin typeface="Bahnschrift Light SemiCondensed" pitchFamily="34" charset="0"/>
              </a:rPr>
              <a:t>Microdata</a:t>
            </a:r>
            <a:endParaRPr lang="en-IN" sz="2400" dirty="0" smtClean="0">
              <a:latin typeface="Bahnschrift Light SemiCondensed" pitchFamily="34" charset="0"/>
            </a:endParaRPr>
          </a:p>
          <a:p>
            <a:r>
              <a:rPr lang="en-IN" sz="2400" dirty="0">
                <a:latin typeface="Bahnschrift Light SemiCondensed" pitchFamily="34" charset="0"/>
              </a:rPr>
              <a:t>Drag and drop</a:t>
            </a:r>
          </a:p>
        </p:txBody>
      </p:sp>
    </p:spTree>
    <p:extLst>
      <p:ext uri="{BB962C8B-B14F-4D97-AF65-F5344CB8AC3E}">
        <p14:creationId xmlns:p14="http://schemas.microsoft.com/office/powerpoint/2010/main" val="262641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Tags Introduced in HTML5</a:t>
            </a:r>
            <a:endParaRPr lang="en-IN" dirty="0"/>
          </a:p>
        </p:txBody>
      </p:sp>
      <p:sp>
        <p:nvSpPr>
          <p:cNvPr id="3" name="Content Placeholder 2"/>
          <p:cNvSpPr>
            <a:spLocks noGrp="1"/>
          </p:cNvSpPr>
          <p:nvPr>
            <p:ph idx="1"/>
          </p:nvPr>
        </p:nvSpPr>
        <p:spPr/>
        <p:txBody>
          <a:bodyPr>
            <a:normAutofit/>
          </a:bodyPr>
          <a:lstStyle/>
          <a:p>
            <a:r>
              <a:rPr lang="en-IN" sz="2000" dirty="0"/>
              <a:t>&lt;article</a:t>
            </a:r>
            <a:r>
              <a:rPr lang="en-IN" sz="2000" dirty="0" smtClean="0"/>
              <a:t>&gt;</a:t>
            </a:r>
          </a:p>
          <a:p>
            <a:r>
              <a:rPr lang="en-IN" sz="2000" dirty="0"/>
              <a:t>&lt;aside </a:t>
            </a:r>
            <a:r>
              <a:rPr lang="en-IN" sz="2000" dirty="0" smtClean="0"/>
              <a:t>&gt;</a:t>
            </a:r>
          </a:p>
          <a:p>
            <a:r>
              <a:rPr lang="en-IN" sz="2000" dirty="0"/>
              <a:t>&lt;audio</a:t>
            </a:r>
            <a:r>
              <a:rPr lang="en-IN" sz="2000" dirty="0" smtClean="0"/>
              <a:t>&gt;</a:t>
            </a:r>
          </a:p>
          <a:p>
            <a:r>
              <a:rPr lang="en-IN" sz="2000" dirty="0"/>
              <a:t>&lt;canvas</a:t>
            </a:r>
            <a:r>
              <a:rPr lang="en-IN" sz="2000" dirty="0" smtClean="0"/>
              <a:t>&gt;</a:t>
            </a:r>
          </a:p>
          <a:p>
            <a:r>
              <a:rPr lang="en-IN" sz="2000" dirty="0" smtClean="0"/>
              <a:t>&lt;</a:t>
            </a:r>
            <a:r>
              <a:rPr lang="en-IN" sz="2000" dirty="0" err="1"/>
              <a:t>datalist</a:t>
            </a:r>
            <a:r>
              <a:rPr lang="en-IN" sz="2000" dirty="0" smtClean="0"/>
              <a:t>&gt;</a:t>
            </a:r>
          </a:p>
          <a:p>
            <a:r>
              <a:rPr lang="en-IN" sz="2000" dirty="0"/>
              <a:t>&lt;details</a:t>
            </a:r>
            <a:r>
              <a:rPr lang="en-IN" sz="2000" dirty="0" smtClean="0"/>
              <a:t>&gt;</a:t>
            </a:r>
          </a:p>
          <a:p>
            <a:r>
              <a:rPr lang="en-IN" sz="2000" dirty="0"/>
              <a:t>&lt;embed</a:t>
            </a:r>
            <a:r>
              <a:rPr lang="en-IN" sz="2000" dirty="0" smtClean="0"/>
              <a:t>&gt;</a:t>
            </a:r>
          </a:p>
          <a:p>
            <a:r>
              <a:rPr lang="en-IN" sz="2000" dirty="0"/>
              <a:t>&lt;figure</a:t>
            </a:r>
            <a:r>
              <a:rPr lang="en-IN" sz="2000" dirty="0" smtClean="0"/>
              <a:t>&gt;</a:t>
            </a:r>
          </a:p>
          <a:p>
            <a:r>
              <a:rPr lang="en-IN" sz="2000" dirty="0"/>
              <a:t>&lt;footer</a:t>
            </a:r>
            <a:r>
              <a:rPr lang="en-IN" sz="2000" dirty="0" smtClean="0"/>
              <a:t>&gt;</a:t>
            </a:r>
          </a:p>
          <a:p>
            <a:r>
              <a:rPr lang="en-IN" sz="2000" dirty="0"/>
              <a:t>&lt;header</a:t>
            </a:r>
            <a:r>
              <a:rPr lang="en-IN" sz="2000" dirty="0" smtClean="0"/>
              <a:t>&gt;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628800"/>
            <a:ext cx="3528391"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65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&lt;</a:t>
            </a:r>
            <a:r>
              <a:rPr lang="en-IN" dirty="0" err="1" smtClean="0"/>
              <a:t>hgroup</a:t>
            </a:r>
            <a:r>
              <a:rPr lang="en-IN" dirty="0" smtClean="0"/>
              <a:t>&gt;</a:t>
            </a:r>
          </a:p>
          <a:p>
            <a:r>
              <a:rPr lang="en-IN" dirty="0" smtClean="0"/>
              <a:t>&lt;mark&gt;</a:t>
            </a:r>
          </a:p>
          <a:p>
            <a:r>
              <a:rPr lang="en-IN" dirty="0" smtClean="0"/>
              <a:t>&lt;meter&gt;</a:t>
            </a:r>
          </a:p>
          <a:p>
            <a:r>
              <a:rPr lang="en-IN" dirty="0" smtClean="0"/>
              <a:t>&lt;</a:t>
            </a:r>
            <a:r>
              <a:rPr lang="en-IN" dirty="0" err="1" smtClean="0"/>
              <a:t>nav</a:t>
            </a:r>
            <a:r>
              <a:rPr lang="en-IN" dirty="0" smtClean="0"/>
              <a:t>&gt;</a:t>
            </a:r>
          </a:p>
          <a:p>
            <a:r>
              <a:rPr lang="en-IN" dirty="0" smtClean="0"/>
              <a:t>&lt;output&gt;</a:t>
            </a:r>
          </a:p>
          <a:p>
            <a:r>
              <a:rPr lang="en-IN" dirty="0" smtClean="0"/>
              <a:t>&lt;progress&gt;</a:t>
            </a:r>
          </a:p>
          <a:p>
            <a:r>
              <a:rPr lang="en-IN" dirty="0" smtClean="0"/>
              <a:t>&lt;ruby&gt;</a:t>
            </a:r>
          </a:p>
          <a:p>
            <a:r>
              <a:rPr lang="en-IN" dirty="0" smtClean="0"/>
              <a:t>&lt;section&gt;</a:t>
            </a:r>
          </a:p>
          <a:p>
            <a:r>
              <a:rPr lang="en-IN" dirty="0" smtClean="0"/>
              <a:t>&lt;time&gt;</a:t>
            </a:r>
          </a:p>
          <a:p>
            <a:r>
              <a:rPr lang="en-IN" dirty="0" smtClean="0"/>
              <a:t>&lt;video&gt;</a:t>
            </a:r>
          </a:p>
          <a:p>
            <a:r>
              <a:rPr lang="en-IN" dirty="0" smtClean="0"/>
              <a:t>&lt;</a:t>
            </a:r>
            <a:r>
              <a:rPr lang="en-IN" dirty="0" err="1" smtClean="0"/>
              <a:t>wbr</a:t>
            </a:r>
            <a:r>
              <a:rPr lang="en-IN" dirty="0" smtClean="0"/>
              <a:t>&gt;-Word break </a:t>
            </a:r>
            <a:r>
              <a:rPr lang="en-IN" dirty="0" err="1" smtClean="0"/>
              <a:t>oppurnity</a:t>
            </a:r>
            <a:endParaRPr lang="en-IN" dirty="0" smtClean="0"/>
          </a:p>
          <a:p>
            <a:pPr marL="0" indent="0">
              <a:buNone/>
            </a:pPr>
            <a:endParaRPr lang="en-IN" dirty="0"/>
          </a:p>
        </p:txBody>
      </p:sp>
    </p:spTree>
    <p:extLst>
      <p:ext uri="{BB962C8B-B14F-4D97-AF65-F5344CB8AC3E}">
        <p14:creationId xmlns:p14="http://schemas.microsoft.com/office/powerpoint/2010/main" val="314538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types of input tag</a:t>
            </a:r>
            <a:endParaRPr lang="en-IN" dirty="0"/>
          </a:p>
        </p:txBody>
      </p:sp>
      <p:sp>
        <p:nvSpPr>
          <p:cNvPr id="3" name="Content Placeholder 2"/>
          <p:cNvSpPr>
            <a:spLocks noGrp="1"/>
          </p:cNvSpPr>
          <p:nvPr>
            <p:ph idx="1"/>
          </p:nvPr>
        </p:nvSpPr>
        <p:spPr/>
        <p:txBody>
          <a:bodyPr>
            <a:normAutofit fontScale="70000" lnSpcReduction="20000"/>
          </a:bodyPr>
          <a:lstStyle/>
          <a:p>
            <a:r>
              <a:rPr lang="en-IN" dirty="0" err="1" smtClean="0"/>
              <a:t>Color</a:t>
            </a:r>
            <a:endParaRPr lang="en-IN" dirty="0" smtClean="0"/>
          </a:p>
          <a:p>
            <a:r>
              <a:rPr lang="en-IN" dirty="0" smtClean="0"/>
              <a:t>Date</a:t>
            </a:r>
          </a:p>
          <a:p>
            <a:r>
              <a:rPr lang="en-IN" dirty="0" err="1" smtClean="0"/>
              <a:t>datetime</a:t>
            </a:r>
            <a:r>
              <a:rPr lang="en-IN" dirty="0" smtClean="0"/>
              <a:t>-local</a:t>
            </a:r>
          </a:p>
          <a:p>
            <a:r>
              <a:rPr lang="en-IN" dirty="0" err="1" smtClean="0"/>
              <a:t>Datetime</a:t>
            </a:r>
            <a:endParaRPr lang="en-IN" dirty="0" smtClean="0"/>
          </a:p>
          <a:p>
            <a:r>
              <a:rPr lang="en-IN" dirty="0" smtClean="0"/>
              <a:t>Email</a:t>
            </a:r>
          </a:p>
          <a:p>
            <a:r>
              <a:rPr lang="en-IN" dirty="0" smtClean="0"/>
              <a:t>Month</a:t>
            </a:r>
          </a:p>
          <a:p>
            <a:r>
              <a:rPr lang="en-IN" dirty="0" smtClean="0"/>
              <a:t>Number</a:t>
            </a:r>
          </a:p>
          <a:p>
            <a:r>
              <a:rPr lang="en-IN" dirty="0" smtClean="0"/>
              <a:t>Range</a:t>
            </a:r>
          </a:p>
          <a:p>
            <a:r>
              <a:rPr lang="en-IN" dirty="0" smtClean="0"/>
              <a:t>Search</a:t>
            </a:r>
          </a:p>
          <a:p>
            <a:r>
              <a:rPr lang="en-IN" dirty="0" smtClean="0"/>
              <a:t>Tel</a:t>
            </a:r>
          </a:p>
          <a:p>
            <a:r>
              <a:rPr lang="en-IN" dirty="0" smtClean="0"/>
              <a:t>Time</a:t>
            </a:r>
          </a:p>
          <a:p>
            <a:r>
              <a:rPr lang="en-IN" dirty="0" err="1" smtClean="0"/>
              <a:t>url</a:t>
            </a:r>
            <a:endParaRPr lang="en-IN" dirty="0" smtClean="0"/>
          </a:p>
          <a:p>
            <a:r>
              <a:rPr lang="en-IN" dirty="0"/>
              <a:t>week</a:t>
            </a:r>
          </a:p>
        </p:txBody>
      </p:sp>
    </p:spTree>
    <p:extLst>
      <p:ext uri="{BB962C8B-B14F-4D97-AF65-F5344CB8AC3E}">
        <p14:creationId xmlns:p14="http://schemas.microsoft.com/office/powerpoint/2010/main" val="318088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Web Storage </a:t>
            </a:r>
            <a:r>
              <a:rPr lang="en-IN" dirty="0" err="1" smtClean="0"/>
              <a:t>Api</a:t>
            </a:r>
            <a:endParaRPr lang="en-IN" dirty="0"/>
          </a:p>
        </p:txBody>
      </p:sp>
      <p:sp>
        <p:nvSpPr>
          <p:cNvPr id="3" name="Content Placeholder 2"/>
          <p:cNvSpPr>
            <a:spLocks noGrp="1"/>
          </p:cNvSpPr>
          <p:nvPr>
            <p:ph idx="1"/>
          </p:nvPr>
        </p:nvSpPr>
        <p:spPr/>
        <p:txBody>
          <a:bodyPr>
            <a:normAutofit/>
          </a:bodyPr>
          <a:lstStyle/>
          <a:p>
            <a:r>
              <a:rPr lang="en-US" sz="2000" dirty="0" smtClean="0">
                <a:latin typeface="Book Antiqua" pitchFamily="18" charset="0"/>
              </a:rPr>
              <a:t>It is a client side database that allow users to persist data in the form of key-value pair.</a:t>
            </a:r>
          </a:p>
          <a:p>
            <a:r>
              <a:rPr lang="en-US" sz="2000" dirty="0" smtClean="0">
                <a:latin typeface="Book Antiqua" pitchFamily="18" charset="0"/>
              </a:rPr>
              <a:t>HTML </a:t>
            </a:r>
            <a:r>
              <a:rPr lang="en-US" sz="2000" dirty="0">
                <a:latin typeface="Book Antiqua" pitchFamily="18" charset="0"/>
              </a:rPr>
              <a:t>web storage provides two objects for storing data on the client:</a:t>
            </a:r>
          </a:p>
          <a:p>
            <a:pPr marL="0" indent="0">
              <a:buNone/>
            </a:pPr>
            <a:endParaRPr lang="en-US" sz="2000" dirty="0">
              <a:latin typeface="Book Antiqua" pitchFamily="18" charset="0"/>
            </a:endParaRPr>
          </a:p>
          <a:p>
            <a:pPr marL="0" indent="0">
              <a:buNone/>
            </a:pPr>
            <a:r>
              <a:rPr lang="en-US" sz="2000" dirty="0" smtClean="0">
                <a:latin typeface="Book Antiqua" pitchFamily="18" charset="0"/>
              </a:rPr>
              <a:t>	</a:t>
            </a:r>
            <a:r>
              <a:rPr lang="en-US" sz="2000" b="1" dirty="0" err="1" smtClean="0">
                <a:latin typeface="Book Antiqua" pitchFamily="18" charset="0"/>
              </a:rPr>
              <a:t>window.localStorage</a:t>
            </a:r>
            <a:r>
              <a:rPr lang="en-US" sz="2000" dirty="0">
                <a:latin typeface="Book Antiqua" pitchFamily="18" charset="0"/>
              </a:rPr>
              <a:t> - stores data with no </a:t>
            </a:r>
            <a:r>
              <a:rPr lang="en-US" sz="2000" dirty="0" smtClean="0">
                <a:latin typeface="Book Antiqua" pitchFamily="18" charset="0"/>
              </a:rPr>
              <a:t>expiration date</a:t>
            </a:r>
            <a:endParaRPr lang="en-US" sz="2000" dirty="0">
              <a:latin typeface="Book Antiqua" pitchFamily="18" charset="0"/>
            </a:endParaRPr>
          </a:p>
          <a:p>
            <a:pPr marL="0" indent="0">
              <a:buNone/>
            </a:pPr>
            <a:r>
              <a:rPr lang="en-US" sz="2000" dirty="0" smtClean="0">
                <a:latin typeface="Book Antiqua" pitchFamily="18" charset="0"/>
              </a:rPr>
              <a:t>	</a:t>
            </a:r>
            <a:r>
              <a:rPr lang="en-US" sz="2000" b="1" dirty="0" err="1" smtClean="0">
                <a:latin typeface="Courier New" pitchFamily="49" charset="0"/>
                <a:cs typeface="Courier New" pitchFamily="49" charset="0"/>
              </a:rPr>
              <a:t>window.sessionStorage</a:t>
            </a:r>
            <a:r>
              <a:rPr lang="en-US" sz="2000" dirty="0">
                <a:latin typeface="Book Antiqua" pitchFamily="18" charset="0"/>
              </a:rPr>
              <a:t> - stores data for </a:t>
            </a:r>
            <a:r>
              <a:rPr lang="en-US" sz="2000" dirty="0" smtClean="0">
                <a:latin typeface="Book Antiqua" pitchFamily="18" charset="0"/>
              </a:rPr>
              <a:t>one session(data 	is </a:t>
            </a:r>
            <a:r>
              <a:rPr lang="en-US" sz="2000" dirty="0">
                <a:latin typeface="Book Antiqua" pitchFamily="18" charset="0"/>
              </a:rPr>
              <a:t>lost when the browser </a:t>
            </a:r>
            <a:r>
              <a:rPr lang="en-US" sz="2000" dirty="0" smtClean="0">
                <a:latin typeface="Book Antiqua" pitchFamily="18" charset="0"/>
              </a:rPr>
              <a:t>tab </a:t>
            </a:r>
            <a:r>
              <a:rPr lang="en-US" sz="2000" dirty="0">
                <a:latin typeface="Book Antiqua" pitchFamily="18" charset="0"/>
              </a:rPr>
              <a:t>is closed)</a:t>
            </a:r>
          </a:p>
          <a:p>
            <a:endParaRPr lang="en-IN" sz="2000" dirty="0"/>
          </a:p>
        </p:txBody>
      </p:sp>
    </p:spTree>
    <p:extLst>
      <p:ext uri="{BB962C8B-B14F-4D97-AF65-F5344CB8AC3E}">
        <p14:creationId xmlns:p14="http://schemas.microsoft.com/office/powerpoint/2010/main" val="87018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Form</a:t>
            </a:r>
            <a:endParaRPr lang="en-IN" dirty="0"/>
          </a:p>
        </p:txBody>
      </p:sp>
      <p:sp>
        <p:nvSpPr>
          <p:cNvPr id="3" name="Content Placeholder 2"/>
          <p:cNvSpPr>
            <a:spLocks noGrp="1"/>
          </p:cNvSpPr>
          <p:nvPr>
            <p:ph idx="1"/>
          </p:nvPr>
        </p:nvSpPr>
        <p:spPr/>
        <p:txBody>
          <a:bodyPr>
            <a:normAutofit/>
          </a:bodyPr>
          <a:lstStyle/>
          <a:p>
            <a:r>
              <a:rPr lang="en-US" sz="2000" dirty="0"/>
              <a:t>An HTML form is used to collect user input. The user input can then be sent to a server for processing</a:t>
            </a:r>
            <a:r>
              <a:rPr lang="en-US" sz="2000" dirty="0" smtClean="0"/>
              <a:t>.</a:t>
            </a:r>
          </a:p>
          <a:p>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636912"/>
            <a:ext cx="4608512" cy="385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646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Form method attribute</a:t>
            </a:r>
            <a:endParaRPr lang="en-IN" dirty="0"/>
          </a:p>
        </p:txBody>
      </p:sp>
      <p:sp>
        <p:nvSpPr>
          <p:cNvPr id="3" name="Content Placeholder 2"/>
          <p:cNvSpPr>
            <a:spLocks noGrp="1"/>
          </p:cNvSpPr>
          <p:nvPr>
            <p:ph idx="1"/>
          </p:nvPr>
        </p:nvSpPr>
        <p:spPr/>
        <p:txBody>
          <a:bodyPr>
            <a:normAutofit/>
          </a:bodyPr>
          <a:lstStyle/>
          <a:p>
            <a:r>
              <a:rPr lang="en-US" sz="1800" b="1" dirty="0" smtClean="0"/>
              <a:t>GET</a:t>
            </a:r>
            <a:r>
              <a:rPr lang="en-US" sz="1800" b="1" dirty="0"/>
              <a:t>:</a:t>
            </a:r>
            <a:endParaRPr lang="en-US" sz="1800" dirty="0"/>
          </a:p>
          <a:p>
            <a:pPr marL="0" indent="0">
              <a:buNone/>
            </a:pPr>
            <a:r>
              <a:rPr lang="en-US" sz="1800" dirty="0" smtClean="0"/>
              <a:t>	</a:t>
            </a:r>
            <a:r>
              <a:rPr lang="en-US" sz="1600" dirty="0" smtClean="0"/>
              <a:t>1.Appends </a:t>
            </a:r>
            <a:r>
              <a:rPr lang="en-US" sz="1600" dirty="0"/>
              <a:t>form-data into the URL in name/value pairs</a:t>
            </a:r>
          </a:p>
          <a:p>
            <a:pPr marL="0" indent="0">
              <a:buNone/>
            </a:pPr>
            <a:r>
              <a:rPr lang="en-US" sz="1600" dirty="0" smtClean="0"/>
              <a:t>	2.The </a:t>
            </a:r>
            <a:r>
              <a:rPr lang="en-US" sz="1600" dirty="0"/>
              <a:t>length of a URL is limited (about 3000 characters)</a:t>
            </a:r>
          </a:p>
          <a:p>
            <a:pPr marL="0" indent="0">
              <a:buNone/>
            </a:pPr>
            <a:r>
              <a:rPr lang="en-US" sz="1600" dirty="0" smtClean="0"/>
              <a:t>	3.Never </a:t>
            </a:r>
            <a:r>
              <a:rPr lang="en-US" sz="1600" dirty="0"/>
              <a:t>use GET to send sensitive data! (will be visible in the URL)</a:t>
            </a:r>
          </a:p>
          <a:p>
            <a:pPr marL="0" indent="0">
              <a:buNone/>
            </a:pPr>
            <a:r>
              <a:rPr lang="en-US" sz="1600" dirty="0" smtClean="0"/>
              <a:t>	4.Useful </a:t>
            </a:r>
            <a:r>
              <a:rPr lang="en-US" sz="1600" dirty="0"/>
              <a:t>for form submissions where a user wants to bookmark the result</a:t>
            </a:r>
          </a:p>
          <a:p>
            <a:pPr marL="0" indent="0">
              <a:buNone/>
            </a:pPr>
            <a:r>
              <a:rPr lang="en-US" sz="1600" dirty="0" smtClean="0"/>
              <a:t>	5.GET </a:t>
            </a:r>
            <a:r>
              <a:rPr lang="en-US" sz="1600" dirty="0"/>
              <a:t>is better for non-secure data, like query strings in </a:t>
            </a:r>
            <a:r>
              <a:rPr lang="en-US" sz="1600" dirty="0" smtClean="0"/>
              <a:t>Google</a:t>
            </a:r>
          </a:p>
          <a:p>
            <a:r>
              <a:rPr lang="en-US" sz="1800" b="1" dirty="0" smtClean="0"/>
              <a:t>POST</a:t>
            </a:r>
            <a:r>
              <a:rPr lang="en-US" sz="1800" b="1" dirty="0"/>
              <a:t>:</a:t>
            </a:r>
            <a:endParaRPr lang="en-US" sz="1800" dirty="0"/>
          </a:p>
          <a:p>
            <a:pPr marL="0" indent="0">
              <a:buNone/>
            </a:pPr>
            <a:r>
              <a:rPr lang="en-US" sz="1800" dirty="0" smtClean="0"/>
              <a:t>	</a:t>
            </a:r>
            <a:r>
              <a:rPr lang="en-US" sz="1600" dirty="0" smtClean="0"/>
              <a:t>1.Appends </a:t>
            </a:r>
            <a:r>
              <a:rPr lang="en-US" sz="1600" dirty="0"/>
              <a:t>form-data inside the body of the HTTP request (data is not shown </a:t>
            </a:r>
            <a:r>
              <a:rPr lang="en-US" sz="1600" dirty="0" smtClean="0"/>
              <a:t>	in </a:t>
            </a:r>
            <a:r>
              <a:rPr lang="en-US" sz="1600" dirty="0"/>
              <a:t>URL)</a:t>
            </a:r>
          </a:p>
          <a:p>
            <a:pPr marL="0" indent="0">
              <a:buNone/>
            </a:pPr>
            <a:r>
              <a:rPr lang="en-US" sz="1600" dirty="0" smtClean="0"/>
              <a:t>	2.Has </a:t>
            </a:r>
            <a:r>
              <a:rPr lang="en-US" sz="1600" dirty="0"/>
              <a:t>no size limitations</a:t>
            </a:r>
          </a:p>
          <a:p>
            <a:pPr marL="0" indent="0">
              <a:buNone/>
            </a:pPr>
            <a:r>
              <a:rPr lang="en-US" sz="1600" dirty="0" smtClean="0"/>
              <a:t>	3.Form </a:t>
            </a:r>
            <a:r>
              <a:rPr lang="en-US" sz="1600" dirty="0"/>
              <a:t>submissions with POST cannot be bookmarked</a:t>
            </a:r>
          </a:p>
          <a:p>
            <a:pPr marL="0" indent="0">
              <a:buNone/>
            </a:pPr>
            <a:endParaRPr lang="en-US" sz="1800" dirty="0" smtClean="0"/>
          </a:p>
          <a:p>
            <a:pPr marL="0" indent="0">
              <a:buNone/>
            </a:pPr>
            <a:endParaRPr lang="en-US" sz="1800" dirty="0"/>
          </a:p>
          <a:p>
            <a:pPr marL="0" indent="0">
              <a:buNone/>
            </a:pPr>
            <a:endParaRPr lang="en-US" sz="1800" dirty="0"/>
          </a:p>
          <a:p>
            <a:endParaRPr lang="en-IN" dirty="0"/>
          </a:p>
        </p:txBody>
      </p:sp>
    </p:spTree>
    <p:extLst>
      <p:ext uri="{BB962C8B-B14F-4D97-AF65-F5344CB8AC3E}">
        <p14:creationId xmlns:p14="http://schemas.microsoft.com/office/powerpoint/2010/main" val="212153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form Validation</a:t>
            </a:r>
            <a:endParaRPr lang="en-IN" dirty="0"/>
          </a:p>
        </p:txBody>
      </p:sp>
      <p:sp>
        <p:nvSpPr>
          <p:cNvPr id="3" name="Content Placeholder 2"/>
          <p:cNvSpPr>
            <a:spLocks noGrp="1"/>
          </p:cNvSpPr>
          <p:nvPr>
            <p:ph idx="1"/>
          </p:nvPr>
        </p:nvSpPr>
        <p:spPr/>
        <p:txBody>
          <a:bodyPr>
            <a:normAutofit/>
          </a:bodyPr>
          <a:lstStyle/>
          <a:p>
            <a:r>
              <a:rPr lang="en-US" sz="2100" dirty="0">
                <a:hlinkClick r:id="rId2"/>
              </a:rPr>
              <a:t>required</a:t>
            </a:r>
            <a:r>
              <a:rPr lang="en-US" sz="2100" dirty="0"/>
              <a:t>: Specifies whether a form field needs to be filled in before the form can be submitted.</a:t>
            </a:r>
          </a:p>
          <a:p>
            <a:r>
              <a:rPr lang="en-US" sz="2100" dirty="0" err="1">
                <a:hlinkClick r:id="rId3"/>
              </a:rPr>
              <a:t>minlength</a:t>
            </a:r>
            <a:r>
              <a:rPr lang="en-US" sz="2100" dirty="0"/>
              <a:t> and </a:t>
            </a:r>
            <a:r>
              <a:rPr lang="en-US" sz="2100" dirty="0" err="1">
                <a:hlinkClick r:id="rId4"/>
              </a:rPr>
              <a:t>maxlength</a:t>
            </a:r>
            <a:r>
              <a:rPr lang="en-US" sz="2100" dirty="0"/>
              <a:t>: Specifies the minimum and maximum length of textual data (strings)</a:t>
            </a:r>
          </a:p>
          <a:p>
            <a:r>
              <a:rPr lang="en-US" sz="2100" dirty="0">
                <a:hlinkClick r:id="rId5"/>
              </a:rPr>
              <a:t>min</a:t>
            </a:r>
            <a:r>
              <a:rPr lang="en-US" sz="2100" dirty="0"/>
              <a:t> and </a:t>
            </a:r>
            <a:r>
              <a:rPr lang="en-US" sz="2100" dirty="0">
                <a:hlinkClick r:id="rId6"/>
              </a:rPr>
              <a:t>max</a:t>
            </a:r>
            <a:r>
              <a:rPr lang="en-US" sz="2100" dirty="0"/>
              <a:t>: Specifies the minimum and maximum values of numerical input types</a:t>
            </a:r>
          </a:p>
          <a:p>
            <a:r>
              <a:rPr lang="en-US" sz="2100" dirty="0"/>
              <a:t>type: Specifies whether the data needs to be a number, an email address, or some other specific preset type. </a:t>
            </a:r>
          </a:p>
          <a:p>
            <a:r>
              <a:rPr lang="en-US" sz="2100" dirty="0">
                <a:hlinkClick r:id="rId7"/>
              </a:rPr>
              <a:t>pattern</a:t>
            </a:r>
            <a:r>
              <a:rPr lang="en-US" sz="2100" dirty="0"/>
              <a:t>: Specifies a </a:t>
            </a:r>
            <a:r>
              <a:rPr lang="en-US" sz="2100" dirty="0">
                <a:hlinkClick r:id="rId8"/>
              </a:rPr>
              <a:t>regular expression</a:t>
            </a:r>
            <a:r>
              <a:rPr lang="en-US" sz="2100" dirty="0"/>
              <a:t> that defines a pattern the entered data needs to follow.</a:t>
            </a:r>
          </a:p>
          <a:p>
            <a:endParaRPr lang="en-IN" dirty="0"/>
          </a:p>
        </p:txBody>
      </p:sp>
    </p:spTree>
    <p:extLst>
      <p:ext uri="{BB962C8B-B14F-4D97-AF65-F5344CB8AC3E}">
        <p14:creationId xmlns:p14="http://schemas.microsoft.com/office/powerpoint/2010/main" val="242173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564904"/>
            <a:ext cx="8229600" cy="1872208"/>
          </a:xfrm>
        </p:spPr>
        <p:txBody>
          <a:bodyPr>
            <a:normAutofit/>
          </a:bodyPr>
          <a:lstStyle/>
          <a:p>
            <a:r>
              <a:rPr lang="en-IN" sz="8000" dirty="0" smtClean="0"/>
              <a:t>Thank You</a:t>
            </a:r>
            <a:endParaRPr lang="en-IN" sz="8000" dirty="0"/>
          </a:p>
        </p:txBody>
      </p:sp>
    </p:spTree>
    <p:extLst>
      <p:ext uri="{BB962C8B-B14F-4D97-AF65-F5344CB8AC3E}">
        <p14:creationId xmlns:p14="http://schemas.microsoft.com/office/powerpoint/2010/main" val="320689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a:t>
            </a:r>
            <a:endParaRPr lang="en-IN" dirty="0"/>
          </a:p>
        </p:txBody>
      </p:sp>
      <p:sp>
        <p:nvSpPr>
          <p:cNvPr id="3" name="Content Placeholder 2"/>
          <p:cNvSpPr>
            <a:spLocks noGrp="1"/>
          </p:cNvSpPr>
          <p:nvPr>
            <p:ph idx="1"/>
          </p:nvPr>
        </p:nvSpPr>
        <p:spPr/>
        <p:txBody>
          <a:bodyPr>
            <a:normAutofit/>
          </a:bodyPr>
          <a:lstStyle/>
          <a:p>
            <a:r>
              <a:rPr lang="en-US" sz="2000" dirty="0"/>
              <a:t>The concept first appeared in the early 1940s, and was named and demonstrated in the 1960s</a:t>
            </a:r>
            <a:r>
              <a:rPr lang="en-US" sz="2000" dirty="0" smtClean="0"/>
              <a:t>.</a:t>
            </a:r>
          </a:p>
          <a:p>
            <a:r>
              <a:rPr lang="en-US" sz="2000" dirty="0" smtClean="0"/>
              <a:t>Specification is managed by </a:t>
            </a:r>
            <a:r>
              <a:rPr lang="en-IN" sz="2000" u="sng" dirty="0">
                <a:hlinkClick r:id="rId2"/>
              </a:rPr>
              <a:t>World Wide Web </a:t>
            </a:r>
            <a:r>
              <a:rPr lang="en-IN" sz="2000" u="sng" dirty="0" smtClean="0">
                <a:hlinkClick r:id="rId2"/>
              </a:rPr>
              <a:t>Consortium</a:t>
            </a:r>
            <a:r>
              <a:rPr lang="en-IN" sz="2000" u="sng" dirty="0" smtClean="0"/>
              <a:t> and </a:t>
            </a:r>
            <a:r>
              <a:rPr lang="en-US" sz="2000" dirty="0"/>
              <a:t> </a:t>
            </a:r>
            <a:r>
              <a:rPr lang="en-US" sz="2000" u="sng" dirty="0">
                <a:hlinkClick r:id="rId3"/>
              </a:rPr>
              <a:t>Web Hypertext Application Technology Working </a:t>
            </a:r>
            <a:r>
              <a:rPr lang="en-US" sz="2000" u="sng" dirty="0" smtClean="0">
                <a:hlinkClick r:id="rId3"/>
              </a:rPr>
              <a:t>Group</a:t>
            </a:r>
            <a:r>
              <a:rPr lang="en-US" sz="2000" u="sng" dirty="0" smtClean="0"/>
              <a:t>.</a:t>
            </a:r>
          </a:p>
          <a:p>
            <a:r>
              <a:rPr lang="en-US" sz="2000" dirty="0" smtClean="0"/>
              <a:t>Hyper Text Markup language(HTML) is a standard markup language for document design to be displayed in a web browser.</a:t>
            </a:r>
            <a:endParaRPr lang="en-IN" sz="2000" dirty="0"/>
          </a:p>
        </p:txBody>
      </p:sp>
    </p:spTree>
    <p:extLst>
      <p:ext uri="{BB962C8B-B14F-4D97-AF65-F5344CB8AC3E}">
        <p14:creationId xmlns:p14="http://schemas.microsoft.com/office/powerpoint/2010/main" val="3588774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simple HTML Document</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2510"/>
            <a:ext cx="5616624"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95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HTML</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35292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195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HTML tags</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latin typeface="Bahnschrift Light" pitchFamily="34" charset="0"/>
              </a:rPr>
              <a:t>HTML tags have two main types: </a:t>
            </a:r>
            <a:endParaRPr lang="en-US" sz="2400" dirty="0" smtClean="0">
              <a:latin typeface="Bahnschrift Light" pitchFamily="34" charset="0"/>
            </a:endParaRPr>
          </a:p>
          <a:p>
            <a:pPr marL="0" indent="0">
              <a:buNone/>
            </a:pPr>
            <a:endParaRPr lang="en-US" sz="2400" dirty="0" smtClean="0">
              <a:latin typeface="Bahnschrift Light" pitchFamily="34" charset="0"/>
            </a:endParaRPr>
          </a:p>
          <a:p>
            <a:r>
              <a:rPr lang="en-US" sz="2000" b="1" dirty="0">
                <a:latin typeface="Bahnschrift Light" pitchFamily="34" charset="0"/>
              </a:rPr>
              <a:t>B</a:t>
            </a:r>
            <a:r>
              <a:rPr lang="en-US" sz="2000" b="1" dirty="0" smtClean="0">
                <a:latin typeface="Bahnschrift Light" pitchFamily="34" charset="0"/>
              </a:rPr>
              <a:t>lock-level</a:t>
            </a:r>
            <a:r>
              <a:rPr lang="en-US" sz="2000" b="1" dirty="0">
                <a:latin typeface="Bahnschrift Light" pitchFamily="34" charset="0"/>
              </a:rPr>
              <a:t> </a:t>
            </a:r>
            <a:r>
              <a:rPr lang="en-US" sz="2000" b="1" dirty="0" smtClean="0">
                <a:latin typeface="Bahnschrift Light" pitchFamily="34" charset="0"/>
              </a:rPr>
              <a:t>tags </a:t>
            </a:r>
            <a:r>
              <a:rPr lang="en-US" sz="2400" dirty="0" smtClean="0">
                <a:latin typeface="Bahnschrift Light" pitchFamily="34" charset="0"/>
              </a:rPr>
              <a:t>: </a:t>
            </a:r>
            <a:r>
              <a:rPr lang="en-US" sz="2000" dirty="0" smtClean="0"/>
              <a:t>Block-level </a:t>
            </a:r>
            <a:r>
              <a:rPr lang="en-US" sz="2000" dirty="0"/>
              <a:t>elements take up the full available space and always start a new line in the document. Headings and paragraphs are a great example of block tags</a:t>
            </a:r>
            <a:r>
              <a:rPr lang="en-US" sz="2000" dirty="0" smtClean="0"/>
              <a:t>.</a:t>
            </a:r>
          </a:p>
          <a:p>
            <a:pPr marL="0" indent="0">
              <a:buNone/>
            </a:pPr>
            <a:endParaRPr lang="en-US" sz="2400" dirty="0" smtClean="0">
              <a:latin typeface="Bahnschrift Light" pitchFamily="34" charset="0"/>
            </a:endParaRPr>
          </a:p>
          <a:p>
            <a:r>
              <a:rPr lang="en-US" sz="2000" b="1" dirty="0" smtClean="0">
                <a:latin typeface="Bahnschrift Light" pitchFamily="34" charset="0"/>
              </a:rPr>
              <a:t>Inline tags  </a:t>
            </a:r>
            <a:r>
              <a:rPr lang="en-US" sz="2400" dirty="0" smtClean="0">
                <a:latin typeface="Bahnschrift Light" pitchFamily="34" charset="0"/>
              </a:rPr>
              <a:t>: </a:t>
            </a:r>
            <a:r>
              <a:rPr lang="en-US" sz="2000" dirty="0" smtClean="0"/>
              <a:t>Inline </a:t>
            </a:r>
            <a:r>
              <a:rPr lang="en-US" sz="2000" dirty="0"/>
              <a:t>elements only take up as much space as they need and don’t start a new line on the page. They usually serve to format the inner contents of block-level elements. Links and emphasized strings are good examples of inline tags.</a:t>
            </a:r>
            <a:endParaRPr lang="en-IN" sz="2000" dirty="0">
              <a:latin typeface="Bahnschrift Light" pitchFamily="34" charset="0"/>
            </a:endParaRPr>
          </a:p>
        </p:txBody>
      </p:sp>
    </p:spTree>
    <p:extLst>
      <p:ext uri="{BB962C8B-B14F-4D97-AF65-F5344CB8AC3E}">
        <p14:creationId xmlns:p14="http://schemas.microsoft.com/office/powerpoint/2010/main" val="45761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5</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i="1" dirty="0"/>
              <a:t>HTML5</a:t>
            </a:r>
            <a:r>
              <a:rPr lang="en-US" sz="2600" dirty="0"/>
              <a:t> is the latest specification of the HTML language, and represented a major break with previous markup practices</a:t>
            </a:r>
            <a:r>
              <a:rPr lang="en-US" sz="2600" dirty="0" smtClean="0"/>
              <a:t>.</a:t>
            </a:r>
          </a:p>
          <a:p>
            <a:pPr marL="0" indent="0">
              <a:buNone/>
            </a:pPr>
            <a:endParaRPr lang="en-US" sz="2600" dirty="0"/>
          </a:p>
          <a:p>
            <a:r>
              <a:rPr lang="en-US" sz="2600" dirty="0"/>
              <a:t>Most of the individual changes are a result of larger objectives in the design of the language. These objectives primarily include:</a:t>
            </a:r>
          </a:p>
          <a:p>
            <a:r>
              <a:rPr lang="en-US" sz="2600" dirty="0"/>
              <a:t>Encouraging semantic (meaningful) markup</a:t>
            </a:r>
          </a:p>
          <a:p>
            <a:r>
              <a:rPr lang="en-US" sz="2600" dirty="0"/>
              <a:t>Separating design from content</a:t>
            </a:r>
          </a:p>
          <a:p>
            <a:r>
              <a:rPr lang="en-US" sz="2600" dirty="0"/>
              <a:t>Promoting accessibility and design responsiveness</a:t>
            </a:r>
          </a:p>
          <a:p>
            <a:r>
              <a:rPr lang="en-US" sz="2600" dirty="0"/>
              <a:t>Reducing the overlap between HTML, CSS, and JavaScript</a:t>
            </a:r>
          </a:p>
          <a:p>
            <a:r>
              <a:rPr lang="en-US" sz="2600" dirty="0"/>
              <a:t>Supporting rich media experiences while eliminating the need for plugins such as Flash or Java</a:t>
            </a:r>
          </a:p>
          <a:p>
            <a:pPr marL="0" indent="0" algn="ctr">
              <a:buNone/>
            </a:pPr>
            <a:r>
              <a:rPr lang="en-US" dirty="0"/>
              <a:t/>
            </a:r>
            <a:br>
              <a:rPr lang="en-US" dirty="0"/>
            </a:br>
            <a:r>
              <a:rPr lang="en-US" dirty="0"/>
              <a:t/>
            </a:r>
            <a:br>
              <a:rPr lang="en-US" dirty="0"/>
            </a:br>
            <a:r>
              <a:rPr lang="en-US" dirty="0"/>
              <a:t>Read more: </a:t>
            </a:r>
            <a:r>
              <a:rPr lang="en-US" dirty="0">
                <a:hlinkClick r:id="rId2"/>
              </a:rPr>
              <a:t>https://html.com/html5/#ixzz6OlqZ9DnY</a:t>
            </a:r>
            <a:r>
              <a:rPr lang="en-US" dirty="0"/>
              <a:t/>
            </a:r>
            <a:br>
              <a:rPr lang="en-US" dirty="0"/>
            </a:br>
            <a:endParaRPr lang="en-IN" dirty="0"/>
          </a:p>
        </p:txBody>
      </p:sp>
    </p:spTree>
    <p:extLst>
      <p:ext uri="{BB962C8B-B14F-4D97-AF65-F5344CB8AC3E}">
        <p14:creationId xmlns:p14="http://schemas.microsoft.com/office/powerpoint/2010/main" val="3130152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Encouraging Semantic </a:t>
            </a:r>
            <a:r>
              <a:rPr lang="en-IN" b="1" dirty="0" err="1"/>
              <a:t>Markup</a:t>
            </a:r>
            <a:r>
              <a:rPr lang="en-IN" b="1" dirty="0"/>
              <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US" sz="2300" dirty="0"/>
              <a:t>In HTML, there are a host of new semantic elements intended to indicate the basic structure of a page:</a:t>
            </a:r>
          </a:p>
          <a:p>
            <a:r>
              <a:rPr lang="en-US" sz="2300" dirty="0" smtClean="0"/>
              <a:t>&lt;header&gt;</a:t>
            </a:r>
            <a:endParaRPr lang="en-US" sz="2300" dirty="0"/>
          </a:p>
          <a:p>
            <a:r>
              <a:rPr lang="en-US" sz="2300" dirty="0" smtClean="0"/>
              <a:t>&lt;</a:t>
            </a:r>
            <a:r>
              <a:rPr lang="en-US" sz="2300" dirty="0" err="1"/>
              <a:t>n</a:t>
            </a:r>
            <a:r>
              <a:rPr lang="en-US" sz="2300" dirty="0" err="1" smtClean="0"/>
              <a:t>av</a:t>
            </a:r>
            <a:r>
              <a:rPr lang="en-US" sz="2300" dirty="0" smtClean="0"/>
              <a:t>&gt;</a:t>
            </a:r>
            <a:endParaRPr lang="en-US" sz="2300" dirty="0"/>
          </a:p>
          <a:p>
            <a:r>
              <a:rPr lang="en-US" sz="2300" dirty="0" smtClean="0"/>
              <a:t>&lt;main&gt;</a:t>
            </a:r>
            <a:endParaRPr lang="en-US" sz="2300" dirty="0"/>
          </a:p>
          <a:p>
            <a:r>
              <a:rPr lang="en-US" sz="2300" dirty="0" smtClean="0"/>
              <a:t>&lt;article&gt;</a:t>
            </a:r>
            <a:endParaRPr lang="en-US" sz="2300" dirty="0"/>
          </a:p>
          <a:p>
            <a:r>
              <a:rPr lang="en-US" sz="2300" dirty="0" smtClean="0"/>
              <a:t>&lt;aside&gt;</a:t>
            </a:r>
            <a:endParaRPr lang="en-US" sz="2300" dirty="0"/>
          </a:p>
          <a:p>
            <a:r>
              <a:rPr lang="en-US" sz="2300" dirty="0" smtClean="0"/>
              <a:t>&lt;section&gt;</a:t>
            </a:r>
            <a:endParaRPr lang="en-US" sz="2300" dirty="0"/>
          </a:p>
          <a:p>
            <a:r>
              <a:rPr lang="en-US" sz="2300" dirty="0" smtClean="0"/>
              <a:t>&lt;footer&gt;</a:t>
            </a:r>
          </a:p>
          <a:p>
            <a:endParaRPr lang="en-US" sz="2300" dirty="0"/>
          </a:p>
          <a:p>
            <a:r>
              <a:rPr lang="en-US" sz="2400" dirty="0"/>
              <a:t>New text-level (inline) elements have also been introduced, such as </a:t>
            </a:r>
            <a:r>
              <a:rPr lang="en-US" sz="2400" dirty="0">
                <a:hlinkClick r:id="rId2"/>
              </a:rPr>
              <a:t>&lt;address&gt;</a:t>
            </a:r>
            <a:r>
              <a:rPr lang="en-US" sz="2400" dirty="0"/>
              <a:t> and </a:t>
            </a:r>
            <a:r>
              <a:rPr lang="en-US" sz="2400" dirty="0">
                <a:hlinkClick r:id="rId3"/>
              </a:rPr>
              <a:t>&lt;time&gt;</a:t>
            </a:r>
            <a:r>
              <a:rPr lang="en-US" sz="1800" dirty="0"/>
              <a:t/>
            </a:r>
            <a:br>
              <a:rPr lang="en-US" sz="1800"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2126082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Separating design from content</a:t>
            </a:r>
            <a:endParaRPr lang="en-IN" dirty="0"/>
          </a:p>
        </p:txBody>
      </p:sp>
      <p:sp>
        <p:nvSpPr>
          <p:cNvPr id="3" name="Content Placeholder 2"/>
          <p:cNvSpPr>
            <a:spLocks noGrp="1"/>
          </p:cNvSpPr>
          <p:nvPr>
            <p:ph idx="1"/>
          </p:nvPr>
        </p:nvSpPr>
        <p:spPr/>
        <p:txBody>
          <a:bodyPr>
            <a:normAutofit/>
          </a:bodyPr>
          <a:lstStyle/>
          <a:p>
            <a:r>
              <a:rPr lang="en-US" sz="2000" dirty="0" smtClean="0"/>
              <a:t>It is easier to maintain and redesign a site if the style declarations are confined to CSS.</a:t>
            </a:r>
          </a:p>
          <a:p>
            <a:r>
              <a:rPr lang="en-US" sz="2000" dirty="0" smtClean="0"/>
              <a:t>Users view web content in a lot of different contexts — desktops, laptops, tablets, mobile phones, RSS readers, and many others. Styles and design decisions that make sense in one environment don’t always make sense in another. So it is much better to provide semantic information and let the content be adapted to the context.</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1420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should I use  HTML5</a:t>
            </a:r>
            <a:endParaRPr lang="en-IN" dirty="0"/>
          </a:p>
        </p:txBody>
      </p:sp>
      <p:sp>
        <p:nvSpPr>
          <p:cNvPr id="3" name="Content Placeholder 2"/>
          <p:cNvSpPr>
            <a:spLocks noGrp="1"/>
          </p:cNvSpPr>
          <p:nvPr>
            <p:ph idx="1"/>
          </p:nvPr>
        </p:nvSpPr>
        <p:spPr/>
        <p:txBody>
          <a:bodyPr>
            <a:normAutofit fontScale="70000" lnSpcReduction="20000"/>
          </a:bodyPr>
          <a:lstStyle/>
          <a:p>
            <a:r>
              <a:rPr lang="en-US" dirty="0"/>
              <a:t>Easier to write</a:t>
            </a:r>
          </a:p>
          <a:p>
            <a:r>
              <a:rPr lang="en-US" dirty="0"/>
              <a:t>Easier to maintain</a:t>
            </a:r>
          </a:p>
          <a:p>
            <a:r>
              <a:rPr lang="en-US" dirty="0"/>
              <a:t>Easier to redesign</a:t>
            </a:r>
          </a:p>
          <a:p>
            <a:r>
              <a:rPr lang="en-US" dirty="0"/>
              <a:t>Better for Search Engine Optimization</a:t>
            </a:r>
          </a:p>
          <a:p>
            <a:r>
              <a:rPr lang="en-US" dirty="0"/>
              <a:t>Better for the blind and visually impaired</a:t>
            </a:r>
          </a:p>
          <a:p>
            <a:r>
              <a:rPr lang="en-US" dirty="0"/>
              <a:t>Better for content aggregators and feed readers</a:t>
            </a:r>
          </a:p>
          <a:p>
            <a:r>
              <a:rPr lang="en-US" dirty="0"/>
              <a:t>Better for users on mobile devices</a:t>
            </a:r>
          </a:p>
          <a:p>
            <a:r>
              <a:rPr lang="en-US" dirty="0"/>
              <a:t>Better for users on slower internet connections</a:t>
            </a:r>
          </a:p>
          <a:p>
            <a:r>
              <a:rPr lang="en-US" dirty="0"/>
              <a:t>Fewer chances of design breaks</a:t>
            </a:r>
          </a:p>
          <a:p>
            <a:r>
              <a:rPr lang="en-US" dirty="0"/>
              <a:t>Easier to add media</a:t>
            </a:r>
          </a:p>
          <a:p>
            <a:r>
              <a:rPr lang="en-US" dirty="0"/>
              <a:t>Easier to create interactive applications</a:t>
            </a:r>
          </a:p>
          <a:p>
            <a:r>
              <a:rPr lang="en-US" dirty="0"/>
              <a:t>Deprecated features will likely stop being supported at some point, breaking your page</a:t>
            </a:r>
          </a:p>
          <a:p>
            <a:pPr marL="0" indent="0">
              <a:buNone/>
            </a:pPr>
            <a:endParaRPr lang="en-IN" dirty="0"/>
          </a:p>
        </p:txBody>
      </p:sp>
    </p:spTree>
    <p:extLst>
      <p:ext uri="{BB962C8B-B14F-4D97-AF65-F5344CB8AC3E}">
        <p14:creationId xmlns:p14="http://schemas.microsoft.com/office/powerpoint/2010/main" val="2899464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466</Words>
  <Application>Microsoft Office PowerPoint</Application>
  <PresentationFormat>On-screen Show (4:3)</PresentationFormat>
  <Paragraphs>127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HTML5</vt:lpstr>
      <vt:lpstr>HTML</vt:lpstr>
      <vt:lpstr>A simple HTML Document</vt:lpstr>
      <vt:lpstr>Architecture of HTML</vt:lpstr>
      <vt:lpstr>Type of HTML tags</vt:lpstr>
      <vt:lpstr>HTML 5</vt:lpstr>
      <vt:lpstr>Encouraging Semantic Markup </vt:lpstr>
      <vt:lpstr>Separating design from content</vt:lpstr>
      <vt:lpstr>Why should I use  HTML5</vt:lpstr>
      <vt:lpstr>New Features of HTML5 </vt:lpstr>
      <vt:lpstr>Tags Introduced in HTML5</vt:lpstr>
      <vt:lpstr>Contd:</vt:lpstr>
      <vt:lpstr>New types of input tag</vt:lpstr>
      <vt:lpstr>HTML Web Storage Api</vt:lpstr>
      <vt:lpstr>HTML Form</vt:lpstr>
      <vt:lpstr>Html Form method attribute</vt:lpstr>
      <vt:lpstr>Html form Validation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Windows User</dc:creator>
  <cp:lastModifiedBy>Windows User</cp:lastModifiedBy>
  <cp:revision>34</cp:revision>
  <dcterms:created xsi:type="dcterms:W3CDTF">2020-06-08T06:09:44Z</dcterms:created>
  <dcterms:modified xsi:type="dcterms:W3CDTF">2020-06-11T12:20:48Z</dcterms:modified>
</cp:coreProperties>
</file>