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9" r:id="rId3"/>
    <p:sldId id="262" r:id="rId4"/>
    <p:sldId id="263" r:id="rId5"/>
    <p:sldId id="265" r:id="rId6"/>
    <p:sldId id="266" r:id="rId7"/>
    <p:sldId id="267" r:id="rId8"/>
    <p:sldId id="270" r:id="rId9"/>
    <p:sldId id="271" r:id="rId10"/>
    <p:sldId id="272" r:id="rId11"/>
    <p:sldId id="273" r:id="rId12"/>
    <p:sldId id="274" r:id="rId13"/>
    <p:sldId id="275" r:id="rId14"/>
    <p:sldId id="278" r:id="rId15"/>
    <p:sldId id="276" r:id="rId16"/>
    <p:sldId id="277" r:id="rId17"/>
    <p:sldId id="279" r:id="rId18"/>
    <p:sldId id="280" r:id="rId19"/>
    <p:sldId id="281" r:id="rId20"/>
    <p:sldId id="282" r:id="rId21"/>
    <p:sldId id="264" r:id="rId22"/>
    <p:sldId id="284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9B1E-755F-4C2A-A544-F431A3856FFB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3348-4374-4652-9A4C-72C4FD221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92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9B1E-755F-4C2A-A544-F431A3856FFB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3348-4374-4652-9A4C-72C4FD221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25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9B1E-755F-4C2A-A544-F431A3856FFB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3348-4374-4652-9A4C-72C4FD221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95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9B1E-755F-4C2A-A544-F431A3856FFB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3348-4374-4652-9A4C-72C4FD221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12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9B1E-755F-4C2A-A544-F431A3856FFB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3348-4374-4652-9A4C-72C4FD221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75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9B1E-755F-4C2A-A544-F431A3856FFB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3348-4374-4652-9A4C-72C4FD221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82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9B1E-755F-4C2A-A544-F431A3856FFB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3348-4374-4652-9A4C-72C4FD221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34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9B1E-755F-4C2A-A544-F431A3856FFB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3348-4374-4652-9A4C-72C4FD221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98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9B1E-755F-4C2A-A544-F431A3856FFB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3348-4374-4652-9A4C-72C4FD221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21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9B1E-755F-4C2A-A544-F431A3856FFB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3348-4374-4652-9A4C-72C4FD221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55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9B1E-755F-4C2A-A544-F431A3856FFB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3348-4374-4652-9A4C-72C4FD221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69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A9B1E-755F-4C2A-A544-F431A3856FFB}" type="datetimeFigureOut">
              <a:rPr lang="en-IN" smtClean="0"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63348-4374-4652-9A4C-72C4FD221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96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61"/>
            <a:ext cx="7772400" cy="1368151"/>
          </a:xfrm>
        </p:spPr>
        <p:txBody>
          <a:bodyPr/>
          <a:lstStyle/>
          <a:p>
            <a:r>
              <a:rPr lang="en-IN" dirty="0" smtClean="0"/>
              <a:t>Introduction to </a:t>
            </a:r>
            <a:r>
              <a:rPr lang="en-IN" dirty="0" err="1" smtClean="0"/>
              <a:t>Microservices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886200"/>
            <a:ext cx="3312368" cy="1752600"/>
          </a:xfrm>
        </p:spPr>
        <p:txBody>
          <a:bodyPr/>
          <a:lstStyle/>
          <a:p>
            <a:r>
              <a:rPr lang="en-IN" dirty="0" err="1" smtClean="0">
                <a:solidFill>
                  <a:schemeClr val="tx1"/>
                </a:solidFill>
                <a:latin typeface="Bahnschrift Condensed" pitchFamily="34" charset="0"/>
              </a:rPr>
              <a:t>Name:Puja</a:t>
            </a:r>
            <a:r>
              <a:rPr lang="en-IN" dirty="0" smtClean="0">
                <a:solidFill>
                  <a:schemeClr val="tx1"/>
                </a:solidFill>
                <a:latin typeface="Bahnschrift Condensed" pitchFamily="34" charset="0"/>
              </a:rPr>
              <a:t> </a:t>
            </a:r>
            <a:r>
              <a:rPr lang="en-IN" dirty="0" err="1" smtClean="0">
                <a:solidFill>
                  <a:schemeClr val="tx1"/>
                </a:solidFill>
                <a:latin typeface="Bahnschrift Condensed" pitchFamily="34" charset="0"/>
              </a:rPr>
              <a:t>Pandey</a:t>
            </a:r>
            <a:endParaRPr lang="en-IN" dirty="0" smtClean="0">
              <a:solidFill>
                <a:schemeClr val="tx1"/>
              </a:solidFill>
              <a:latin typeface="Bahnschrift Condensed" pitchFamily="34" charset="0"/>
            </a:endParaRPr>
          </a:p>
          <a:p>
            <a:r>
              <a:rPr lang="en-IN" dirty="0" err="1" smtClean="0">
                <a:solidFill>
                  <a:schemeClr val="tx1"/>
                </a:solidFill>
                <a:latin typeface="Bahnschrift Condensed" pitchFamily="34" charset="0"/>
              </a:rPr>
              <a:t>Emp</a:t>
            </a:r>
            <a:r>
              <a:rPr lang="en-IN" dirty="0" smtClean="0">
                <a:solidFill>
                  <a:schemeClr val="tx1"/>
                </a:solidFill>
                <a:latin typeface="Bahnschrift Condensed" pitchFamily="34" charset="0"/>
              </a:rPr>
              <a:t> Id:784462</a:t>
            </a:r>
            <a:endParaRPr lang="en-IN" dirty="0">
              <a:solidFill>
                <a:schemeClr val="tx1"/>
              </a:solidFill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174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Spring cloud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Distributed/versioned </a:t>
            </a:r>
            <a:r>
              <a:rPr lang="en-IN" dirty="0"/>
              <a:t>configuration</a:t>
            </a:r>
          </a:p>
          <a:p>
            <a:r>
              <a:rPr lang="en-IN" dirty="0"/>
              <a:t>Service registration and discovery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Service-to-service calls</a:t>
            </a:r>
          </a:p>
          <a:p>
            <a:r>
              <a:rPr lang="en-US" dirty="0"/>
              <a:t>Load balancing</a:t>
            </a:r>
          </a:p>
          <a:p>
            <a:r>
              <a:rPr lang="en-IN" dirty="0"/>
              <a:t>Circuit Breakers</a:t>
            </a:r>
          </a:p>
          <a:p>
            <a:r>
              <a:rPr lang="en-IN" dirty="0"/>
              <a:t>Distributed messaging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617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cloud </a:t>
            </a:r>
            <a:r>
              <a:rPr lang="en-IN" dirty="0" err="1" smtClean="0"/>
              <a:t>config</a:t>
            </a:r>
            <a:r>
              <a:rPr lang="en-IN" dirty="0" smtClean="0"/>
              <a:t> server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1763688" y="2060848"/>
            <a:ext cx="1368152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3995936" y="2060848"/>
            <a:ext cx="1296144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6012160" y="2060848"/>
            <a:ext cx="1224136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Preparation 7"/>
          <p:cNvSpPr/>
          <p:nvPr/>
        </p:nvSpPr>
        <p:spPr>
          <a:xfrm>
            <a:off x="3851920" y="3717032"/>
            <a:ext cx="1728192" cy="792088"/>
          </a:xfrm>
          <a:prstGeom prst="flowChartPrepar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Magnetic Disk 8"/>
          <p:cNvSpPr/>
          <p:nvPr/>
        </p:nvSpPr>
        <p:spPr>
          <a:xfrm>
            <a:off x="3995936" y="5517232"/>
            <a:ext cx="1440160" cy="936104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>
            <a:off x="4644008" y="2708920"/>
            <a:ext cx="7200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71800" y="2708920"/>
            <a:ext cx="180020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</p:cNvCxnSpPr>
          <p:nvPr/>
        </p:nvCxnSpPr>
        <p:spPr>
          <a:xfrm flipH="1">
            <a:off x="4932040" y="2708920"/>
            <a:ext cx="169218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9" idx="1"/>
          </p:cNvCxnSpPr>
          <p:nvPr/>
        </p:nvCxnSpPr>
        <p:spPr>
          <a:xfrm>
            <a:off x="4716016" y="4509120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70401" y="14847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Microservice1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3995936" y="148478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Microservice2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6156176" y="14847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Microservice3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6012160" y="3933056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Spring Cloud </a:t>
            </a:r>
            <a:r>
              <a:rPr lang="en-IN" dirty="0" err="1" smtClean="0"/>
              <a:t>Config</a:t>
            </a:r>
            <a:r>
              <a:rPr lang="en-IN" dirty="0" smtClean="0"/>
              <a:t> Server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6012160" y="573325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Git 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755576" y="4113076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Used to expose all the configuration from git to </a:t>
            </a:r>
            <a:r>
              <a:rPr lang="en-IN" dirty="0" err="1" smtClean="0"/>
              <a:t>microservices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5236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Dynamic </a:t>
            </a:r>
            <a:r>
              <a:rPr lang="en-IN" dirty="0" smtClean="0"/>
              <a:t>Scale up and Scale Down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Ribbon load balancing-Client side load balancing</a:t>
            </a:r>
          </a:p>
          <a:p>
            <a:r>
              <a:rPr lang="en-IN" dirty="0" smtClean="0"/>
              <a:t>Service Discovery-Naming Server(Eureka naming server)</a:t>
            </a:r>
          </a:p>
          <a:p>
            <a:r>
              <a:rPr lang="en-IN" dirty="0" smtClean="0"/>
              <a:t>Feign-Easier Rest Client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3334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Ribbon load Balancing and Eureka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0362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		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347864" y="2276872"/>
            <a:ext cx="122413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347864" y="29969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MS1</a:t>
            </a:r>
            <a:endParaRPr lang="en-IN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3959932" y="2780928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347864" y="3573016"/>
            <a:ext cx="122413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547664" y="4797152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347864" y="4797152"/>
            <a:ext cx="122413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279450" y="4797152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/>
          <p:cNvCxnSpPr>
            <a:stCxn id="9" idx="0"/>
            <a:endCxn id="9" idx="0"/>
          </p:cNvCxnSpPr>
          <p:nvPr/>
        </p:nvCxnSpPr>
        <p:spPr>
          <a:xfrm>
            <a:off x="2087724" y="4797152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062434" y="3897052"/>
            <a:ext cx="140415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</p:cNvCxnSpPr>
          <p:nvPr/>
        </p:nvCxnSpPr>
        <p:spPr>
          <a:xfrm>
            <a:off x="3959932" y="3933056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29797" y="3942348"/>
            <a:ext cx="100811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</p:cNvCxnSpPr>
          <p:nvPr/>
        </p:nvCxnSpPr>
        <p:spPr>
          <a:xfrm>
            <a:off x="4572000" y="375303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436096" y="3573016"/>
            <a:ext cx="122413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5652120" y="3124807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Naming server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1187624" y="551723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MS2 Instance A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 rot="10800000" flipH="1" flipV="1">
            <a:off x="3131840" y="559241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MS2 Instance B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5033853" y="5517232"/>
            <a:ext cx="162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MS2 Instance C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2267744" y="357301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Ribbon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853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Rest Client -Feign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3501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Circuit Breaker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7750"/>
          </a:xfrm>
        </p:spPr>
        <p:txBody>
          <a:bodyPr/>
          <a:lstStyle/>
          <a:p>
            <a:r>
              <a:rPr lang="en-IN" dirty="0" smtClean="0"/>
              <a:t>Help us to build fault tolerant and resilient system</a:t>
            </a:r>
          </a:p>
          <a:p>
            <a:pPr marL="0" indent="0">
              <a:buNone/>
            </a:pPr>
            <a:r>
              <a:rPr lang="en-IN" dirty="0" smtClean="0"/>
              <a:t>Circuit breaker has 3 distinct states: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645024"/>
            <a:ext cx="5904656" cy="2812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2825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err="1" smtClean="0"/>
              <a:t>Contd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 smtClean="0">
                <a:latin typeface="Courier New" pitchFamily="49" charset="0"/>
                <a:cs typeface="Courier New" pitchFamily="49" charset="0"/>
              </a:rPr>
              <a:t>Example:</a:t>
            </a:r>
            <a:endParaRPr lang="en-IN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7632848" cy="338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791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Api</a:t>
            </a:r>
            <a:r>
              <a:rPr lang="en-IN" dirty="0" smtClean="0"/>
              <a:t> </a:t>
            </a:r>
            <a:r>
              <a:rPr lang="en-IN" dirty="0" err="1" smtClean="0"/>
              <a:t>GateWay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IN" dirty="0" smtClean="0"/>
              <a:t>Layered Architecture(Typical JEE Structure)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104" y="2564904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508104" y="4077072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508104" y="5589240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5976156" y="2996952"/>
            <a:ext cx="3600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6012160" y="4509120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08104" y="20608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 Web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5508104" y="364502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Business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508104" y="504918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Data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555776" y="2564904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  Spring </a:t>
            </a:r>
            <a:r>
              <a:rPr lang="en-IN" dirty="0" err="1" smtClean="0"/>
              <a:t>MVC,Angular</a:t>
            </a:r>
            <a:r>
              <a:rPr lang="en-IN" dirty="0" smtClean="0"/>
              <a:t>,</a:t>
            </a:r>
          </a:p>
          <a:p>
            <a:r>
              <a:rPr lang="en-IN" dirty="0" err="1" smtClean="0"/>
              <a:t>Servlet,JSP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2843808" y="407707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Spring Framework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2843808" y="558924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Hibernate,Ibatis,Spring</a:t>
            </a:r>
            <a:r>
              <a:rPr lang="en-IN" dirty="0" smtClean="0"/>
              <a:t> Data JPA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943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Specific Common Part is layered Architecture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Logging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Security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Performance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Auditing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Solution: Aspect Oriented Programming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587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 of </a:t>
            </a:r>
            <a:r>
              <a:rPr lang="en-IN" dirty="0" err="1" smtClean="0"/>
              <a:t>Api</a:t>
            </a:r>
            <a:r>
              <a:rPr lang="en-IN" dirty="0" smtClean="0"/>
              <a:t> Gateway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IN" dirty="0" smtClean="0"/>
              <a:t>Features common across </a:t>
            </a:r>
            <a:r>
              <a:rPr lang="en-IN" dirty="0" err="1" smtClean="0"/>
              <a:t>microservices</a:t>
            </a:r>
            <a:endParaRPr lang="en-IN" dirty="0" smtClean="0"/>
          </a:p>
          <a:p>
            <a:r>
              <a:rPr lang="en-US" dirty="0"/>
              <a:t>authentication</a:t>
            </a:r>
          </a:p>
          <a:p>
            <a:r>
              <a:rPr lang="en-US" dirty="0"/>
              <a:t>logging</a:t>
            </a:r>
          </a:p>
          <a:p>
            <a:r>
              <a:rPr lang="en-US" dirty="0"/>
              <a:t>auditing</a:t>
            </a:r>
          </a:p>
          <a:p>
            <a:r>
              <a:rPr lang="en-US" dirty="0"/>
              <a:t>rate </a:t>
            </a:r>
            <a:r>
              <a:rPr lang="en-US" dirty="0" smtClean="0"/>
              <a:t>limiting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Solution :</a:t>
            </a:r>
            <a:r>
              <a:rPr lang="en-US" dirty="0" err="1" smtClean="0"/>
              <a:t>Api</a:t>
            </a:r>
            <a:r>
              <a:rPr lang="en-US" dirty="0" smtClean="0"/>
              <a:t> Gateway(Netflix </a:t>
            </a:r>
            <a:r>
              <a:rPr lang="en-US" dirty="0" err="1" smtClean="0"/>
              <a:t>Zuul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71600" y="4653136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411760" y="4653136"/>
            <a:ext cx="8640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779912" y="4653136"/>
            <a:ext cx="8640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148064" y="4653136"/>
            <a:ext cx="9361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660232" y="4653136"/>
            <a:ext cx="9361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763688" y="483315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75856" y="483315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4644008" y="483315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84168" y="483315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1600" y="429309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MS1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2411760" y="429309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MS2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3779912" y="429309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MS3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292080" y="429309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MS4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660232" y="429309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MS5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315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Monolithic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Microservices</a:t>
            </a:r>
            <a:endParaRPr lang="en-IN" dirty="0"/>
          </a:p>
        </p:txBody>
      </p:sp>
      <p:pic>
        <p:nvPicPr>
          <p:cNvPr id="1028" name="Picture 4" descr="https://martinfowler.com/articles/microservices/images/sketch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00200"/>
            <a:ext cx="8280920" cy="47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780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err="1" smtClean="0"/>
              <a:t>Zuul</a:t>
            </a:r>
            <a:r>
              <a:rPr lang="en-IN" sz="2800" dirty="0" smtClean="0"/>
              <a:t> Components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,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Pre Filter</a:t>
            </a:r>
          </a:p>
          <a:p>
            <a:r>
              <a:rPr lang="en-IN" sz="2400" dirty="0" smtClean="0"/>
              <a:t>Post filter</a:t>
            </a:r>
          </a:p>
          <a:p>
            <a:r>
              <a:rPr lang="en-IN" sz="2400" dirty="0" smtClean="0"/>
              <a:t>Error filter</a:t>
            </a:r>
          </a:p>
          <a:p>
            <a:r>
              <a:rPr lang="en-IN" sz="2400" dirty="0" smtClean="0"/>
              <a:t>Route filter</a:t>
            </a:r>
            <a:endParaRPr lang="en-I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268760"/>
            <a:ext cx="5472608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9143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https://articles.microservices.com/monolithic-vs-microservices-architecture-5c4848858f59</a:t>
            </a:r>
          </a:p>
          <a:p>
            <a:r>
              <a:rPr lang="en-IN" sz="2000" dirty="0" smtClean="0"/>
              <a:t>https://microservices.io/patterns/monolithic.html</a:t>
            </a:r>
          </a:p>
          <a:p>
            <a:r>
              <a:rPr lang="en-IN" sz="2000" dirty="0"/>
              <a:t>https://</a:t>
            </a:r>
            <a:r>
              <a:rPr lang="en-IN" sz="2000" dirty="0" smtClean="0"/>
              <a:t>dzone.com/articles/implementing-a-bounded-context</a:t>
            </a:r>
          </a:p>
          <a:p>
            <a:r>
              <a:rPr lang="en-IN" sz="2000" dirty="0"/>
              <a:t>https://</a:t>
            </a:r>
            <a:r>
              <a:rPr lang="en-IN" sz="2000" dirty="0" smtClean="0"/>
              <a:t>www.springboottutorial.com/introduction-to-api-gateways-with-microservices</a:t>
            </a:r>
          </a:p>
          <a:p>
            <a:r>
              <a:rPr lang="en-IN" sz="2000" dirty="0"/>
              <a:t>https://howtodoinjava.com/spring-cloud/spring-cloud-api-gateway-zuul/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1611579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616" y="2130425"/>
            <a:ext cx="6984776" cy="1586607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1371600" y="8541568"/>
            <a:ext cx="6400800" cy="72008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3630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339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Monolithic </a:t>
            </a:r>
            <a:r>
              <a:rPr lang="en-IN" dirty="0" smtClean="0"/>
              <a:t>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352928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035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Monolithic 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en-IN" dirty="0" smtClean="0"/>
              <a:t>Slower IDE</a:t>
            </a:r>
          </a:p>
          <a:p>
            <a:r>
              <a:rPr lang="en-IN" dirty="0" smtClean="0"/>
              <a:t>Slower Web Container</a:t>
            </a:r>
          </a:p>
          <a:p>
            <a:r>
              <a:rPr lang="en-IN" dirty="0" smtClean="0"/>
              <a:t>Continuous Deployment is difficult</a:t>
            </a:r>
          </a:p>
          <a:p>
            <a:r>
              <a:rPr lang="en-IN" dirty="0" smtClean="0"/>
              <a:t>Scaling of application is </a:t>
            </a:r>
            <a:r>
              <a:rPr lang="en-IN" dirty="0" err="1" smtClean="0"/>
              <a:t>cubersome</a:t>
            </a:r>
            <a:endParaRPr lang="en-IN" dirty="0" smtClean="0"/>
          </a:p>
          <a:p>
            <a:r>
              <a:rPr lang="en-IN" dirty="0" smtClean="0"/>
              <a:t>Reliability</a:t>
            </a:r>
          </a:p>
          <a:p>
            <a:r>
              <a:rPr lang="en-IN" dirty="0" smtClean="0"/>
              <a:t>Barrier of adopting new technologies</a:t>
            </a:r>
          </a:p>
          <a:p>
            <a:r>
              <a:rPr lang="en-IN" dirty="0" smtClean="0"/>
              <a:t>Must be written in a single language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793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Microservices</a:t>
            </a:r>
            <a:r>
              <a:rPr lang="en-IN" dirty="0" smtClean="0"/>
              <a:t> Architecture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66874"/>
            <a:ext cx="6696744" cy="4282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41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of </a:t>
            </a:r>
            <a:r>
              <a:rPr lang="en-IN" dirty="0" err="1" smtClean="0"/>
              <a:t>Microservice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New technology and process Adoption</a:t>
            </a:r>
          </a:p>
          <a:p>
            <a:r>
              <a:rPr lang="en-IN" dirty="0" smtClean="0"/>
              <a:t>Dynamic Scaling</a:t>
            </a:r>
          </a:p>
          <a:p>
            <a:r>
              <a:rPr lang="en-IN" dirty="0" smtClean="0"/>
              <a:t>Faster release cycle</a:t>
            </a:r>
          </a:p>
          <a:p>
            <a:r>
              <a:rPr lang="en-US" dirty="0"/>
              <a:t>Enables the continuous delivery and deployment of large, complex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Easier to understand for new developer</a:t>
            </a:r>
          </a:p>
          <a:p>
            <a:r>
              <a:rPr lang="en-IN" dirty="0"/>
              <a:t>Improved fault </a:t>
            </a:r>
            <a:r>
              <a:rPr lang="en-IN" dirty="0" smtClean="0"/>
              <a:t>isolation</a:t>
            </a:r>
          </a:p>
          <a:p>
            <a:r>
              <a:rPr lang="en-IN" dirty="0" smtClean="0"/>
              <a:t>Eliminates any long term commitment to a technology stack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07512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do you break a monolith to </a:t>
            </a:r>
            <a:r>
              <a:rPr lang="en-IN" dirty="0" err="1" smtClean="0"/>
              <a:t>microservices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Primary </a:t>
            </a:r>
            <a:r>
              <a:rPr lang="en-IN" dirty="0" err="1" smtClean="0"/>
              <a:t>consideration:business</a:t>
            </a:r>
            <a:r>
              <a:rPr lang="en-IN" dirty="0" smtClean="0"/>
              <a:t> functionality</a:t>
            </a:r>
          </a:p>
          <a:p>
            <a:pPr marL="0" indent="0">
              <a:buNone/>
            </a:pPr>
            <a:r>
              <a:rPr lang="en-IN" dirty="0" smtClean="0"/>
              <a:t>	Noun based(</a:t>
            </a:r>
            <a:r>
              <a:rPr lang="en-IN" dirty="0" err="1" smtClean="0"/>
              <a:t>catalog,cart,customer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	Verb based(</a:t>
            </a:r>
            <a:r>
              <a:rPr lang="en-IN" dirty="0" err="1" smtClean="0"/>
              <a:t>search,checkout,shipping</a:t>
            </a:r>
            <a:r>
              <a:rPr lang="en-IN" dirty="0" smtClean="0"/>
              <a:t>)</a:t>
            </a:r>
          </a:p>
          <a:p>
            <a:r>
              <a:rPr lang="en-IN" dirty="0"/>
              <a:t> </a:t>
            </a:r>
            <a:r>
              <a:rPr lang="en-IN" dirty="0" smtClean="0"/>
              <a:t>Single responsibility principle</a:t>
            </a:r>
          </a:p>
          <a:p>
            <a:r>
              <a:rPr lang="en-IN" dirty="0" smtClean="0"/>
              <a:t>Bounded Context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114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 with </a:t>
            </a:r>
            <a:r>
              <a:rPr lang="en-IN" dirty="0" err="1" smtClean="0"/>
              <a:t>Microservices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1. Configuration management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err="1" smtClean="0"/>
              <a:t>Dyanmic</a:t>
            </a:r>
            <a:r>
              <a:rPr lang="en-IN" dirty="0" smtClean="0"/>
              <a:t> Scale up and Scale Down</a:t>
            </a:r>
          </a:p>
          <a:p>
            <a:r>
              <a:rPr lang="en-IN" dirty="0" smtClean="0"/>
              <a:t>Visibility</a:t>
            </a:r>
          </a:p>
          <a:p>
            <a:r>
              <a:rPr lang="en-IN" dirty="0" smtClean="0"/>
              <a:t>Pack of Cards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8424936" cy="2304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386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Spring Cloud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Spring Cloud provides tools for developers to quickly build some of the common patterns in distributed systems 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Latest release version is </a:t>
            </a:r>
            <a:r>
              <a:rPr lang="en-IN" sz="2400" b="1" dirty="0"/>
              <a:t>Hoxton </a:t>
            </a:r>
            <a:r>
              <a:rPr lang="en-IN" sz="2400" b="1" dirty="0" smtClean="0"/>
              <a:t>SR5</a:t>
            </a:r>
          </a:p>
          <a:p>
            <a:pPr marL="0" indent="0">
              <a:buNone/>
            </a:pPr>
            <a:r>
              <a:rPr lang="en-US" sz="1600" dirty="0"/>
              <a:t>&lt;dependency&gt;</a:t>
            </a:r>
          </a:p>
          <a:p>
            <a:pPr marL="0" indent="0">
              <a:buNone/>
            </a:pPr>
            <a:r>
              <a:rPr lang="en-US" sz="1600" dirty="0"/>
              <a:t>    &lt;</a:t>
            </a:r>
            <a:r>
              <a:rPr lang="en-US" sz="1600" dirty="0" err="1"/>
              <a:t>groupId</a:t>
            </a:r>
            <a:r>
              <a:rPr lang="en-US" sz="1600" dirty="0"/>
              <a:t>&gt;</a:t>
            </a:r>
            <a:r>
              <a:rPr lang="en-US" sz="1600" dirty="0" err="1"/>
              <a:t>org.springframework.cloud</a:t>
            </a:r>
            <a:r>
              <a:rPr lang="en-US" sz="1600" dirty="0"/>
              <a:t>&lt;/</a:t>
            </a:r>
            <a:r>
              <a:rPr lang="en-US" sz="1600" dirty="0" err="1"/>
              <a:t>groupId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    &lt;</a:t>
            </a:r>
            <a:r>
              <a:rPr lang="en-US" sz="1600" dirty="0" err="1"/>
              <a:t>artifactId</a:t>
            </a:r>
            <a:r>
              <a:rPr lang="en-US" sz="1600" dirty="0"/>
              <a:t>&gt;spring-cloud-dependencies&lt;/</a:t>
            </a:r>
            <a:r>
              <a:rPr lang="en-US" sz="1600" dirty="0" err="1"/>
              <a:t>artifactId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    &lt;version&gt;Hoxton.SR5&lt;/version&gt;</a:t>
            </a:r>
          </a:p>
          <a:p>
            <a:pPr marL="0" indent="0">
              <a:buNone/>
            </a:pPr>
            <a:r>
              <a:rPr lang="en-US" sz="1600" dirty="0"/>
              <a:t>    &lt;type&gt;</a:t>
            </a:r>
            <a:r>
              <a:rPr lang="en-US" sz="1600" dirty="0" err="1"/>
              <a:t>pom</a:t>
            </a:r>
            <a:r>
              <a:rPr lang="en-US" sz="1600" dirty="0"/>
              <a:t>&lt;/type&gt;</a:t>
            </a:r>
          </a:p>
          <a:p>
            <a:pPr marL="0" indent="0">
              <a:buNone/>
            </a:pPr>
            <a:r>
              <a:rPr lang="en-US" sz="1600" dirty="0"/>
              <a:t>    &lt;scope&gt;runtime&lt;/scope&gt;</a:t>
            </a:r>
          </a:p>
          <a:p>
            <a:pPr marL="0" indent="0">
              <a:buNone/>
            </a:pPr>
            <a:r>
              <a:rPr lang="en-US" sz="1600" dirty="0"/>
              <a:t>&lt;/dependency&gt;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5394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338</Words>
  <Application>Microsoft Office PowerPoint</Application>
  <PresentationFormat>On-screen Show (4:3)</PresentationFormat>
  <Paragraphs>132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Introduction to Microservices</vt:lpstr>
      <vt:lpstr>Monolithic Vs Microservices</vt:lpstr>
      <vt:lpstr>Monolithic Architecture</vt:lpstr>
      <vt:lpstr>Monolithic Challenges</vt:lpstr>
      <vt:lpstr>Microservices Architecture</vt:lpstr>
      <vt:lpstr>Advantages of Microservice</vt:lpstr>
      <vt:lpstr>How do you break a monolith to microservices</vt:lpstr>
      <vt:lpstr>Challenges with Microservices</vt:lpstr>
      <vt:lpstr>Introduction to Spring Cloud</vt:lpstr>
      <vt:lpstr>Features of Spring cloud</vt:lpstr>
      <vt:lpstr>Spring cloud config server</vt:lpstr>
      <vt:lpstr>Dynamic Scale up and Scale Down</vt:lpstr>
      <vt:lpstr>Ribbon load Balancing and Eureka Server</vt:lpstr>
      <vt:lpstr>Rest Client -Feign</vt:lpstr>
      <vt:lpstr>Circuit Breaker Pattern</vt:lpstr>
      <vt:lpstr>Contd:</vt:lpstr>
      <vt:lpstr>Api GateWay</vt:lpstr>
      <vt:lpstr>Contd:</vt:lpstr>
      <vt:lpstr>Need of Api Gateway</vt:lpstr>
      <vt:lpstr>Zuul Components</vt:lpstr>
      <vt:lpstr>References</vt:lpstr>
      <vt:lpstr>Thank You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47</cp:revision>
  <dcterms:created xsi:type="dcterms:W3CDTF">2020-06-03T07:40:57Z</dcterms:created>
  <dcterms:modified xsi:type="dcterms:W3CDTF">2020-06-11T18:26:10Z</dcterms:modified>
</cp:coreProperties>
</file>