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1" r:id="rId3"/>
    <p:sldId id="304" r:id="rId4"/>
    <p:sldId id="312" r:id="rId5"/>
    <p:sldId id="314" r:id="rId6"/>
    <p:sldId id="315" r:id="rId7"/>
    <p:sldId id="258" r:id="rId8"/>
    <p:sldId id="316" r:id="rId9"/>
    <p:sldId id="260" r:id="rId10"/>
    <p:sldId id="317" r:id="rId11"/>
    <p:sldId id="319" r:id="rId12"/>
    <p:sldId id="270" r:id="rId13"/>
    <p:sldId id="276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21" autoAdjust="0"/>
    <p:restoredTop sz="95194" autoAdjust="0"/>
  </p:normalViewPr>
  <p:slideViewPr>
    <p:cSldViewPr snapToGrid="0">
      <p:cViewPr varScale="1">
        <p:scale>
          <a:sx n="81" d="100"/>
          <a:sy n="81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266064.36</c:v>
                </c:pt>
                <c:pt idx="1">
                  <c:v>243830.03</c:v>
                </c:pt>
                <c:pt idx="2">
                  <c:v>240989.52</c:v>
                </c:pt>
                <c:pt idx="3">
                  <c:v>241474.37</c:v>
                </c:pt>
                <c:pt idx="4">
                  <c:v>242102.03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6-4E84-8A29-70D0565FBC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326-4E84-8A29-70D0565FBC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E326-4E84-8A29-70D0565FBC6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24647784"/>
        <c:axId val="224645040"/>
      </c:barChart>
      <c:catAx>
        <c:axId val="224647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645040"/>
        <c:crosses val="autoZero"/>
        <c:auto val="1"/>
        <c:lblAlgn val="ctr"/>
        <c:lblOffset val="100"/>
        <c:noMultiLvlLbl val="0"/>
      </c:catAx>
      <c:valAx>
        <c:axId val="22464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647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246810.3</c:v>
                </c:pt>
                <c:pt idx="1">
                  <c:v>254374.1</c:v>
                </c:pt>
                <c:pt idx="2">
                  <c:v>174930.96</c:v>
                </c:pt>
                <c:pt idx="3">
                  <c:v>182734.11</c:v>
                </c:pt>
                <c:pt idx="4">
                  <c:v>245079.17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B-4450-8C2B-F51ADFF533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0D3B-4450-8C2B-F51ADFF533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0D3B-4450-8C2B-F51ADFF533F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24648568"/>
        <c:axId val="224648960"/>
      </c:barChart>
      <c:catAx>
        <c:axId val="224648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648960"/>
        <c:crosses val="autoZero"/>
        <c:auto val="1"/>
        <c:lblAlgn val="ctr"/>
        <c:lblOffset val="100"/>
        <c:noMultiLvlLbl val="0"/>
      </c:catAx>
      <c:valAx>
        <c:axId val="22464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648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153598.64000000001</c:v>
                </c:pt>
                <c:pt idx="1">
                  <c:v>156721.1</c:v>
                </c:pt>
                <c:pt idx="2">
                  <c:v>142048.46</c:v>
                </c:pt>
                <c:pt idx="3">
                  <c:v>135040.5</c:v>
                </c:pt>
                <c:pt idx="4">
                  <c:v>152595.09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00-40FF-A320-4F10EF5A48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00-40FF-A320-4F10EF5A48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00-40FF-A320-4F10EF5A489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24647000"/>
        <c:axId val="224643864"/>
      </c:barChart>
      <c:catAx>
        <c:axId val="224647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643864"/>
        <c:crosses val="autoZero"/>
        <c:auto val="1"/>
        <c:lblAlgn val="ctr"/>
        <c:lblOffset val="100"/>
        <c:noMultiLvlLbl val="0"/>
      </c:catAx>
      <c:valAx>
        <c:axId val="224643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647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3485.29</c:v>
                </c:pt>
                <c:pt idx="1">
                  <c:v>4723.24</c:v>
                </c:pt>
                <c:pt idx="2">
                  <c:v>3486.45</c:v>
                </c:pt>
                <c:pt idx="3">
                  <c:v>493.32</c:v>
                </c:pt>
                <c:pt idx="4">
                  <c:v>2360.4899999999998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20-491C-AAB1-DDC6C7218B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20-491C-AAB1-DDC6C7218B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20-491C-AAB1-DDC6C7218BA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24645432"/>
        <c:axId val="224648176"/>
      </c:barChart>
      <c:catAx>
        <c:axId val="224645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648176"/>
        <c:crosses val="autoZero"/>
        <c:auto val="1"/>
        <c:lblAlgn val="ctr"/>
        <c:lblOffset val="100"/>
        <c:noMultiLvlLbl val="0"/>
      </c:catAx>
      <c:valAx>
        <c:axId val="22464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645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Amount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amount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1E-4961-BE55-3841070949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1E-4961-BE55-3841070949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1E-4961-BE55-3841070949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1E-4961-BE55-3841070949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sum of loan disbursement</c:v>
                </c:pt>
                <c:pt idx="1">
                  <c:v>sum of loan outstanding</c:v>
                </c:pt>
                <c:pt idx="2">
                  <c:v>sum of deposit</c:v>
                </c:pt>
                <c:pt idx="3">
                  <c:v>sum of profit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1103927</c:v>
                </c:pt>
                <c:pt idx="1">
                  <c:v>740002</c:v>
                </c:pt>
                <c:pt idx="2">
                  <c:v>1234469</c:v>
                </c:pt>
                <c:pt idx="3">
                  <c:v>14547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1E-4961-BE55-384107094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58A521B-6AA5-41D3-8A65-AC48DBF3AD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5FC89CE-FDDA-416A-85D9-A82B80E8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C89CE-FDDA-416A-85D9-A82B80E883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C89CE-FDDA-416A-85D9-A82B80E883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2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D421-FF04-46F2-A82F-4E5AF3730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5B23B-F793-41A2-8F13-073B6B6B8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F83A-139C-4D51-8720-853F8A7D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2545-C565-483F-A63C-3FD8DEBAC78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9017-69D9-4E1F-ACBA-9A2F6321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B0B3-9883-4AD5-A9AF-30BD1A8D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0BC8-E16D-44B3-9C4F-E84AA6D8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0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8482-670A-4610-A272-29F994B4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E9CCC-EA22-4BF8-BA6A-D74895ACB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7C09A-2B79-44CD-A4E4-26FB681A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2545-C565-483F-A63C-3FD8DEBAC78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CE5E-FF26-470D-83AB-BF34AB3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F9E95-F433-4245-BDE1-3FF93594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0BC8-E16D-44B3-9C4F-E84AA6D8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9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E5DA5-B4E3-4220-999D-1F8B63AFC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7B9DC-856D-47BC-9A34-3BB904ACA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B7074-DC44-47FF-83E2-491D5AA9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2545-C565-483F-A63C-3FD8DEBAC78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18DED-398B-4386-95E2-DC753AE5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94E11-2967-49ED-BDCC-76CD9A38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0BC8-E16D-44B3-9C4F-E84AA6D8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2E7C-35A9-4345-8E0D-C422C270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B333-F15C-4212-AA80-7FBFB3B3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5029-FEE8-43E7-B929-BC8BFA86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2545-C565-483F-A63C-3FD8DEBAC78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DD8C5-EEC8-4349-97FC-2E6D1EAF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564DA-FA81-4261-BE99-AE52207C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0BC8-E16D-44B3-9C4F-E84AA6D8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7EA5-7DE6-466F-8E19-3A0853B8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5A8B1-7F6A-4E74-834C-1F4E6B8F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5CF84-4DD3-4A05-B086-893EFD59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2545-C565-483F-A63C-3FD8DEBAC78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41C5-D920-4AEC-B622-37FA24E8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845D9-8952-4715-8A3E-91711E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0BC8-E16D-44B3-9C4F-E84AA6D8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6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8B72-EBD3-4F6F-B01F-2DEC74E7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A94B-4596-437E-8569-A1CECEEEF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2FEF6-5BF7-4208-A21B-587C088B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02D8-CDFB-4969-8464-F31E0540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2545-C565-483F-A63C-3FD8DEBAC78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F8AAF-1173-412A-880E-0D2C7FF6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E4293-47D5-412A-8D26-3457562F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0BC8-E16D-44B3-9C4F-E84AA6D8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2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86CA-234E-4FBE-9F45-98E7DF77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2D066-B616-45E6-8749-CA89DAFC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F73CB-415E-4B4E-BCDC-5973916B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C0869-0BF5-4E1D-B200-10FD0560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0E31E-5509-40BE-A0A1-52937A6D3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F1E10-FB0A-42EF-BEA7-B54DD293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2545-C565-483F-A63C-3FD8DEBAC78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0D037-1824-4D8F-9E4A-CE06921C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0A8CF-B938-44CC-8DFD-31BD101E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0BC8-E16D-44B3-9C4F-E84AA6D8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8005-2D1C-4FA1-AF92-308877BC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EC98D-E4BF-40AF-845C-581281E3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2545-C565-483F-A63C-3FD8DEBAC78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608AA-C1E3-44FD-B21D-10E8C857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CBF86-5EB1-4124-ADBC-B0F8053E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0BC8-E16D-44B3-9C4F-E84AA6D8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03876-5399-4784-8957-28C7CD9A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2545-C565-483F-A63C-3FD8DEBAC78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4E2D7-296C-43E8-AA58-334E9848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1FF0C-2B44-44D4-A5DD-A0A8F02F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0BC8-E16D-44B3-9C4F-E84AA6D8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0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75F1-73CA-4903-8EAE-F6B4C1B1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0324-9A17-489E-A67E-9F6B774A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5E840-B10A-48EB-9289-7AF47BDCA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88198-3139-412D-B8BC-343F5EE3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2545-C565-483F-A63C-3FD8DEBAC78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421DA-F053-460A-818A-37455677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CF09A-00A8-42CD-96B8-57D02011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0BC8-E16D-44B3-9C4F-E84AA6D8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9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3457-E810-4C10-9F7E-34FB8EFA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5FDCA-F6F0-4F77-9E38-A77DFC6D3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17081-DB2A-4423-A59C-22FDFD7A4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53ADA-67AC-4D04-B624-C63C6D35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2545-C565-483F-A63C-3FD8DEBAC78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51B88-083F-42CB-9374-207B445F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5B38B-1806-4DC8-A34D-06B8ED47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0BC8-E16D-44B3-9C4F-E84AA6D8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87F0B-9153-444F-95C7-95FA171B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17A47-5FB3-4F26-9B73-A0EB6F6BA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62BB-474A-4208-B1E8-7AACC737E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E2545-C565-483F-A63C-3FD8DEBAC78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8A7B-232C-47F7-BE7D-A49EA38E3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6A0B-F73A-48E2-BB3E-EFE22309C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BC8-E16D-44B3-9C4F-E84AA6D8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2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watch?v=4cxPD-vM7D0" TargetMode="External"/><Relationship Id="rId2" Type="http://schemas.openxmlformats.org/officeDocument/2006/relationships/hyperlink" Target="http://www.youtube.com/watch?v=4cxPD-vM7D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B2795E-D691-4A4A-9E8A-564D7B0EE33A}"/>
              </a:ext>
            </a:extLst>
          </p:cNvPr>
          <p:cNvSpPr>
            <a:spLocks noGrp="1"/>
          </p:cNvSpPr>
          <p:nvPr/>
        </p:nvSpPr>
        <p:spPr>
          <a:xfrm>
            <a:off x="3107094" y="1931038"/>
            <a:ext cx="6353572" cy="271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Welcome to </a:t>
            </a:r>
            <a:br>
              <a:rPr lang="en-US" sz="66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MY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7536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F5BD-DAA8-88DF-1CE8-184B28FD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Impact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B8B4F9-A2D4-9F75-CBEE-91CE6D208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236715"/>
              </p:ext>
            </p:extLst>
          </p:nvPr>
        </p:nvGraphicFramePr>
        <p:xfrm>
          <a:off x="1385739" y="2658359"/>
          <a:ext cx="9078013" cy="3214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3262">
                  <a:extLst>
                    <a:ext uri="{9D8B030D-6E8A-4147-A177-3AD203B41FA5}">
                      <a16:colId xmlns:a16="http://schemas.microsoft.com/office/drawing/2014/main" val="3386734911"/>
                    </a:ext>
                  </a:extLst>
                </a:gridCol>
                <a:gridCol w="1974468">
                  <a:extLst>
                    <a:ext uri="{9D8B030D-6E8A-4147-A177-3AD203B41FA5}">
                      <a16:colId xmlns:a16="http://schemas.microsoft.com/office/drawing/2014/main" val="3539933027"/>
                    </a:ext>
                  </a:extLst>
                </a:gridCol>
                <a:gridCol w="2087943">
                  <a:extLst>
                    <a:ext uri="{9D8B030D-6E8A-4147-A177-3AD203B41FA5}">
                      <a16:colId xmlns:a16="http://schemas.microsoft.com/office/drawing/2014/main" val="1391459972"/>
                    </a:ext>
                  </a:extLst>
                </a:gridCol>
                <a:gridCol w="1815603">
                  <a:extLst>
                    <a:ext uri="{9D8B030D-6E8A-4147-A177-3AD203B41FA5}">
                      <a16:colId xmlns:a16="http://schemas.microsoft.com/office/drawing/2014/main" val="2475413777"/>
                    </a:ext>
                  </a:extLst>
                </a:gridCol>
                <a:gridCol w="1656737">
                  <a:extLst>
                    <a:ext uri="{9D8B030D-6E8A-4147-A177-3AD203B41FA5}">
                      <a16:colId xmlns:a16="http://schemas.microsoft.com/office/drawing/2014/main" val="445576259"/>
                    </a:ext>
                  </a:extLst>
                </a:gridCol>
              </a:tblGrid>
              <a:tr h="7653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Row Labels</a:t>
                      </a:r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Sum of LOAN DIS.</a:t>
                      </a:r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Sum of LOAN OUT.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Sum of DEPOSIT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Sum of PROFIT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7204807"/>
                  </a:ext>
                </a:extLst>
              </a:tr>
              <a:tr h="408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2018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246810</a:t>
                      </a:r>
                      <a:endParaRPr lang="en-US" sz="2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153598</a:t>
                      </a:r>
                      <a:endParaRPr lang="en-US" sz="2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266064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3485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2522531"/>
                  </a:ext>
                </a:extLst>
              </a:tr>
              <a:tr h="408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2019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254374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156721</a:t>
                      </a:r>
                      <a:endParaRPr lang="en-US" sz="2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243830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4723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6607655"/>
                  </a:ext>
                </a:extLst>
              </a:tr>
              <a:tr h="408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2020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174930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142048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240989</a:t>
                      </a:r>
                      <a:endParaRPr lang="en-US" sz="2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3486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4316436"/>
                  </a:ext>
                </a:extLst>
              </a:tr>
              <a:tr h="408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2021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182734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135040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241474</a:t>
                      </a:r>
                      <a:endParaRPr lang="en-US" sz="2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493</a:t>
                      </a:r>
                      <a:endParaRPr lang="en-US" sz="2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4347383"/>
                  </a:ext>
                </a:extLst>
              </a:tr>
              <a:tr h="408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2022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245079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152595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242102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2360</a:t>
                      </a:r>
                      <a:endParaRPr lang="en-US" sz="2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9698392"/>
                  </a:ext>
                </a:extLst>
              </a:tr>
              <a:tr h="408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Grand Total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1103927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740002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1234459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14547</a:t>
                      </a:r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93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56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40D7-3AEF-9E78-09FF-5F06B7CD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Pie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7AADD5-F59A-5D33-A7EF-B8C49FFB5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7407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663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DCBE2450-D65C-47CA-A4A5-22EDBA973E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2400" y="2648712"/>
            <a:ext cx="8229600" cy="1194816"/>
          </a:xfrm>
        </p:spPr>
        <p:txBody>
          <a:bodyPr/>
          <a:lstStyle/>
          <a:p>
            <a:pPr algn="just">
              <a:buFont typeface="Symbol" panose="05050102010706020507" pitchFamily="18" charset="2"/>
              <a:buChar char=""/>
            </a:pPr>
            <a:r>
              <a:rPr lang="en-US" altLang="en-US" sz="2000" dirty="0"/>
              <a:t>http://www.grameen.com</a:t>
            </a:r>
          </a:p>
          <a:p>
            <a:pPr algn="just">
              <a:buFont typeface="Symbol" panose="05050102010706020507" pitchFamily="18" charset="2"/>
              <a:buChar char=""/>
            </a:pPr>
            <a:r>
              <a:rPr lang="en-US" altLang="en-US" sz="2000" dirty="0"/>
              <a:t>en.wikipedia.org/wiki/</a:t>
            </a:r>
            <a:r>
              <a:rPr lang="en-US" altLang="en-US" sz="2000" dirty="0" err="1"/>
              <a:t>Grameen_Bank</a:t>
            </a:r>
            <a:r>
              <a:rPr lang="en-US" altLang="en-US" sz="2000" dirty="0"/>
              <a:t> </a:t>
            </a:r>
          </a:p>
          <a:p>
            <a:pPr algn="just">
              <a:buFont typeface="Symbol" panose="05050102010706020507" pitchFamily="18" charset="2"/>
              <a:buChar char=""/>
            </a:pPr>
            <a:endParaRPr lang="en-US" altLang="en-US" sz="2000" dirty="0"/>
          </a:p>
          <a:p>
            <a:pPr lvl="1" algn="just">
              <a:buFontTx/>
              <a:buNone/>
            </a:pPr>
            <a:endParaRPr lang="en-US" altLang="en-US" sz="3200" dirty="0"/>
          </a:p>
          <a:p>
            <a:pPr>
              <a:buFont typeface="Wingdings" panose="05000000000000000000" pitchFamily="2" charset="2"/>
              <a:buNone/>
            </a:pPr>
            <a:endParaRPr lang="en-US" altLang="en-US" u="sng" dirty="0">
              <a:solidFill>
                <a:schemeClr val="folHlink"/>
              </a:solidFill>
            </a:endParaRPr>
          </a:p>
          <a:p>
            <a:endParaRPr lang="en-US" altLang="en-US" u="sng" dirty="0">
              <a:solidFill>
                <a:schemeClr val="folHlink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7E2ED7-858A-4D82-82E4-BCFB0C698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2400" y="1713293"/>
            <a:ext cx="3148584" cy="1325563"/>
          </a:xfrm>
        </p:spPr>
        <p:txBody>
          <a:bodyPr/>
          <a:lstStyle/>
          <a:p>
            <a:r>
              <a:rPr lang="en-US" altLang="en-US" b="1" u="sng" dirty="0">
                <a:solidFill>
                  <a:srgbClr val="339933"/>
                </a:solidFill>
              </a:rPr>
              <a:t>Sources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CDD632D9-7557-4DC3-9422-0B957362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7" t="18329" r="61494" b="74467"/>
          <a:stretch>
            <a:fillRect/>
          </a:stretch>
        </p:blipFill>
        <p:spPr bwMode="auto">
          <a:xfrm>
            <a:off x="10134600" y="6451600"/>
            <a:ext cx="2057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FBE0-BFC1-44C2-8C64-449B613A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178" y="3152303"/>
            <a:ext cx="4956787" cy="8892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0300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hlinkClick r:id="rId2"/>
          </p:cNvPr>
          <p:cNvSpPr>
            <a:spLocks noGrp="1"/>
          </p:cNvSpPr>
          <p:nvPr>
            <p:ph type="ctrTitle"/>
          </p:nvPr>
        </p:nvSpPr>
        <p:spPr>
          <a:xfrm>
            <a:off x="0" y="1208117"/>
            <a:ext cx="12192000" cy="12693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hlinkClick r:id="rId3"/>
              </a:rPr>
              <a:t>The Grameen  Bank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2095500" y="2438526"/>
            <a:ext cx="8001000" cy="1752600"/>
          </a:xfrm>
        </p:spPr>
        <p:txBody>
          <a:bodyPr/>
          <a:lstStyle/>
          <a:p>
            <a:r>
              <a:rPr lang="en-US" dirty="0"/>
              <a:t>Bringing Sustainability to Bangladesh’s Fight Against Poverty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1391E48-99A9-477C-8407-4278BCF02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7" t="18329" r="61494" b="74467"/>
          <a:stretch>
            <a:fillRect/>
          </a:stretch>
        </p:blipFill>
        <p:spPr bwMode="auto">
          <a:xfrm>
            <a:off x="10229088" y="6375270"/>
            <a:ext cx="1962912" cy="48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C46C63-55DC-439C-9A96-6B3C3026E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024" y="2832096"/>
            <a:ext cx="5449824" cy="3543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572A66-A5C9-4E30-868D-86ABD5EA6173}"/>
              </a:ext>
            </a:extLst>
          </p:cNvPr>
          <p:cNvSpPr txBox="1">
            <a:spLocks/>
          </p:cNvSpPr>
          <p:nvPr/>
        </p:nvSpPr>
        <p:spPr>
          <a:xfrm>
            <a:off x="3228547" y="3009623"/>
            <a:ext cx="5734901" cy="83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Mehedi Hasan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EE67C7-6E27-4221-BF1F-8137FCAAAD5B}"/>
              </a:ext>
            </a:extLst>
          </p:cNvPr>
          <p:cNvSpPr txBox="1">
            <a:spLocks/>
          </p:cNvSpPr>
          <p:nvPr/>
        </p:nvSpPr>
        <p:spPr>
          <a:xfrm>
            <a:off x="5042771" y="3848375"/>
            <a:ext cx="2106455" cy="400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22 FIN 039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CAA88A-E5DE-4C7C-BBD9-15AD619CE95C}"/>
              </a:ext>
            </a:extLst>
          </p:cNvPr>
          <p:cNvCxnSpPr>
            <a:cxnSpLocks/>
          </p:cNvCxnSpPr>
          <p:nvPr/>
        </p:nvCxnSpPr>
        <p:spPr>
          <a:xfrm>
            <a:off x="3357511" y="3715514"/>
            <a:ext cx="547697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13-Grameen-bank-ppt-final-13-638.jpg">
            <a:extLst>
              <a:ext uri="{FF2B5EF4-FFF2-40B4-BE49-F238E27FC236}">
                <a16:creationId xmlns:a16="http://schemas.microsoft.com/office/drawing/2014/main" id="{D4EC3B38-AF46-4CAB-9E0A-63A100CB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8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0A2E3139-0F06-4CF7-A88D-EC8DC459F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3856" y="1475232"/>
            <a:ext cx="9960864" cy="47244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Microfinance organization and community development bank started in Bangladesh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small loans (known as microcredit or “Grameen-credit") to the impoverished without requiring collateral </a:t>
            </a:r>
          </a:p>
          <a:p>
            <a:pPr algn="just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means "rural" or "village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Group-based credit approach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deposits, provides other services, and runs several development-oriented businesses including fabric, telephone and energy companies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(98%) of its borrowers are women</a:t>
            </a: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600" u="sng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u="sng" dirty="0">
              <a:solidFill>
                <a:schemeClr val="folHlink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EA6B3D1-6BCF-4E58-98A7-FD01C72C6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7008" y="2432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794" y="78378"/>
            <a:ext cx="9048205" cy="101019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Information of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Grameen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 of last 5 years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(amount million BDT)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469" y="1541417"/>
            <a:ext cx="11251474" cy="499872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95345"/>
              </p:ext>
            </p:extLst>
          </p:nvPr>
        </p:nvGraphicFramePr>
        <p:xfrm>
          <a:off x="0" y="1088573"/>
          <a:ext cx="12192000" cy="5707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1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6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0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432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55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groups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1388316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1395370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1407042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1419639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1456775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55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9054303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92002176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9336847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9495443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10270013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53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of female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55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branches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32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 Disbursement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246810.30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254374.10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174930.96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182734.111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245079.17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32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 Outstanding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153598.64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156721.10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142048.46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135040.50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152595.09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32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266064.36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243830.03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240989.52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241474.37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242102.03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432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3485.29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4723.24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493.32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37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61023" cy="98470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Deposit of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Grameen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242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Disbursement of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Grameen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463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Outstanding of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Grameen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74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of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Grameen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38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271</Words>
  <Application>Microsoft Office PowerPoint</Application>
  <PresentationFormat>Widescreen</PresentationFormat>
  <Paragraphs>119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The Grameen  Bank</vt:lpstr>
      <vt:lpstr>PowerPoint Presentation</vt:lpstr>
      <vt:lpstr>Background</vt:lpstr>
      <vt:lpstr>Basic Information of Grameen Bank of last 5 years (amount million BDT)</vt:lpstr>
      <vt:lpstr>Total Deposit of Grameen Bank</vt:lpstr>
      <vt:lpstr>Loan Disbursement of Grameen Bank</vt:lpstr>
      <vt:lpstr>Loan Outstanding of Grameen Bank</vt:lpstr>
      <vt:lpstr>Profit of Grameen Bank</vt:lpstr>
      <vt:lpstr>Total Impact</vt:lpstr>
      <vt:lpstr>Pie Chart</vt:lpstr>
      <vt:lpstr>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puja mandal</cp:lastModifiedBy>
  <cp:revision>85</cp:revision>
  <cp:lastPrinted>2024-01-31T20:20:26Z</cp:lastPrinted>
  <dcterms:created xsi:type="dcterms:W3CDTF">2023-02-24T18:33:38Z</dcterms:created>
  <dcterms:modified xsi:type="dcterms:W3CDTF">2024-10-09T09:45:28Z</dcterms:modified>
</cp:coreProperties>
</file>