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63" r:id="rId4"/>
    <p:sldId id="258" r:id="rId5"/>
    <p:sldId id="264" r:id="rId6"/>
    <p:sldId id="259" r:id="rId7"/>
    <p:sldId id="265" r:id="rId8"/>
    <p:sldId id="260" r:id="rId9"/>
    <p:sldId id="266" r:id="rId10"/>
    <p:sldId id="261" r:id="rId11"/>
    <p:sldId id="267" r:id="rId12"/>
    <p:sldId id="262"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D2BD"/>
    <a:srgbClr val="F0C8BA"/>
    <a:srgbClr val="F1D4BA"/>
    <a:srgbClr val="EEDFB1"/>
    <a:srgbClr val="FCE4E2"/>
    <a:srgbClr val="F6FFFB"/>
    <a:srgbClr val="FF7E79"/>
    <a:srgbClr val="F2E3C9"/>
    <a:srgbClr val="DA9889"/>
    <a:srgbClr val="0091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028"/>
  </p:normalViewPr>
  <p:slideViewPr>
    <p:cSldViewPr snapToGrid="0" snapToObjects="1">
      <p:cViewPr>
        <p:scale>
          <a:sx n="102" d="100"/>
          <a:sy n="102" d="100"/>
        </p:scale>
        <p:origin x="41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pujakarmacharya/Documents/BucketSort.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pujakarmacharya/Documents/Merge%20Sort.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pujakarmacharya/Documents/Insertion%20sort%20.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localhost/Users/pujakarmacharya/Documents/Heap%20Sort.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localhost/Users/pujakarmacharya/Documents/Counting%20Sort.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localhost/Users/pujakarmacharya/Documents/Radix%20so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Bucket Sort</a:t>
            </a:r>
          </a:p>
        </c:rich>
      </c:tx>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1"/>
          <c:order val="0"/>
          <c:tx>
            <c:strRef>
              <c:f>Sheet1!$B$1</c:f>
              <c:strCache>
                <c:ptCount val="1"/>
                <c:pt idx="0">
                  <c:v>Random</c:v>
                </c:pt>
              </c:strCache>
            </c:strRef>
          </c:tx>
          <c:spPr>
            <a:ln w="22225" cap="rnd" cmpd="sng" algn="ctr">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Sheet1!$A:$A</c:f>
              <c:strCache>
                <c:ptCount val="25"/>
                <c:pt idx="0">
                  <c:v>Data</c:v>
                </c:pt>
                <c:pt idx="1">
                  <c:v>10</c:v>
                </c:pt>
                <c:pt idx="2">
                  <c:v>100</c:v>
                </c:pt>
                <c:pt idx="3">
                  <c:v>200</c:v>
                </c:pt>
                <c:pt idx="4">
                  <c:v>300</c:v>
                </c:pt>
                <c:pt idx="5">
                  <c:v>400</c:v>
                </c:pt>
                <c:pt idx="6">
                  <c:v>500</c:v>
                </c:pt>
                <c:pt idx="7">
                  <c:v>900</c:v>
                </c:pt>
                <c:pt idx="8">
                  <c:v>1000</c:v>
                </c:pt>
                <c:pt idx="9">
                  <c:v>1200</c:v>
                </c:pt>
                <c:pt idx="10">
                  <c:v>1300</c:v>
                </c:pt>
                <c:pt idx="11">
                  <c:v>1500</c:v>
                </c:pt>
                <c:pt idx="12">
                  <c:v>2100</c:v>
                </c:pt>
                <c:pt idx="13">
                  <c:v>3000</c:v>
                </c:pt>
                <c:pt idx="14">
                  <c:v>4000</c:v>
                </c:pt>
                <c:pt idx="15">
                  <c:v>5000</c:v>
                </c:pt>
                <c:pt idx="16">
                  <c:v>8000</c:v>
                </c:pt>
                <c:pt idx="17">
                  <c:v>10000</c:v>
                </c:pt>
                <c:pt idx="18">
                  <c:v>15000</c:v>
                </c:pt>
                <c:pt idx="19">
                  <c:v>20000</c:v>
                </c:pt>
                <c:pt idx="20">
                  <c:v>25000</c:v>
                </c:pt>
                <c:pt idx="21">
                  <c:v>30000</c:v>
                </c:pt>
                <c:pt idx="22">
                  <c:v>40000</c:v>
                </c:pt>
                <c:pt idx="23">
                  <c:v>50000</c:v>
                </c:pt>
                <c:pt idx="24">
                  <c:v>60000</c:v>
                </c:pt>
              </c:strCache>
            </c:strRef>
          </c:cat>
          <c:val>
            <c:numRef>
              <c:f>Sheet1!$B$2:$B$25</c:f>
              <c:numCache>
                <c:formatCode>General</c:formatCode>
                <c:ptCount val="24"/>
                <c:pt idx="0">
                  <c:v>0.0</c:v>
                </c:pt>
                <c:pt idx="1">
                  <c:v>0.0</c:v>
                </c:pt>
                <c:pt idx="2">
                  <c:v>0.0</c:v>
                </c:pt>
                <c:pt idx="3">
                  <c:v>0.0</c:v>
                </c:pt>
                <c:pt idx="4">
                  <c:v>0.0</c:v>
                </c:pt>
                <c:pt idx="5">
                  <c:v>16.0</c:v>
                </c:pt>
                <c:pt idx="6">
                  <c:v>0.0</c:v>
                </c:pt>
                <c:pt idx="7">
                  <c:v>16.0</c:v>
                </c:pt>
                <c:pt idx="8">
                  <c:v>0.0</c:v>
                </c:pt>
                <c:pt idx="9">
                  <c:v>0.0</c:v>
                </c:pt>
                <c:pt idx="10">
                  <c:v>0.0</c:v>
                </c:pt>
                <c:pt idx="11">
                  <c:v>16.0</c:v>
                </c:pt>
                <c:pt idx="12">
                  <c:v>0.0</c:v>
                </c:pt>
                <c:pt idx="13">
                  <c:v>0.0</c:v>
                </c:pt>
                <c:pt idx="14">
                  <c:v>16.0</c:v>
                </c:pt>
                <c:pt idx="15">
                  <c:v>16.0</c:v>
                </c:pt>
                <c:pt idx="16">
                  <c:v>31.0</c:v>
                </c:pt>
                <c:pt idx="17">
                  <c:v>47.0</c:v>
                </c:pt>
                <c:pt idx="18">
                  <c:v>79.0</c:v>
                </c:pt>
                <c:pt idx="19">
                  <c:v>78.0</c:v>
                </c:pt>
                <c:pt idx="20">
                  <c:v>110.0</c:v>
                </c:pt>
                <c:pt idx="21">
                  <c:v>128.0</c:v>
                </c:pt>
                <c:pt idx="22">
                  <c:v>203.0</c:v>
                </c:pt>
                <c:pt idx="23">
                  <c:v>250.0</c:v>
                </c:pt>
              </c:numCache>
            </c:numRef>
          </c:val>
          <c:smooth val="0"/>
        </c:ser>
        <c:ser>
          <c:idx val="2"/>
          <c:order val="1"/>
          <c:tx>
            <c:strRef>
              <c:f>Sheet1!$C$1</c:f>
              <c:strCache>
                <c:ptCount val="1"/>
                <c:pt idx="0">
                  <c:v>Ordered</c:v>
                </c:pt>
              </c:strCache>
            </c:strRef>
          </c:tx>
          <c:spPr>
            <a:ln w="22225" cap="rnd" cmpd="sng" algn="ctr">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Sheet1!$A:$A</c:f>
              <c:strCache>
                <c:ptCount val="25"/>
                <c:pt idx="0">
                  <c:v>Data</c:v>
                </c:pt>
                <c:pt idx="1">
                  <c:v>10</c:v>
                </c:pt>
                <c:pt idx="2">
                  <c:v>100</c:v>
                </c:pt>
                <c:pt idx="3">
                  <c:v>200</c:v>
                </c:pt>
                <c:pt idx="4">
                  <c:v>300</c:v>
                </c:pt>
                <c:pt idx="5">
                  <c:v>400</c:v>
                </c:pt>
                <c:pt idx="6">
                  <c:v>500</c:v>
                </c:pt>
                <c:pt idx="7">
                  <c:v>900</c:v>
                </c:pt>
                <c:pt idx="8">
                  <c:v>1000</c:v>
                </c:pt>
                <c:pt idx="9">
                  <c:v>1200</c:v>
                </c:pt>
                <c:pt idx="10">
                  <c:v>1300</c:v>
                </c:pt>
                <c:pt idx="11">
                  <c:v>1500</c:v>
                </c:pt>
                <c:pt idx="12">
                  <c:v>2100</c:v>
                </c:pt>
                <c:pt idx="13">
                  <c:v>3000</c:v>
                </c:pt>
                <c:pt idx="14">
                  <c:v>4000</c:v>
                </c:pt>
                <c:pt idx="15">
                  <c:v>5000</c:v>
                </c:pt>
                <c:pt idx="16">
                  <c:v>8000</c:v>
                </c:pt>
                <c:pt idx="17">
                  <c:v>10000</c:v>
                </c:pt>
                <c:pt idx="18">
                  <c:v>15000</c:v>
                </c:pt>
                <c:pt idx="19">
                  <c:v>20000</c:v>
                </c:pt>
                <c:pt idx="20">
                  <c:v>25000</c:v>
                </c:pt>
                <c:pt idx="21">
                  <c:v>30000</c:v>
                </c:pt>
                <c:pt idx="22">
                  <c:v>40000</c:v>
                </c:pt>
                <c:pt idx="23">
                  <c:v>50000</c:v>
                </c:pt>
                <c:pt idx="24">
                  <c:v>60000</c:v>
                </c:pt>
              </c:strCache>
            </c:strRef>
          </c:cat>
          <c:val>
            <c:numRef>
              <c:f>Sheet1!$C$2:$C$25</c:f>
              <c:numCache>
                <c:formatCode>General</c:formatCode>
                <c:ptCount val="24"/>
                <c:pt idx="0">
                  <c:v>0.0</c:v>
                </c:pt>
                <c:pt idx="1">
                  <c:v>0.0</c:v>
                </c:pt>
                <c:pt idx="2">
                  <c:v>1.0</c:v>
                </c:pt>
                <c:pt idx="3">
                  <c:v>0.0</c:v>
                </c:pt>
                <c:pt idx="4">
                  <c:v>0.0</c:v>
                </c:pt>
                <c:pt idx="5">
                  <c:v>0.0</c:v>
                </c:pt>
                <c:pt idx="6">
                  <c:v>0.0</c:v>
                </c:pt>
                <c:pt idx="7">
                  <c:v>0.0</c:v>
                </c:pt>
                <c:pt idx="8">
                  <c:v>0.0</c:v>
                </c:pt>
                <c:pt idx="9">
                  <c:v>32.0</c:v>
                </c:pt>
                <c:pt idx="10">
                  <c:v>0.0</c:v>
                </c:pt>
                <c:pt idx="11">
                  <c:v>15.0</c:v>
                </c:pt>
                <c:pt idx="12">
                  <c:v>0.0</c:v>
                </c:pt>
                <c:pt idx="13">
                  <c:v>15.0</c:v>
                </c:pt>
                <c:pt idx="14">
                  <c:v>16.0</c:v>
                </c:pt>
                <c:pt idx="15">
                  <c:v>62.0</c:v>
                </c:pt>
                <c:pt idx="16">
                  <c:v>16.0</c:v>
                </c:pt>
                <c:pt idx="17">
                  <c:v>47.0</c:v>
                </c:pt>
                <c:pt idx="18">
                  <c:v>62.0</c:v>
                </c:pt>
                <c:pt idx="19">
                  <c:v>78.0</c:v>
                </c:pt>
                <c:pt idx="20">
                  <c:v>94.0</c:v>
                </c:pt>
                <c:pt idx="21">
                  <c:v>108.0</c:v>
                </c:pt>
                <c:pt idx="22">
                  <c:v>140.0</c:v>
                </c:pt>
                <c:pt idx="23">
                  <c:v>140.0</c:v>
                </c:pt>
              </c:numCache>
            </c:numRef>
          </c:val>
          <c:smooth val="0"/>
        </c:ser>
        <c:ser>
          <c:idx val="3"/>
          <c:order val="2"/>
          <c:tx>
            <c:strRef>
              <c:f>Sheet1!$D$1</c:f>
              <c:strCache>
                <c:ptCount val="1"/>
                <c:pt idx="0">
                  <c:v>Reversed</c:v>
                </c:pt>
              </c:strCache>
            </c:strRef>
          </c:tx>
          <c:spPr>
            <a:ln w="22225" cap="rnd" cmpd="sng" algn="ctr">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Sheet1!$A:$A</c:f>
              <c:strCache>
                <c:ptCount val="25"/>
                <c:pt idx="0">
                  <c:v>Data</c:v>
                </c:pt>
                <c:pt idx="1">
                  <c:v>10</c:v>
                </c:pt>
                <c:pt idx="2">
                  <c:v>100</c:v>
                </c:pt>
                <c:pt idx="3">
                  <c:v>200</c:v>
                </c:pt>
                <c:pt idx="4">
                  <c:v>300</c:v>
                </c:pt>
                <c:pt idx="5">
                  <c:v>400</c:v>
                </c:pt>
                <c:pt idx="6">
                  <c:v>500</c:v>
                </c:pt>
                <c:pt idx="7">
                  <c:v>900</c:v>
                </c:pt>
                <c:pt idx="8">
                  <c:v>1000</c:v>
                </c:pt>
                <c:pt idx="9">
                  <c:v>1200</c:v>
                </c:pt>
                <c:pt idx="10">
                  <c:v>1300</c:v>
                </c:pt>
                <c:pt idx="11">
                  <c:v>1500</c:v>
                </c:pt>
                <c:pt idx="12">
                  <c:v>2100</c:v>
                </c:pt>
                <c:pt idx="13">
                  <c:v>3000</c:v>
                </c:pt>
                <c:pt idx="14">
                  <c:v>4000</c:v>
                </c:pt>
                <c:pt idx="15">
                  <c:v>5000</c:v>
                </c:pt>
                <c:pt idx="16">
                  <c:v>8000</c:v>
                </c:pt>
                <c:pt idx="17">
                  <c:v>10000</c:v>
                </c:pt>
                <c:pt idx="18">
                  <c:v>15000</c:v>
                </c:pt>
                <c:pt idx="19">
                  <c:v>20000</c:v>
                </c:pt>
                <c:pt idx="20">
                  <c:v>25000</c:v>
                </c:pt>
                <c:pt idx="21">
                  <c:v>30000</c:v>
                </c:pt>
                <c:pt idx="22">
                  <c:v>40000</c:v>
                </c:pt>
                <c:pt idx="23">
                  <c:v>50000</c:v>
                </c:pt>
                <c:pt idx="24">
                  <c:v>60000</c:v>
                </c:pt>
              </c:strCache>
            </c:strRef>
          </c:cat>
          <c:val>
            <c:numRef>
              <c:f>Sheet1!$D$2:$D$25</c:f>
              <c:numCache>
                <c:formatCode>General</c:formatCode>
                <c:ptCount val="24"/>
                <c:pt idx="0">
                  <c:v>0.0</c:v>
                </c:pt>
                <c:pt idx="1">
                  <c:v>0.0</c:v>
                </c:pt>
                <c:pt idx="2">
                  <c:v>0.0</c:v>
                </c:pt>
                <c:pt idx="3">
                  <c:v>0.0</c:v>
                </c:pt>
                <c:pt idx="4">
                  <c:v>0.0</c:v>
                </c:pt>
                <c:pt idx="5">
                  <c:v>0.0</c:v>
                </c:pt>
                <c:pt idx="6">
                  <c:v>0.0</c:v>
                </c:pt>
                <c:pt idx="7">
                  <c:v>0.0</c:v>
                </c:pt>
                <c:pt idx="8">
                  <c:v>0.0</c:v>
                </c:pt>
                <c:pt idx="9">
                  <c:v>16.0</c:v>
                </c:pt>
                <c:pt idx="10">
                  <c:v>0.0</c:v>
                </c:pt>
                <c:pt idx="11">
                  <c:v>0.0</c:v>
                </c:pt>
                <c:pt idx="12">
                  <c:v>16.0</c:v>
                </c:pt>
                <c:pt idx="13">
                  <c:v>0.0</c:v>
                </c:pt>
                <c:pt idx="14">
                  <c:v>0.0</c:v>
                </c:pt>
                <c:pt idx="15">
                  <c:v>16.0</c:v>
                </c:pt>
                <c:pt idx="16">
                  <c:v>47.0</c:v>
                </c:pt>
                <c:pt idx="17">
                  <c:v>47.0</c:v>
                </c:pt>
                <c:pt idx="18">
                  <c:v>16.0</c:v>
                </c:pt>
                <c:pt idx="19">
                  <c:v>47.0</c:v>
                </c:pt>
                <c:pt idx="20">
                  <c:v>79.0</c:v>
                </c:pt>
                <c:pt idx="21">
                  <c:v>94.0</c:v>
                </c:pt>
                <c:pt idx="22">
                  <c:v>109.0</c:v>
                </c:pt>
                <c:pt idx="23">
                  <c:v>159.0</c:v>
                </c:pt>
              </c:numCache>
            </c:numRef>
          </c:val>
          <c:smooth val="0"/>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105711968"/>
        <c:axId val="2139368288"/>
      </c:lineChart>
      <c:catAx>
        <c:axId val="210571196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139368288"/>
        <c:crosses val="autoZero"/>
        <c:auto val="1"/>
        <c:lblAlgn val="ctr"/>
        <c:lblOffset val="100"/>
        <c:noMultiLvlLbl val="0"/>
      </c:catAx>
      <c:valAx>
        <c:axId val="21393682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105711968"/>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Merge Sort</a:t>
            </a:r>
          </a:p>
        </c:rich>
      </c:tx>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1"/>
          <c:order val="0"/>
          <c:tx>
            <c:strRef>
              <c:f>Sheet1!$B$1</c:f>
              <c:strCache>
                <c:ptCount val="1"/>
                <c:pt idx="0">
                  <c:v>Random</c:v>
                </c:pt>
              </c:strCache>
            </c:strRef>
          </c:tx>
          <c:spPr>
            <a:ln w="22225" cap="rnd" cmpd="sng" algn="ctr">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Sheet1!$A:$A</c:f>
              <c:strCache>
                <c:ptCount val="25"/>
                <c:pt idx="0">
                  <c:v>Data</c:v>
                </c:pt>
                <c:pt idx="1">
                  <c:v>10</c:v>
                </c:pt>
                <c:pt idx="2">
                  <c:v>100</c:v>
                </c:pt>
                <c:pt idx="3">
                  <c:v>200</c:v>
                </c:pt>
                <c:pt idx="4">
                  <c:v>300</c:v>
                </c:pt>
                <c:pt idx="5">
                  <c:v>400</c:v>
                </c:pt>
                <c:pt idx="6">
                  <c:v>500</c:v>
                </c:pt>
                <c:pt idx="7">
                  <c:v>900</c:v>
                </c:pt>
                <c:pt idx="8">
                  <c:v>1000</c:v>
                </c:pt>
                <c:pt idx="9">
                  <c:v>1200</c:v>
                </c:pt>
                <c:pt idx="10">
                  <c:v>1300</c:v>
                </c:pt>
                <c:pt idx="11">
                  <c:v>1500</c:v>
                </c:pt>
                <c:pt idx="12">
                  <c:v>2100</c:v>
                </c:pt>
                <c:pt idx="13">
                  <c:v>3000</c:v>
                </c:pt>
                <c:pt idx="14">
                  <c:v>4000</c:v>
                </c:pt>
                <c:pt idx="15">
                  <c:v>5000</c:v>
                </c:pt>
                <c:pt idx="16">
                  <c:v>8000</c:v>
                </c:pt>
                <c:pt idx="17">
                  <c:v>10000</c:v>
                </c:pt>
                <c:pt idx="18">
                  <c:v>15000</c:v>
                </c:pt>
                <c:pt idx="19">
                  <c:v>20000</c:v>
                </c:pt>
                <c:pt idx="20">
                  <c:v>25000</c:v>
                </c:pt>
                <c:pt idx="21">
                  <c:v>30000</c:v>
                </c:pt>
                <c:pt idx="22">
                  <c:v>40000</c:v>
                </c:pt>
                <c:pt idx="23">
                  <c:v>50000</c:v>
                </c:pt>
                <c:pt idx="24">
                  <c:v>60000</c:v>
                </c:pt>
              </c:strCache>
            </c:strRef>
          </c:cat>
          <c:val>
            <c:numRef>
              <c:f>Sheet1!$B$2:$B$25</c:f>
              <c:numCache>
                <c:formatCode>General</c:formatCode>
                <c:ptCount val="24"/>
                <c:pt idx="0">
                  <c:v>17.0</c:v>
                </c:pt>
                <c:pt idx="1">
                  <c:v>0.0</c:v>
                </c:pt>
                <c:pt idx="2">
                  <c:v>0.0</c:v>
                </c:pt>
                <c:pt idx="3">
                  <c:v>0.0</c:v>
                </c:pt>
                <c:pt idx="4">
                  <c:v>0.0</c:v>
                </c:pt>
                <c:pt idx="5">
                  <c:v>0.0</c:v>
                </c:pt>
                <c:pt idx="6">
                  <c:v>15.0</c:v>
                </c:pt>
                <c:pt idx="7">
                  <c:v>15.0</c:v>
                </c:pt>
                <c:pt idx="8">
                  <c:v>32.0</c:v>
                </c:pt>
                <c:pt idx="9">
                  <c:v>31.0</c:v>
                </c:pt>
                <c:pt idx="10">
                  <c:v>31.0</c:v>
                </c:pt>
                <c:pt idx="11">
                  <c:v>31.0</c:v>
                </c:pt>
                <c:pt idx="12">
                  <c:v>47.0</c:v>
                </c:pt>
                <c:pt idx="13">
                  <c:v>62.0</c:v>
                </c:pt>
                <c:pt idx="14">
                  <c:v>78.0</c:v>
                </c:pt>
                <c:pt idx="15">
                  <c:v>124.0</c:v>
                </c:pt>
                <c:pt idx="16">
                  <c:v>188.0</c:v>
                </c:pt>
                <c:pt idx="17">
                  <c:v>235.0</c:v>
                </c:pt>
                <c:pt idx="18">
                  <c:v>359.0</c:v>
                </c:pt>
                <c:pt idx="19">
                  <c:v>375.0</c:v>
                </c:pt>
                <c:pt idx="20">
                  <c:v>407.0</c:v>
                </c:pt>
                <c:pt idx="21">
                  <c:v>996.0</c:v>
                </c:pt>
                <c:pt idx="22">
                  <c:v>687.0</c:v>
                </c:pt>
                <c:pt idx="23">
                  <c:v>469.0</c:v>
                </c:pt>
              </c:numCache>
            </c:numRef>
          </c:val>
          <c:smooth val="0"/>
        </c:ser>
        <c:ser>
          <c:idx val="2"/>
          <c:order val="1"/>
          <c:tx>
            <c:strRef>
              <c:f>Sheet1!$C$1</c:f>
              <c:strCache>
                <c:ptCount val="1"/>
                <c:pt idx="0">
                  <c:v>Ordered</c:v>
                </c:pt>
              </c:strCache>
            </c:strRef>
          </c:tx>
          <c:spPr>
            <a:ln w="22225" cap="rnd" cmpd="sng" algn="ctr">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Sheet1!$A:$A</c:f>
              <c:strCache>
                <c:ptCount val="25"/>
                <c:pt idx="0">
                  <c:v>Data</c:v>
                </c:pt>
                <c:pt idx="1">
                  <c:v>10</c:v>
                </c:pt>
                <c:pt idx="2">
                  <c:v>100</c:v>
                </c:pt>
                <c:pt idx="3">
                  <c:v>200</c:v>
                </c:pt>
                <c:pt idx="4">
                  <c:v>300</c:v>
                </c:pt>
                <c:pt idx="5">
                  <c:v>400</c:v>
                </c:pt>
                <c:pt idx="6">
                  <c:v>500</c:v>
                </c:pt>
                <c:pt idx="7">
                  <c:v>900</c:v>
                </c:pt>
                <c:pt idx="8">
                  <c:v>1000</c:v>
                </c:pt>
                <c:pt idx="9">
                  <c:v>1200</c:v>
                </c:pt>
                <c:pt idx="10">
                  <c:v>1300</c:v>
                </c:pt>
                <c:pt idx="11">
                  <c:v>1500</c:v>
                </c:pt>
                <c:pt idx="12">
                  <c:v>2100</c:v>
                </c:pt>
                <c:pt idx="13">
                  <c:v>3000</c:v>
                </c:pt>
                <c:pt idx="14">
                  <c:v>4000</c:v>
                </c:pt>
                <c:pt idx="15">
                  <c:v>5000</c:v>
                </c:pt>
                <c:pt idx="16">
                  <c:v>8000</c:v>
                </c:pt>
                <c:pt idx="17">
                  <c:v>10000</c:v>
                </c:pt>
                <c:pt idx="18">
                  <c:v>15000</c:v>
                </c:pt>
                <c:pt idx="19">
                  <c:v>20000</c:v>
                </c:pt>
                <c:pt idx="20">
                  <c:v>25000</c:v>
                </c:pt>
                <c:pt idx="21">
                  <c:v>30000</c:v>
                </c:pt>
                <c:pt idx="22">
                  <c:v>40000</c:v>
                </c:pt>
                <c:pt idx="23">
                  <c:v>50000</c:v>
                </c:pt>
                <c:pt idx="24">
                  <c:v>60000</c:v>
                </c:pt>
              </c:strCache>
            </c:strRef>
          </c:cat>
          <c:val>
            <c:numRef>
              <c:f>Sheet1!$C$2:$C$25</c:f>
              <c:numCache>
                <c:formatCode>General</c:formatCode>
                <c:ptCount val="24"/>
                <c:pt idx="0">
                  <c:v>0.0</c:v>
                </c:pt>
                <c:pt idx="1">
                  <c:v>0.0</c:v>
                </c:pt>
                <c:pt idx="2">
                  <c:v>2.0</c:v>
                </c:pt>
                <c:pt idx="3">
                  <c:v>0.0</c:v>
                </c:pt>
                <c:pt idx="4">
                  <c:v>3.0</c:v>
                </c:pt>
                <c:pt idx="5">
                  <c:v>23.0</c:v>
                </c:pt>
                <c:pt idx="6">
                  <c:v>0.0</c:v>
                </c:pt>
                <c:pt idx="7">
                  <c:v>0.0</c:v>
                </c:pt>
                <c:pt idx="8">
                  <c:v>16.0</c:v>
                </c:pt>
                <c:pt idx="9">
                  <c:v>0.0</c:v>
                </c:pt>
                <c:pt idx="10">
                  <c:v>0.0</c:v>
                </c:pt>
                <c:pt idx="11">
                  <c:v>0.0</c:v>
                </c:pt>
                <c:pt idx="12">
                  <c:v>15.0</c:v>
                </c:pt>
                <c:pt idx="13">
                  <c:v>15.0</c:v>
                </c:pt>
                <c:pt idx="14">
                  <c:v>15.0</c:v>
                </c:pt>
                <c:pt idx="15">
                  <c:v>63.0</c:v>
                </c:pt>
                <c:pt idx="16">
                  <c:v>16.0</c:v>
                </c:pt>
                <c:pt idx="17">
                  <c:v>78.0</c:v>
                </c:pt>
                <c:pt idx="18">
                  <c:v>195.0</c:v>
                </c:pt>
                <c:pt idx="19">
                  <c:v>140.0</c:v>
                </c:pt>
                <c:pt idx="20">
                  <c:v>234.0</c:v>
                </c:pt>
                <c:pt idx="21">
                  <c:v>249.0</c:v>
                </c:pt>
                <c:pt idx="22">
                  <c:v>437.0</c:v>
                </c:pt>
                <c:pt idx="23">
                  <c:v>454.0</c:v>
                </c:pt>
              </c:numCache>
            </c:numRef>
          </c:val>
          <c:smooth val="0"/>
        </c:ser>
        <c:ser>
          <c:idx val="3"/>
          <c:order val="2"/>
          <c:tx>
            <c:strRef>
              <c:f>Sheet1!$D$1</c:f>
              <c:strCache>
                <c:ptCount val="1"/>
                <c:pt idx="0">
                  <c:v>Reversed</c:v>
                </c:pt>
              </c:strCache>
            </c:strRef>
          </c:tx>
          <c:spPr>
            <a:ln w="22225" cap="rnd" cmpd="sng" algn="ctr">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Sheet1!$A:$A</c:f>
              <c:strCache>
                <c:ptCount val="25"/>
                <c:pt idx="0">
                  <c:v>Data</c:v>
                </c:pt>
                <c:pt idx="1">
                  <c:v>10</c:v>
                </c:pt>
                <c:pt idx="2">
                  <c:v>100</c:v>
                </c:pt>
                <c:pt idx="3">
                  <c:v>200</c:v>
                </c:pt>
                <c:pt idx="4">
                  <c:v>300</c:v>
                </c:pt>
                <c:pt idx="5">
                  <c:v>400</c:v>
                </c:pt>
                <c:pt idx="6">
                  <c:v>500</c:v>
                </c:pt>
                <c:pt idx="7">
                  <c:v>900</c:v>
                </c:pt>
                <c:pt idx="8">
                  <c:v>1000</c:v>
                </c:pt>
                <c:pt idx="9">
                  <c:v>1200</c:v>
                </c:pt>
                <c:pt idx="10">
                  <c:v>1300</c:v>
                </c:pt>
                <c:pt idx="11">
                  <c:v>1500</c:v>
                </c:pt>
                <c:pt idx="12">
                  <c:v>2100</c:v>
                </c:pt>
                <c:pt idx="13">
                  <c:v>3000</c:v>
                </c:pt>
                <c:pt idx="14">
                  <c:v>4000</c:v>
                </c:pt>
                <c:pt idx="15">
                  <c:v>5000</c:v>
                </c:pt>
                <c:pt idx="16">
                  <c:v>8000</c:v>
                </c:pt>
                <c:pt idx="17">
                  <c:v>10000</c:v>
                </c:pt>
                <c:pt idx="18">
                  <c:v>15000</c:v>
                </c:pt>
                <c:pt idx="19">
                  <c:v>20000</c:v>
                </c:pt>
                <c:pt idx="20">
                  <c:v>25000</c:v>
                </c:pt>
                <c:pt idx="21">
                  <c:v>30000</c:v>
                </c:pt>
                <c:pt idx="22">
                  <c:v>40000</c:v>
                </c:pt>
                <c:pt idx="23">
                  <c:v>50000</c:v>
                </c:pt>
                <c:pt idx="24">
                  <c:v>60000</c:v>
                </c:pt>
              </c:strCache>
            </c:strRef>
          </c:cat>
          <c:val>
            <c:numRef>
              <c:f>Sheet1!$D$2:$D$25</c:f>
              <c:numCache>
                <c:formatCode>General</c:formatCode>
                <c:ptCount val="24"/>
                <c:pt idx="0">
                  <c:v>0.0</c:v>
                </c:pt>
                <c:pt idx="1">
                  <c:v>0.0</c:v>
                </c:pt>
                <c:pt idx="2">
                  <c:v>0.0</c:v>
                </c:pt>
                <c:pt idx="3">
                  <c:v>0.0</c:v>
                </c:pt>
                <c:pt idx="4">
                  <c:v>0.0</c:v>
                </c:pt>
                <c:pt idx="5">
                  <c:v>0.0</c:v>
                </c:pt>
                <c:pt idx="6">
                  <c:v>0.0</c:v>
                </c:pt>
                <c:pt idx="7">
                  <c:v>0.0</c:v>
                </c:pt>
                <c:pt idx="8">
                  <c:v>0.0</c:v>
                </c:pt>
                <c:pt idx="9">
                  <c:v>16.0</c:v>
                </c:pt>
                <c:pt idx="10">
                  <c:v>0.0</c:v>
                </c:pt>
                <c:pt idx="11">
                  <c:v>0.0</c:v>
                </c:pt>
                <c:pt idx="12">
                  <c:v>15.0</c:v>
                </c:pt>
                <c:pt idx="13">
                  <c:v>16.0</c:v>
                </c:pt>
                <c:pt idx="14">
                  <c:v>47.0</c:v>
                </c:pt>
                <c:pt idx="15">
                  <c:v>31.0</c:v>
                </c:pt>
                <c:pt idx="16">
                  <c:v>62.0</c:v>
                </c:pt>
                <c:pt idx="17">
                  <c:v>93.0</c:v>
                </c:pt>
                <c:pt idx="18">
                  <c:v>92.0</c:v>
                </c:pt>
                <c:pt idx="19">
                  <c:v>234.0</c:v>
                </c:pt>
                <c:pt idx="20">
                  <c:v>282.0</c:v>
                </c:pt>
                <c:pt idx="21">
                  <c:v>375.0</c:v>
                </c:pt>
                <c:pt idx="22">
                  <c:v>453.0</c:v>
                </c:pt>
                <c:pt idx="23">
                  <c:v>516.0</c:v>
                </c:pt>
              </c:numCache>
            </c:numRef>
          </c:val>
          <c:smooth val="0"/>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063681264"/>
        <c:axId val="2063684768"/>
      </c:lineChart>
      <c:catAx>
        <c:axId val="206368126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063684768"/>
        <c:crosses val="autoZero"/>
        <c:auto val="1"/>
        <c:lblAlgn val="ctr"/>
        <c:lblOffset val="100"/>
        <c:noMultiLvlLbl val="0"/>
      </c:catAx>
      <c:valAx>
        <c:axId val="20636847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063681264"/>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Insertion Sort</a:t>
            </a:r>
          </a:p>
        </c:rich>
      </c:tx>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1"/>
          <c:order val="0"/>
          <c:tx>
            <c:strRef>
              <c:f>Sheet1!$B$1</c:f>
              <c:strCache>
                <c:ptCount val="1"/>
                <c:pt idx="0">
                  <c:v>random</c:v>
                </c:pt>
              </c:strCache>
            </c:strRef>
          </c:tx>
          <c:spPr>
            <a:ln w="22225" cap="rnd" cmpd="sng" algn="ctr">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Sheet1!$A:$A</c:f>
              <c:strCache>
                <c:ptCount val="25"/>
                <c:pt idx="0">
                  <c:v>Data</c:v>
                </c:pt>
                <c:pt idx="1">
                  <c:v>10</c:v>
                </c:pt>
                <c:pt idx="2">
                  <c:v>100</c:v>
                </c:pt>
                <c:pt idx="3">
                  <c:v>200</c:v>
                </c:pt>
                <c:pt idx="4">
                  <c:v>300</c:v>
                </c:pt>
                <c:pt idx="5">
                  <c:v>400</c:v>
                </c:pt>
                <c:pt idx="6">
                  <c:v>500</c:v>
                </c:pt>
                <c:pt idx="7">
                  <c:v>900</c:v>
                </c:pt>
                <c:pt idx="8">
                  <c:v>1000</c:v>
                </c:pt>
                <c:pt idx="9">
                  <c:v>1200</c:v>
                </c:pt>
                <c:pt idx="10">
                  <c:v>1300</c:v>
                </c:pt>
                <c:pt idx="11">
                  <c:v>1500</c:v>
                </c:pt>
                <c:pt idx="12">
                  <c:v>2100</c:v>
                </c:pt>
                <c:pt idx="13">
                  <c:v>3000</c:v>
                </c:pt>
                <c:pt idx="14">
                  <c:v>4000</c:v>
                </c:pt>
                <c:pt idx="15">
                  <c:v>5000</c:v>
                </c:pt>
                <c:pt idx="16">
                  <c:v>8000</c:v>
                </c:pt>
                <c:pt idx="17">
                  <c:v>10000</c:v>
                </c:pt>
                <c:pt idx="18">
                  <c:v>15000</c:v>
                </c:pt>
                <c:pt idx="19">
                  <c:v>20000</c:v>
                </c:pt>
                <c:pt idx="20">
                  <c:v>25000</c:v>
                </c:pt>
                <c:pt idx="21">
                  <c:v>30000</c:v>
                </c:pt>
                <c:pt idx="22">
                  <c:v>40000</c:v>
                </c:pt>
                <c:pt idx="23">
                  <c:v>50000</c:v>
                </c:pt>
                <c:pt idx="24">
                  <c:v>60000</c:v>
                </c:pt>
              </c:strCache>
            </c:strRef>
          </c:cat>
          <c:val>
            <c:numRef>
              <c:f>Sheet1!$B$2:$B$25</c:f>
              <c:numCache>
                <c:formatCode>General</c:formatCode>
                <c:ptCount val="24"/>
                <c:pt idx="0">
                  <c:v>0.0</c:v>
                </c:pt>
                <c:pt idx="1">
                  <c:v>0.0</c:v>
                </c:pt>
                <c:pt idx="2">
                  <c:v>0.0</c:v>
                </c:pt>
                <c:pt idx="3">
                  <c:v>16.0</c:v>
                </c:pt>
                <c:pt idx="4">
                  <c:v>16.0</c:v>
                </c:pt>
                <c:pt idx="5">
                  <c:v>31.0</c:v>
                </c:pt>
                <c:pt idx="6">
                  <c:v>78.0</c:v>
                </c:pt>
                <c:pt idx="7">
                  <c:v>119.0</c:v>
                </c:pt>
                <c:pt idx="8">
                  <c:v>110.0</c:v>
                </c:pt>
                <c:pt idx="9">
                  <c:v>187.0</c:v>
                </c:pt>
                <c:pt idx="10">
                  <c:v>218.0</c:v>
                </c:pt>
                <c:pt idx="11">
                  <c:v>391.0</c:v>
                </c:pt>
                <c:pt idx="12">
                  <c:v>781.0</c:v>
                </c:pt>
                <c:pt idx="13">
                  <c:v>1172.0</c:v>
                </c:pt>
                <c:pt idx="14">
                  <c:v>1875.0</c:v>
                </c:pt>
                <c:pt idx="15">
                  <c:v>4652.0</c:v>
                </c:pt>
                <c:pt idx="16">
                  <c:v>7391.0</c:v>
                </c:pt>
                <c:pt idx="17">
                  <c:v>16891.0</c:v>
                </c:pt>
                <c:pt idx="18">
                  <c:v>28969.0</c:v>
                </c:pt>
                <c:pt idx="19">
                  <c:v>44672.0</c:v>
                </c:pt>
                <c:pt idx="20">
                  <c:v>63047.0</c:v>
                </c:pt>
                <c:pt idx="21">
                  <c:v>159297.0</c:v>
                </c:pt>
                <c:pt idx="22">
                  <c:v>245499.0</c:v>
                </c:pt>
                <c:pt idx="23">
                  <c:v>299579.0</c:v>
                </c:pt>
              </c:numCache>
            </c:numRef>
          </c:val>
          <c:smooth val="0"/>
        </c:ser>
        <c:ser>
          <c:idx val="2"/>
          <c:order val="1"/>
          <c:tx>
            <c:strRef>
              <c:f>Sheet1!$C$1</c:f>
              <c:strCache>
                <c:ptCount val="1"/>
                <c:pt idx="0">
                  <c:v>Ordered</c:v>
                </c:pt>
              </c:strCache>
            </c:strRef>
          </c:tx>
          <c:spPr>
            <a:ln w="22225" cap="rnd" cmpd="sng" algn="ctr">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Sheet1!$A:$A</c:f>
              <c:strCache>
                <c:ptCount val="25"/>
                <c:pt idx="0">
                  <c:v>Data</c:v>
                </c:pt>
                <c:pt idx="1">
                  <c:v>10</c:v>
                </c:pt>
                <c:pt idx="2">
                  <c:v>100</c:v>
                </c:pt>
                <c:pt idx="3">
                  <c:v>200</c:v>
                </c:pt>
                <c:pt idx="4">
                  <c:v>300</c:v>
                </c:pt>
                <c:pt idx="5">
                  <c:v>400</c:v>
                </c:pt>
                <c:pt idx="6">
                  <c:v>500</c:v>
                </c:pt>
                <c:pt idx="7">
                  <c:v>900</c:v>
                </c:pt>
                <c:pt idx="8">
                  <c:v>1000</c:v>
                </c:pt>
                <c:pt idx="9">
                  <c:v>1200</c:v>
                </c:pt>
                <c:pt idx="10">
                  <c:v>1300</c:v>
                </c:pt>
                <c:pt idx="11">
                  <c:v>1500</c:v>
                </c:pt>
                <c:pt idx="12">
                  <c:v>2100</c:v>
                </c:pt>
                <c:pt idx="13">
                  <c:v>3000</c:v>
                </c:pt>
                <c:pt idx="14">
                  <c:v>4000</c:v>
                </c:pt>
                <c:pt idx="15">
                  <c:v>5000</c:v>
                </c:pt>
                <c:pt idx="16">
                  <c:v>8000</c:v>
                </c:pt>
                <c:pt idx="17">
                  <c:v>10000</c:v>
                </c:pt>
                <c:pt idx="18">
                  <c:v>15000</c:v>
                </c:pt>
                <c:pt idx="19">
                  <c:v>20000</c:v>
                </c:pt>
                <c:pt idx="20">
                  <c:v>25000</c:v>
                </c:pt>
                <c:pt idx="21">
                  <c:v>30000</c:v>
                </c:pt>
                <c:pt idx="22">
                  <c:v>40000</c:v>
                </c:pt>
                <c:pt idx="23">
                  <c:v>50000</c:v>
                </c:pt>
                <c:pt idx="24">
                  <c:v>60000</c:v>
                </c:pt>
              </c:strCache>
            </c:strRef>
          </c:cat>
          <c:val>
            <c:numRef>
              <c:f>Sheet1!$C$2:$C$25</c:f>
              <c:numCache>
                <c:formatCode>General</c:formatCode>
                <c:ptCount val="24"/>
                <c:pt idx="0">
                  <c:v>0.0</c:v>
                </c:pt>
                <c:pt idx="1">
                  <c:v>0.0</c:v>
                </c:pt>
                <c:pt idx="2">
                  <c:v>0.0</c:v>
                </c:pt>
                <c:pt idx="3">
                  <c:v>16.0</c:v>
                </c:pt>
                <c:pt idx="4">
                  <c:v>15.0</c:v>
                </c:pt>
                <c:pt idx="5">
                  <c:v>15.0</c:v>
                </c:pt>
                <c:pt idx="6">
                  <c:v>15.0</c:v>
                </c:pt>
                <c:pt idx="7">
                  <c:v>62.0</c:v>
                </c:pt>
                <c:pt idx="8">
                  <c:v>94.0</c:v>
                </c:pt>
                <c:pt idx="9">
                  <c:v>126.0</c:v>
                </c:pt>
                <c:pt idx="10">
                  <c:v>140.0</c:v>
                </c:pt>
                <c:pt idx="11">
                  <c:v>188.0</c:v>
                </c:pt>
                <c:pt idx="12">
                  <c:v>734.0</c:v>
                </c:pt>
                <c:pt idx="13">
                  <c:v>1266.0</c:v>
                </c:pt>
                <c:pt idx="14">
                  <c:v>1953.0</c:v>
                </c:pt>
                <c:pt idx="15">
                  <c:v>4506.0</c:v>
                </c:pt>
                <c:pt idx="16">
                  <c:v>7609.0</c:v>
                </c:pt>
                <c:pt idx="17">
                  <c:v>17328.0</c:v>
                </c:pt>
                <c:pt idx="18">
                  <c:v>31859.0</c:v>
                </c:pt>
                <c:pt idx="19">
                  <c:v>47813.0</c:v>
                </c:pt>
                <c:pt idx="20">
                  <c:v>68954.0</c:v>
                </c:pt>
                <c:pt idx="21">
                  <c:v>126233.0</c:v>
                </c:pt>
                <c:pt idx="22">
                  <c:v>165078.0</c:v>
                </c:pt>
                <c:pt idx="23">
                  <c:v>195079.0</c:v>
                </c:pt>
              </c:numCache>
            </c:numRef>
          </c:val>
          <c:smooth val="0"/>
        </c:ser>
        <c:ser>
          <c:idx val="3"/>
          <c:order val="2"/>
          <c:tx>
            <c:strRef>
              <c:f>Sheet1!$D$1</c:f>
              <c:strCache>
                <c:ptCount val="1"/>
                <c:pt idx="0">
                  <c:v>Reversed</c:v>
                </c:pt>
              </c:strCache>
            </c:strRef>
          </c:tx>
          <c:spPr>
            <a:ln w="22225" cap="rnd" cmpd="sng" algn="ctr">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Sheet1!$A:$A</c:f>
              <c:strCache>
                <c:ptCount val="25"/>
                <c:pt idx="0">
                  <c:v>Data</c:v>
                </c:pt>
                <c:pt idx="1">
                  <c:v>10</c:v>
                </c:pt>
                <c:pt idx="2">
                  <c:v>100</c:v>
                </c:pt>
                <c:pt idx="3">
                  <c:v>200</c:v>
                </c:pt>
                <c:pt idx="4">
                  <c:v>300</c:v>
                </c:pt>
                <c:pt idx="5">
                  <c:v>400</c:v>
                </c:pt>
                <c:pt idx="6">
                  <c:v>500</c:v>
                </c:pt>
                <c:pt idx="7">
                  <c:v>900</c:v>
                </c:pt>
                <c:pt idx="8">
                  <c:v>1000</c:v>
                </c:pt>
                <c:pt idx="9">
                  <c:v>1200</c:v>
                </c:pt>
                <c:pt idx="10">
                  <c:v>1300</c:v>
                </c:pt>
                <c:pt idx="11">
                  <c:v>1500</c:v>
                </c:pt>
                <c:pt idx="12">
                  <c:v>2100</c:v>
                </c:pt>
                <c:pt idx="13">
                  <c:v>3000</c:v>
                </c:pt>
                <c:pt idx="14">
                  <c:v>4000</c:v>
                </c:pt>
                <c:pt idx="15">
                  <c:v>5000</c:v>
                </c:pt>
                <c:pt idx="16">
                  <c:v>8000</c:v>
                </c:pt>
                <c:pt idx="17">
                  <c:v>10000</c:v>
                </c:pt>
                <c:pt idx="18">
                  <c:v>15000</c:v>
                </c:pt>
                <c:pt idx="19">
                  <c:v>20000</c:v>
                </c:pt>
                <c:pt idx="20">
                  <c:v>25000</c:v>
                </c:pt>
                <c:pt idx="21">
                  <c:v>30000</c:v>
                </c:pt>
                <c:pt idx="22">
                  <c:v>40000</c:v>
                </c:pt>
                <c:pt idx="23">
                  <c:v>50000</c:v>
                </c:pt>
                <c:pt idx="24">
                  <c:v>60000</c:v>
                </c:pt>
              </c:strCache>
            </c:strRef>
          </c:cat>
          <c:val>
            <c:numRef>
              <c:f>Sheet1!$D$2:$D$25</c:f>
              <c:numCache>
                <c:formatCode>General</c:formatCode>
                <c:ptCount val="24"/>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numCache>
            </c:numRef>
          </c:val>
          <c:smooth val="0"/>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143511344"/>
        <c:axId val="2143514848"/>
      </c:lineChart>
      <c:catAx>
        <c:axId val="214351134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143514848"/>
        <c:crosses val="autoZero"/>
        <c:auto val="1"/>
        <c:lblAlgn val="ctr"/>
        <c:lblOffset val="100"/>
        <c:noMultiLvlLbl val="0"/>
      </c:catAx>
      <c:valAx>
        <c:axId val="21435148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143511344"/>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Heap Sort</a:t>
            </a:r>
          </a:p>
        </c:rich>
      </c:tx>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1"/>
          <c:order val="0"/>
          <c:tx>
            <c:strRef>
              <c:f>Sheet1!$B$1</c:f>
              <c:strCache>
                <c:ptCount val="1"/>
                <c:pt idx="0">
                  <c:v>Running time</c:v>
                </c:pt>
              </c:strCache>
            </c:strRef>
          </c:tx>
          <c:spPr>
            <a:ln w="22225" cap="rnd" cmpd="sng" algn="ctr">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Sheet1!$A:$A</c:f>
              <c:strCache>
                <c:ptCount val="25"/>
                <c:pt idx="0">
                  <c:v>Data</c:v>
                </c:pt>
                <c:pt idx="1">
                  <c:v>10</c:v>
                </c:pt>
                <c:pt idx="2">
                  <c:v>100</c:v>
                </c:pt>
                <c:pt idx="3">
                  <c:v>200</c:v>
                </c:pt>
                <c:pt idx="4">
                  <c:v>300</c:v>
                </c:pt>
                <c:pt idx="5">
                  <c:v>400</c:v>
                </c:pt>
                <c:pt idx="6">
                  <c:v>500</c:v>
                </c:pt>
                <c:pt idx="7">
                  <c:v>900</c:v>
                </c:pt>
                <c:pt idx="8">
                  <c:v>1000</c:v>
                </c:pt>
                <c:pt idx="9">
                  <c:v>1200</c:v>
                </c:pt>
                <c:pt idx="10">
                  <c:v>1300</c:v>
                </c:pt>
                <c:pt idx="11">
                  <c:v>1500</c:v>
                </c:pt>
                <c:pt idx="12">
                  <c:v>2100</c:v>
                </c:pt>
                <c:pt idx="13">
                  <c:v>3000</c:v>
                </c:pt>
                <c:pt idx="14">
                  <c:v>4000</c:v>
                </c:pt>
                <c:pt idx="15">
                  <c:v>5000</c:v>
                </c:pt>
                <c:pt idx="16">
                  <c:v>8000</c:v>
                </c:pt>
                <c:pt idx="17">
                  <c:v>10000</c:v>
                </c:pt>
                <c:pt idx="18">
                  <c:v>15000</c:v>
                </c:pt>
                <c:pt idx="19">
                  <c:v>20000</c:v>
                </c:pt>
                <c:pt idx="20">
                  <c:v>25000</c:v>
                </c:pt>
                <c:pt idx="21">
                  <c:v>30000</c:v>
                </c:pt>
                <c:pt idx="22">
                  <c:v>40000</c:v>
                </c:pt>
                <c:pt idx="23">
                  <c:v>50000</c:v>
                </c:pt>
                <c:pt idx="24">
                  <c:v>60000</c:v>
                </c:pt>
              </c:strCache>
            </c:strRef>
          </c:cat>
          <c:val>
            <c:numRef>
              <c:f>Sheet1!$B$2:$B$25</c:f>
              <c:numCache>
                <c:formatCode>General</c:formatCode>
                <c:ptCount val="24"/>
                <c:pt idx="0">
                  <c:v>0.0</c:v>
                </c:pt>
                <c:pt idx="1">
                  <c:v>0.0</c:v>
                </c:pt>
                <c:pt idx="2">
                  <c:v>0.0</c:v>
                </c:pt>
                <c:pt idx="3">
                  <c:v>0.0</c:v>
                </c:pt>
                <c:pt idx="4">
                  <c:v>0.0</c:v>
                </c:pt>
                <c:pt idx="5">
                  <c:v>0.0</c:v>
                </c:pt>
                <c:pt idx="6">
                  <c:v>16.0</c:v>
                </c:pt>
                <c:pt idx="7">
                  <c:v>9.0</c:v>
                </c:pt>
                <c:pt idx="8">
                  <c:v>15.0</c:v>
                </c:pt>
                <c:pt idx="9">
                  <c:v>15.0</c:v>
                </c:pt>
                <c:pt idx="10">
                  <c:v>15.0</c:v>
                </c:pt>
                <c:pt idx="11">
                  <c:v>32.0</c:v>
                </c:pt>
                <c:pt idx="12">
                  <c:v>32.0</c:v>
                </c:pt>
                <c:pt idx="13">
                  <c:v>47.0</c:v>
                </c:pt>
                <c:pt idx="14">
                  <c:v>62.0</c:v>
                </c:pt>
                <c:pt idx="15">
                  <c:v>110.0</c:v>
                </c:pt>
                <c:pt idx="16">
                  <c:v>141.0</c:v>
                </c:pt>
                <c:pt idx="17">
                  <c:v>219.0</c:v>
                </c:pt>
                <c:pt idx="18">
                  <c:v>297.0</c:v>
                </c:pt>
                <c:pt idx="19">
                  <c:v>390.0</c:v>
                </c:pt>
                <c:pt idx="20">
                  <c:v>484.0</c:v>
                </c:pt>
                <c:pt idx="21">
                  <c:v>687.0</c:v>
                </c:pt>
                <c:pt idx="22">
                  <c:v>953.0</c:v>
                </c:pt>
                <c:pt idx="23">
                  <c:v>1280.0</c:v>
                </c:pt>
              </c:numCache>
            </c:numRef>
          </c:val>
          <c:smooth val="0"/>
        </c:ser>
        <c:ser>
          <c:idx val="2"/>
          <c:order val="1"/>
          <c:tx>
            <c:strRef>
              <c:f>Sheet1!$C$1</c:f>
              <c:strCache>
                <c:ptCount val="1"/>
                <c:pt idx="0">
                  <c:v>Ordered</c:v>
                </c:pt>
              </c:strCache>
            </c:strRef>
          </c:tx>
          <c:spPr>
            <a:ln w="22225" cap="rnd" cmpd="sng" algn="ctr">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Sheet1!$A:$A</c:f>
              <c:strCache>
                <c:ptCount val="25"/>
                <c:pt idx="0">
                  <c:v>Data</c:v>
                </c:pt>
                <c:pt idx="1">
                  <c:v>10</c:v>
                </c:pt>
                <c:pt idx="2">
                  <c:v>100</c:v>
                </c:pt>
                <c:pt idx="3">
                  <c:v>200</c:v>
                </c:pt>
                <c:pt idx="4">
                  <c:v>300</c:v>
                </c:pt>
                <c:pt idx="5">
                  <c:v>400</c:v>
                </c:pt>
                <c:pt idx="6">
                  <c:v>500</c:v>
                </c:pt>
                <c:pt idx="7">
                  <c:v>900</c:v>
                </c:pt>
                <c:pt idx="8">
                  <c:v>1000</c:v>
                </c:pt>
                <c:pt idx="9">
                  <c:v>1200</c:v>
                </c:pt>
                <c:pt idx="10">
                  <c:v>1300</c:v>
                </c:pt>
                <c:pt idx="11">
                  <c:v>1500</c:v>
                </c:pt>
                <c:pt idx="12">
                  <c:v>2100</c:v>
                </c:pt>
                <c:pt idx="13">
                  <c:v>3000</c:v>
                </c:pt>
                <c:pt idx="14">
                  <c:v>4000</c:v>
                </c:pt>
                <c:pt idx="15">
                  <c:v>5000</c:v>
                </c:pt>
                <c:pt idx="16">
                  <c:v>8000</c:v>
                </c:pt>
                <c:pt idx="17">
                  <c:v>10000</c:v>
                </c:pt>
                <c:pt idx="18">
                  <c:v>15000</c:v>
                </c:pt>
                <c:pt idx="19">
                  <c:v>20000</c:v>
                </c:pt>
                <c:pt idx="20">
                  <c:v>25000</c:v>
                </c:pt>
                <c:pt idx="21">
                  <c:v>30000</c:v>
                </c:pt>
                <c:pt idx="22">
                  <c:v>40000</c:v>
                </c:pt>
                <c:pt idx="23">
                  <c:v>50000</c:v>
                </c:pt>
                <c:pt idx="24">
                  <c:v>60000</c:v>
                </c:pt>
              </c:strCache>
            </c:strRef>
          </c:cat>
          <c:val>
            <c:numRef>
              <c:f>Sheet1!$C$2:$C$25</c:f>
              <c:numCache>
                <c:formatCode>General</c:formatCode>
                <c:ptCount val="24"/>
                <c:pt idx="0">
                  <c:v>0.0</c:v>
                </c:pt>
                <c:pt idx="1">
                  <c:v>0.0</c:v>
                </c:pt>
                <c:pt idx="2">
                  <c:v>1.0</c:v>
                </c:pt>
                <c:pt idx="3">
                  <c:v>1.0</c:v>
                </c:pt>
                <c:pt idx="4">
                  <c:v>0.0</c:v>
                </c:pt>
                <c:pt idx="5">
                  <c:v>16.0</c:v>
                </c:pt>
                <c:pt idx="6">
                  <c:v>16.0</c:v>
                </c:pt>
                <c:pt idx="7">
                  <c:v>22.0</c:v>
                </c:pt>
                <c:pt idx="8">
                  <c:v>15.0</c:v>
                </c:pt>
                <c:pt idx="9">
                  <c:v>16.0</c:v>
                </c:pt>
                <c:pt idx="10">
                  <c:v>15.0</c:v>
                </c:pt>
                <c:pt idx="11">
                  <c:v>17.0</c:v>
                </c:pt>
                <c:pt idx="12">
                  <c:v>31.0</c:v>
                </c:pt>
                <c:pt idx="13">
                  <c:v>47.0</c:v>
                </c:pt>
                <c:pt idx="14">
                  <c:v>106.0</c:v>
                </c:pt>
                <c:pt idx="15">
                  <c:v>110.0</c:v>
                </c:pt>
                <c:pt idx="16">
                  <c:v>172.0</c:v>
                </c:pt>
                <c:pt idx="17">
                  <c:v>250.0</c:v>
                </c:pt>
                <c:pt idx="18">
                  <c:v>233.0</c:v>
                </c:pt>
                <c:pt idx="19">
                  <c:v>250.0</c:v>
                </c:pt>
                <c:pt idx="20">
                  <c:v>281.0</c:v>
                </c:pt>
                <c:pt idx="21">
                  <c:v>391.0</c:v>
                </c:pt>
                <c:pt idx="22">
                  <c:v>499.0</c:v>
                </c:pt>
                <c:pt idx="23">
                  <c:v>516.0</c:v>
                </c:pt>
              </c:numCache>
            </c:numRef>
          </c:val>
          <c:smooth val="0"/>
        </c:ser>
        <c:ser>
          <c:idx val="3"/>
          <c:order val="2"/>
          <c:tx>
            <c:strRef>
              <c:f>Sheet1!$D$1</c:f>
              <c:strCache>
                <c:ptCount val="1"/>
                <c:pt idx="0">
                  <c:v>Revered</c:v>
                </c:pt>
              </c:strCache>
            </c:strRef>
          </c:tx>
          <c:spPr>
            <a:ln w="22225" cap="rnd" cmpd="sng" algn="ctr">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Sheet1!$A:$A</c:f>
              <c:strCache>
                <c:ptCount val="25"/>
                <c:pt idx="0">
                  <c:v>Data</c:v>
                </c:pt>
                <c:pt idx="1">
                  <c:v>10</c:v>
                </c:pt>
                <c:pt idx="2">
                  <c:v>100</c:v>
                </c:pt>
                <c:pt idx="3">
                  <c:v>200</c:v>
                </c:pt>
                <c:pt idx="4">
                  <c:v>300</c:v>
                </c:pt>
                <c:pt idx="5">
                  <c:v>400</c:v>
                </c:pt>
                <c:pt idx="6">
                  <c:v>500</c:v>
                </c:pt>
                <c:pt idx="7">
                  <c:v>900</c:v>
                </c:pt>
                <c:pt idx="8">
                  <c:v>1000</c:v>
                </c:pt>
                <c:pt idx="9">
                  <c:v>1200</c:v>
                </c:pt>
                <c:pt idx="10">
                  <c:v>1300</c:v>
                </c:pt>
                <c:pt idx="11">
                  <c:v>1500</c:v>
                </c:pt>
                <c:pt idx="12">
                  <c:v>2100</c:v>
                </c:pt>
                <c:pt idx="13">
                  <c:v>3000</c:v>
                </c:pt>
                <c:pt idx="14">
                  <c:v>4000</c:v>
                </c:pt>
                <c:pt idx="15">
                  <c:v>5000</c:v>
                </c:pt>
                <c:pt idx="16">
                  <c:v>8000</c:v>
                </c:pt>
                <c:pt idx="17">
                  <c:v>10000</c:v>
                </c:pt>
                <c:pt idx="18">
                  <c:v>15000</c:v>
                </c:pt>
                <c:pt idx="19">
                  <c:v>20000</c:v>
                </c:pt>
                <c:pt idx="20">
                  <c:v>25000</c:v>
                </c:pt>
                <c:pt idx="21">
                  <c:v>30000</c:v>
                </c:pt>
                <c:pt idx="22">
                  <c:v>40000</c:v>
                </c:pt>
                <c:pt idx="23">
                  <c:v>50000</c:v>
                </c:pt>
                <c:pt idx="24">
                  <c:v>60000</c:v>
                </c:pt>
              </c:strCache>
            </c:strRef>
          </c:cat>
          <c:val>
            <c:numRef>
              <c:f>Sheet1!$D$2:$D$25</c:f>
              <c:numCache>
                <c:formatCode>General</c:formatCode>
                <c:ptCount val="24"/>
                <c:pt idx="0">
                  <c:v>0.0</c:v>
                </c:pt>
                <c:pt idx="1">
                  <c:v>0.0</c:v>
                </c:pt>
                <c:pt idx="2">
                  <c:v>0.0</c:v>
                </c:pt>
                <c:pt idx="3">
                  <c:v>0.0</c:v>
                </c:pt>
                <c:pt idx="4">
                  <c:v>15.0</c:v>
                </c:pt>
                <c:pt idx="5">
                  <c:v>0.0</c:v>
                </c:pt>
                <c:pt idx="6">
                  <c:v>0.0</c:v>
                </c:pt>
                <c:pt idx="7">
                  <c:v>15.0</c:v>
                </c:pt>
                <c:pt idx="8">
                  <c:v>0.0</c:v>
                </c:pt>
                <c:pt idx="9">
                  <c:v>0.0</c:v>
                </c:pt>
                <c:pt idx="10">
                  <c:v>16.0</c:v>
                </c:pt>
                <c:pt idx="11">
                  <c:v>32.0</c:v>
                </c:pt>
                <c:pt idx="12">
                  <c:v>16.0</c:v>
                </c:pt>
                <c:pt idx="13">
                  <c:v>32.0</c:v>
                </c:pt>
                <c:pt idx="14">
                  <c:v>31.0</c:v>
                </c:pt>
                <c:pt idx="15">
                  <c:v>47.0</c:v>
                </c:pt>
                <c:pt idx="16">
                  <c:v>77.0</c:v>
                </c:pt>
                <c:pt idx="17">
                  <c:v>124.0</c:v>
                </c:pt>
                <c:pt idx="18">
                  <c:v>123.0</c:v>
                </c:pt>
                <c:pt idx="19">
                  <c:v>266.0</c:v>
                </c:pt>
                <c:pt idx="20">
                  <c:v>329.0</c:v>
                </c:pt>
                <c:pt idx="21">
                  <c:v>453.0</c:v>
                </c:pt>
                <c:pt idx="22">
                  <c:v>563.0</c:v>
                </c:pt>
                <c:pt idx="23">
                  <c:v>672.0</c:v>
                </c:pt>
              </c:numCache>
            </c:numRef>
          </c:val>
          <c:smooth val="0"/>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108070112"/>
        <c:axId val="2121394624"/>
      </c:lineChart>
      <c:catAx>
        <c:axId val="210807011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121394624"/>
        <c:crosses val="autoZero"/>
        <c:auto val="1"/>
        <c:lblAlgn val="ctr"/>
        <c:lblOffset val="100"/>
        <c:noMultiLvlLbl val="0"/>
      </c:catAx>
      <c:valAx>
        <c:axId val="21213946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10807011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Counting sort</a:t>
            </a:r>
          </a:p>
        </c:rich>
      </c:tx>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1"/>
          <c:order val="0"/>
          <c:tx>
            <c:strRef>
              <c:f>Sheet1!$B$1</c:f>
              <c:strCache>
                <c:ptCount val="1"/>
                <c:pt idx="0">
                  <c:v>Random </c:v>
                </c:pt>
              </c:strCache>
            </c:strRef>
          </c:tx>
          <c:spPr>
            <a:ln w="22225" cap="rnd" cmpd="sng" algn="ctr">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Sheet1!$A:$A</c:f>
              <c:strCache>
                <c:ptCount val="25"/>
                <c:pt idx="0">
                  <c:v>Data</c:v>
                </c:pt>
                <c:pt idx="1">
                  <c:v>10</c:v>
                </c:pt>
                <c:pt idx="2">
                  <c:v>100</c:v>
                </c:pt>
                <c:pt idx="3">
                  <c:v>200</c:v>
                </c:pt>
                <c:pt idx="4">
                  <c:v>300</c:v>
                </c:pt>
                <c:pt idx="5">
                  <c:v>400</c:v>
                </c:pt>
                <c:pt idx="6">
                  <c:v>500</c:v>
                </c:pt>
                <c:pt idx="7">
                  <c:v>900</c:v>
                </c:pt>
                <c:pt idx="8">
                  <c:v>1000</c:v>
                </c:pt>
                <c:pt idx="9">
                  <c:v>1200</c:v>
                </c:pt>
                <c:pt idx="10">
                  <c:v>1300</c:v>
                </c:pt>
                <c:pt idx="11">
                  <c:v>1500</c:v>
                </c:pt>
                <c:pt idx="12">
                  <c:v>2100</c:v>
                </c:pt>
                <c:pt idx="13">
                  <c:v>3000</c:v>
                </c:pt>
                <c:pt idx="14">
                  <c:v>4000</c:v>
                </c:pt>
                <c:pt idx="15">
                  <c:v>5000</c:v>
                </c:pt>
                <c:pt idx="16">
                  <c:v>8000</c:v>
                </c:pt>
                <c:pt idx="17">
                  <c:v>10000</c:v>
                </c:pt>
                <c:pt idx="18">
                  <c:v>15000</c:v>
                </c:pt>
                <c:pt idx="19">
                  <c:v>20000</c:v>
                </c:pt>
                <c:pt idx="20">
                  <c:v>25000</c:v>
                </c:pt>
                <c:pt idx="21">
                  <c:v>30000</c:v>
                </c:pt>
                <c:pt idx="22">
                  <c:v>40000</c:v>
                </c:pt>
                <c:pt idx="23">
                  <c:v>50000</c:v>
                </c:pt>
                <c:pt idx="24">
                  <c:v>60000</c:v>
                </c:pt>
              </c:strCache>
            </c:strRef>
          </c:cat>
          <c:val>
            <c:numRef>
              <c:f>Sheet1!$B$2:$B$25</c:f>
              <c:numCache>
                <c:formatCode>General</c:formatCode>
                <c:ptCount val="24"/>
                <c:pt idx="0">
                  <c:v>0.0</c:v>
                </c:pt>
                <c:pt idx="1">
                  <c:v>0.0</c:v>
                </c:pt>
                <c:pt idx="2">
                  <c:v>0.0</c:v>
                </c:pt>
                <c:pt idx="3">
                  <c:v>0.0</c:v>
                </c:pt>
                <c:pt idx="4">
                  <c:v>16.0</c:v>
                </c:pt>
                <c:pt idx="5">
                  <c:v>0.0</c:v>
                </c:pt>
                <c:pt idx="6">
                  <c:v>0.0</c:v>
                </c:pt>
                <c:pt idx="7">
                  <c:v>0.0</c:v>
                </c:pt>
                <c:pt idx="8">
                  <c:v>0.0</c:v>
                </c:pt>
                <c:pt idx="9">
                  <c:v>0.0</c:v>
                </c:pt>
                <c:pt idx="10">
                  <c:v>0.0</c:v>
                </c:pt>
                <c:pt idx="11">
                  <c:v>0.0</c:v>
                </c:pt>
                <c:pt idx="12">
                  <c:v>15.0</c:v>
                </c:pt>
                <c:pt idx="13">
                  <c:v>0.0</c:v>
                </c:pt>
                <c:pt idx="14">
                  <c:v>0.0</c:v>
                </c:pt>
                <c:pt idx="15">
                  <c:v>0.0</c:v>
                </c:pt>
                <c:pt idx="16">
                  <c:v>16.0</c:v>
                </c:pt>
                <c:pt idx="17">
                  <c:v>15.0</c:v>
                </c:pt>
                <c:pt idx="18">
                  <c:v>32.0</c:v>
                </c:pt>
                <c:pt idx="19">
                  <c:v>32.0</c:v>
                </c:pt>
                <c:pt idx="20">
                  <c:v>31.0</c:v>
                </c:pt>
                <c:pt idx="21">
                  <c:v>32.0</c:v>
                </c:pt>
                <c:pt idx="22">
                  <c:v>78.0</c:v>
                </c:pt>
                <c:pt idx="23">
                  <c:v>109.0</c:v>
                </c:pt>
              </c:numCache>
            </c:numRef>
          </c:val>
          <c:smooth val="0"/>
        </c:ser>
        <c:ser>
          <c:idx val="2"/>
          <c:order val="1"/>
          <c:tx>
            <c:strRef>
              <c:f>Sheet1!$C$1</c:f>
              <c:strCache>
                <c:ptCount val="1"/>
                <c:pt idx="0">
                  <c:v>Ordered</c:v>
                </c:pt>
              </c:strCache>
            </c:strRef>
          </c:tx>
          <c:spPr>
            <a:ln w="22225" cap="rnd" cmpd="sng" algn="ctr">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Sheet1!$A:$A</c:f>
              <c:strCache>
                <c:ptCount val="25"/>
                <c:pt idx="0">
                  <c:v>Data</c:v>
                </c:pt>
                <c:pt idx="1">
                  <c:v>10</c:v>
                </c:pt>
                <c:pt idx="2">
                  <c:v>100</c:v>
                </c:pt>
                <c:pt idx="3">
                  <c:v>200</c:v>
                </c:pt>
                <c:pt idx="4">
                  <c:v>300</c:v>
                </c:pt>
                <c:pt idx="5">
                  <c:v>400</c:v>
                </c:pt>
                <c:pt idx="6">
                  <c:v>500</c:v>
                </c:pt>
                <c:pt idx="7">
                  <c:v>900</c:v>
                </c:pt>
                <c:pt idx="8">
                  <c:v>1000</c:v>
                </c:pt>
                <c:pt idx="9">
                  <c:v>1200</c:v>
                </c:pt>
                <c:pt idx="10">
                  <c:v>1300</c:v>
                </c:pt>
                <c:pt idx="11">
                  <c:v>1500</c:v>
                </c:pt>
                <c:pt idx="12">
                  <c:v>2100</c:v>
                </c:pt>
                <c:pt idx="13">
                  <c:v>3000</c:v>
                </c:pt>
                <c:pt idx="14">
                  <c:v>4000</c:v>
                </c:pt>
                <c:pt idx="15">
                  <c:v>5000</c:v>
                </c:pt>
                <c:pt idx="16">
                  <c:v>8000</c:v>
                </c:pt>
                <c:pt idx="17">
                  <c:v>10000</c:v>
                </c:pt>
                <c:pt idx="18">
                  <c:v>15000</c:v>
                </c:pt>
                <c:pt idx="19">
                  <c:v>20000</c:v>
                </c:pt>
                <c:pt idx="20">
                  <c:v>25000</c:v>
                </c:pt>
                <c:pt idx="21">
                  <c:v>30000</c:v>
                </c:pt>
                <c:pt idx="22">
                  <c:v>40000</c:v>
                </c:pt>
                <c:pt idx="23">
                  <c:v>50000</c:v>
                </c:pt>
                <c:pt idx="24">
                  <c:v>60000</c:v>
                </c:pt>
              </c:strCache>
            </c:strRef>
          </c:cat>
          <c:val>
            <c:numRef>
              <c:f>Sheet1!$C$2:$C$25</c:f>
              <c:numCache>
                <c:formatCode>General</c:formatCode>
                <c:ptCount val="24"/>
                <c:pt idx="0">
                  <c:v>0.0</c:v>
                </c:pt>
                <c:pt idx="1">
                  <c:v>0.0</c:v>
                </c:pt>
                <c:pt idx="2">
                  <c:v>0.0</c:v>
                </c:pt>
                <c:pt idx="3">
                  <c:v>0.0</c:v>
                </c:pt>
                <c:pt idx="4">
                  <c:v>0.0</c:v>
                </c:pt>
                <c:pt idx="5">
                  <c:v>0.0</c:v>
                </c:pt>
                <c:pt idx="6">
                  <c:v>9.0</c:v>
                </c:pt>
                <c:pt idx="7">
                  <c:v>0.0</c:v>
                </c:pt>
                <c:pt idx="8">
                  <c:v>0.0</c:v>
                </c:pt>
                <c:pt idx="9">
                  <c:v>17.0</c:v>
                </c:pt>
                <c:pt idx="10">
                  <c:v>0.0</c:v>
                </c:pt>
                <c:pt idx="11">
                  <c:v>0.0</c:v>
                </c:pt>
                <c:pt idx="12">
                  <c:v>0.0</c:v>
                </c:pt>
                <c:pt idx="13">
                  <c:v>20.0</c:v>
                </c:pt>
                <c:pt idx="14">
                  <c:v>0.0</c:v>
                </c:pt>
                <c:pt idx="15">
                  <c:v>0.0</c:v>
                </c:pt>
                <c:pt idx="16">
                  <c:v>0.0</c:v>
                </c:pt>
                <c:pt idx="17">
                  <c:v>15.0</c:v>
                </c:pt>
                <c:pt idx="18">
                  <c:v>0.0</c:v>
                </c:pt>
                <c:pt idx="19">
                  <c:v>15.0</c:v>
                </c:pt>
                <c:pt idx="20">
                  <c:v>15.0</c:v>
                </c:pt>
                <c:pt idx="21">
                  <c:v>16.0</c:v>
                </c:pt>
                <c:pt idx="22">
                  <c:v>16.0</c:v>
                </c:pt>
                <c:pt idx="23">
                  <c:v>32.0</c:v>
                </c:pt>
              </c:numCache>
            </c:numRef>
          </c:val>
          <c:smooth val="0"/>
        </c:ser>
        <c:ser>
          <c:idx val="3"/>
          <c:order val="2"/>
          <c:tx>
            <c:strRef>
              <c:f>Sheet1!$D$1</c:f>
              <c:strCache>
                <c:ptCount val="1"/>
                <c:pt idx="0">
                  <c:v>Reversed</c:v>
                </c:pt>
              </c:strCache>
            </c:strRef>
          </c:tx>
          <c:spPr>
            <a:ln w="22225" cap="rnd" cmpd="sng" algn="ctr">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Sheet1!$A:$A</c:f>
              <c:strCache>
                <c:ptCount val="25"/>
                <c:pt idx="0">
                  <c:v>Data</c:v>
                </c:pt>
                <c:pt idx="1">
                  <c:v>10</c:v>
                </c:pt>
                <c:pt idx="2">
                  <c:v>100</c:v>
                </c:pt>
                <c:pt idx="3">
                  <c:v>200</c:v>
                </c:pt>
                <c:pt idx="4">
                  <c:v>300</c:v>
                </c:pt>
                <c:pt idx="5">
                  <c:v>400</c:v>
                </c:pt>
                <c:pt idx="6">
                  <c:v>500</c:v>
                </c:pt>
                <c:pt idx="7">
                  <c:v>900</c:v>
                </c:pt>
                <c:pt idx="8">
                  <c:v>1000</c:v>
                </c:pt>
                <c:pt idx="9">
                  <c:v>1200</c:v>
                </c:pt>
                <c:pt idx="10">
                  <c:v>1300</c:v>
                </c:pt>
                <c:pt idx="11">
                  <c:v>1500</c:v>
                </c:pt>
                <c:pt idx="12">
                  <c:v>2100</c:v>
                </c:pt>
                <c:pt idx="13">
                  <c:v>3000</c:v>
                </c:pt>
                <c:pt idx="14">
                  <c:v>4000</c:v>
                </c:pt>
                <c:pt idx="15">
                  <c:v>5000</c:v>
                </c:pt>
                <c:pt idx="16">
                  <c:v>8000</c:v>
                </c:pt>
                <c:pt idx="17">
                  <c:v>10000</c:v>
                </c:pt>
                <c:pt idx="18">
                  <c:v>15000</c:v>
                </c:pt>
                <c:pt idx="19">
                  <c:v>20000</c:v>
                </c:pt>
                <c:pt idx="20">
                  <c:v>25000</c:v>
                </c:pt>
                <c:pt idx="21">
                  <c:v>30000</c:v>
                </c:pt>
                <c:pt idx="22">
                  <c:v>40000</c:v>
                </c:pt>
                <c:pt idx="23">
                  <c:v>50000</c:v>
                </c:pt>
                <c:pt idx="24">
                  <c:v>60000</c:v>
                </c:pt>
              </c:strCache>
            </c:strRef>
          </c:cat>
          <c:val>
            <c:numRef>
              <c:f>Sheet1!$D$2:$D$25</c:f>
              <c:numCache>
                <c:formatCode>General</c:formatCode>
                <c:ptCount val="24"/>
                <c:pt idx="0">
                  <c:v>0.0</c:v>
                </c:pt>
                <c:pt idx="1">
                  <c:v>0.0</c:v>
                </c:pt>
                <c:pt idx="2">
                  <c:v>0.0</c:v>
                </c:pt>
                <c:pt idx="3">
                  <c:v>0.0</c:v>
                </c:pt>
                <c:pt idx="4">
                  <c:v>0.0</c:v>
                </c:pt>
                <c:pt idx="5">
                  <c:v>0.0</c:v>
                </c:pt>
                <c:pt idx="6">
                  <c:v>0.0</c:v>
                </c:pt>
                <c:pt idx="7">
                  <c:v>0.0</c:v>
                </c:pt>
                <c:pt idx="8">
                  <c:v>0.0</c:v>
                </c:pt>
                <c:pt idx="9">
                  <c:v>0.0</c:v>
                </c:pt>
                <c:pt idx="10">
                  <c:v>16.0</c:v>
                </c:pt>
                <c:pt idx="11">
                  <c:v>15.0</c:v>
                </c:pt>
                <c:pt idx="12">
                  <c:v>0.0</c:v>
                </c:pt>
                <c:pt idx="13">
                  <c:v>0.0</c:v>
                </c:pt>
                <c:pt idx="14">
                  <c:v>15.0</c:v>
                </c:pt>
                <c:pt idx="15">
                  <c:v>0.0</c:v>
                </c:pt>
                <c:pt idx="16">
                  <c:v>0.0</c:v>
                </c:pt>
                <c:pt idx="17">
                  <c:v>0.0</c:v>
                </c:pt>
                <c:pt idx="18">
                  <c:v>16.0</c:v>
                </c:pt>
                <c:pt idx="19">
                  <c:v>15.0</c:v>
                </c:pt>
                <c:pt idx="20">
                  <c:v>31.0</c:v>
                </c:pt>
                <c:pt idx="21">
                  <c:v>31.0</c:v>
                </c:pt>
                <c:pt idx="22">
                  <c:v>31.0</c:v>
                </c:pt>
                <c:pt idx="23">
                  <c:v>32.0</c:v>
                </c:pt>
              </c:numCache>
            </c:numRef>
          </c:val>
          <c:smooth val="0"/>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142613936"/>
        <c:axId val="2142390864"/>
      </c:lineChart>
      <c:catAx>
        <c:axId val="2142613936"/>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142390864"/>
        <c:crosses val="autoZero"/>
        <c:auto val="1"/>
        <c:lblAlgn val="ctr"/>
        <c:lblOffset val="100"/>
        <c:noMultiLvlLbl val="0"/>
      </c:catAx>
      <c:valAx>
        <c:axId val="21423908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142613936"/>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Radix Sort </a:t>
            </a:r>
          </a:p>
        </c:rich>
      </c:tx>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1"/>
          <c:order val="0"/>
          <c:tx>
            <c:strRef>
              <c:f>Sheet1!$B$1</c:f>
              <c:strCache>
                <c:ptCount val="1"/>
                <c:pt idx="0">
                  <c:v>Random</c:v>
                </c:pt>
              </c:strCache>
            </c:strRef>
          </c:tx>
          <c:spPr>
            <a:ln w="22225" cap="rnd" cmpd="sng" algn="ctr">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Sheet1!$A:$A</c:f>
              <c:strCache>
                <c:ptCount val="24"/>
                <c:pt idx="0">
                  <c:v>Data</c:v>
                </c:pt>
                <c:pt idx="1">
                  <c:v>10</c:v>
                </c:pt>
                <c:pt idx="2">
                  <c:v>100</c:v>
                </c:pt>
                <c:pt idx="3">
                  <c:v>200</c:v>
                </c:pt>
                <c:pt idx="4">
                  <c:v>300</c:v>
                </c:pt>
                <c:pt idx="5">
                  <c:v>400</c:v>
                </c:pt>
                <c:pt idx="6">
                  <c:v>500</c:v>
                </c:pt>
                <c:pt idx="7">
                  <c:v>900</c:v>
                </c:pt>
                <c:pt idx="8">
                  <c:v>1000</c:v>
                </c:pt>
                <c:pt idx="9">
                  <c:v>1200</c:v>
                </c:pt>
                <c:pt idx="10">
                  <c:v>1300</c:v>
                </c:pt>
                <c:pt idx="11">
                  <c:v>1500</c:v>
                </c:pt>
                <c:pt idx="12">
                  <c:v>2100</c:v>
                </c:pt>
                <c:pt idx="13">
                  <c:v>3000</c:v>
                </c:pt>
                <c:pt idx="14">
                  <c:v>4000</c:v>
                </c:pt>
                <c:pt idx="15">
                  <c:v>5000</c:v>
                </c:pt>
                <c:pt idx="16">
                  <c:v>8000</c:v>
                </c:pt>
                <c:pt idx="17">
                  <c:v>10000</c:v>
                </c:pt>
                <c:pt idx="18">
                  <c:v>15000</c:v>
                </c:pt>
                <c:pt idx="19">
                  <c:v>20000</c:v>
                </c:pt>
                <c:pt idx="20">
                  <c:v>30000</c:v>
                </c:pt>
                <c:pt idx="21">
                  <c:v>40000</c:v>
                </c:pt>
                <c:pt idx="22">
                  <c:v>50000</c:v>
                </c:pt>
                <c:pt idx="23">
                  <c:v>60000</c:v>
                </c:pt>
              </c:strCache>
            </c:strRef>
          </c:cat>
          <c:val>
            <c:numRef>
              <c:f>Sheet1!$B$2:$B$24</c:f>
              <c:numCache>
                <c:formatCode>General</c:formatCode>
                <c:ptCount val="23"/>
                <c:pt idx="0">
                  <c:v>32.0</c:v>
                </c:pt>
                <c:pt idx="1">
                  <c:v>365.0</c:v>
                </c:pt>
                <c:pt idx="2">
                  <c:v>646.0</c:v>
                </c:pt>
                <c:pt idx="3">
                  <c:v>945.0</c:v>
                </c:pt>
                <c:pt idx="4">
                  <c:v>1188.0</c:v>
                </c:pt>
                <c:pt idx="5">
                  <c:v>1390.0</c:v>
                </c:pt>
                <c:pt idx="6">
                  <c:v>2453.0</c:v>
                </c:pt>
                <c:pt idx="7">
                  <c:v>2908.0</c:v>
                </c:pt>
                <c:pt idx="8">
                  <c:v>3181.0</c:v>
                </c:pt>
                <c:pt idx="9">
                  <c:v>3673.0</c:v>
                </c:pt>
                <c:pt idx="10">
                  <c:v>4016.0</c:v>
                </c:pt>
                <c:pt idx="11">
                  <c:v>5655.0</c:v>
                </c:pt>
                <c:pt idx="12">
                  <c:v>8062.0</c:v>
                </c:pt>
                <c:pt idx="13">
                  <c:v>10828.0</c:v>
                </c:pt>
                <c:pt idx="14">
                  <c:v>13469.0</c:v>
                </c:pt>
                <c:pt idx="15">
                  <c:v>22499.0</c:v>
                </c:pt>
                <c:pt idx="16">
                  <c:v>27968.0</c:v>
                </c:pt>
                <c:pt idx="17">
                  <c:v>40422.0</c:v>
                </c:pt>
                <c:pt idx="18">
                  <c:v>55047.0</c:v>
                </c:pt>
                <c:pt idx="19">
                  <c:v>84234.0</c:v>
                </c:pt>
                <c:pt idx="20">
                  <c:v>118874.0</c:v>
                </c:pt>
                <c:pt idx="21">
                  <c:v>157621.0</c:v>
                </c:pt>
                <c:pt idx="22">
                  <c:v>213047.0</c:v>
                </c:pt>
              </c:numCache>
            </c:numRef>
          </c:val>
          <c:smooth val="0"/>
        </c:ser>
        <c:ser>
          <c:idx val="2"/>
          <c:order val="1"/>
          <c:tx>
            <c:strRef>
              <c:f>Sheet1!$C$1</c:f>
              <c:strCache>
                <c:ptCount val="1"/>
                <c:pt idx="0">
                  <c:v>ordered</c:v>
                </c:pt>
              </c:strCache>
            </c:strRef>
          </c:tx>
          <c:spPr>
            <a:ln w="22225" cap="rnd" cmpd="sng" algn="ctr">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Sheet1!$A:$A</c:f>
              <c:strCache>
                <c:ptCount val="24"/>
                <c:pt idx="0">
                  <c:v>Data</c:v>
                </c:pt>
                <c:pt idx="1">
                  <c:v>10</c:v>
                </c:pt>
                <c:pt idx="2">
                  <c:v>100</c:v>
                </c:pt>
                <c:pt idx="3">
                  <c:v>200</c:v>
                </c:pt>
                <c:pt idx="4">
                  <c:v>300</c:v>
                </c:pt>
                <c:pt idx="5">
                  <c:v>400</c:v>
                </c:pt>
                <c:pt idx="6">
                  <c:v>500</c:v>
                </c:pt>
                <c:pt idx="7">
                  <c:v>900</c:v>
                </c:pt>
                <c:pt idx="8">
                  <c:v>1000</c:v>
                </c:pt>
                <c:pt idx="9">
                  <c:v>1200</c:v>
                </c:pt>
                <c:pt idx="10">
                  <c:v>1300</c:v>
                </c:pt>
                <c:pt idx="11">
                  <c:v>1500</c:v>
                </c:pt>
                <c:pt idx="12">
                  <c:v>2100</c:v>
                </c:pt>
                <c:pt idx="13">
                  <c:v>3000</c:v>
                </c:pt>
                <c:pt idx="14">
                  <c:v>4000</c:v>
                </c:pt>
                <c:pt idx="15">
                  <c:v>5000</c:v>
                </c:pt>
                <c:pt idx="16">
                  <c:v>8000</c:v>
                </c:pt>
                <c:pt idx="17">
                  <c:v>10000</c:v>
                </c:pt>
                <c:pt idx="18">
                  <c:v>15000</c:v>
                </c:pt>
                <c:pt idx="19">
                  <c:v>20000</c:v>
                </c:pt>
                <c:pt idx="20">
                  <c:v>30000</c:v>
                </c:pt>
                <c:pt idx="21">
                  <c:v>40000</c:v>
                </c:pt>
                <c:pt idx="22">
                  <c:v>50000</c:v>
                </c:pt>
                <c:pt idx="23">
                  <c:v>60000</c:v>
                </c:pt>
              </c:strCache>
            </c:strRef>
          </c:cat>
          <c:val>
            <c:numRef>
              <c:f>Sheet1!$C$2:$C$24</c:f>
              <c:numCache>
                <c:formatCode>General</c:formatCode>
                <c:ptCount val="23"/>
                <c:pt idx="0">
                  <c:v>0.0</c:v>
                </c:pt>
                <c:pt idx="1">
                  <c:v>0.0</c:v>
                </c:pt>
                <c:pt idx="2">
                  <c:v>0.0</c:v>
                </c:pt>
                <c:pt idx="3">
                  <c:v>0.0</c:v>
                </c:pt>
                <c:pt idx="4">
                  <c:v>0.0</c:v>
                </c:pt>
                <c:pt idx="5">
                  <c:v>0.0</c:v>
                </c:pt>
                <c:pt idx="6">
                  <c:v>16.0</c:v>
                </c:pt>
                <c:pt idx="7">
                  <c:v>0.0</c:v>
                </c:pt>
                <c:pt idx="8">
                  <c:v>0.0</c:v>
                </c:pt>
                <c:pt idx="9">
                  <c:v>13.0</c:v>
                </c:pt>
                <c:pt idx="10">
                  <c:v>10.0</c:v>
                </c:pt>
                <c:pt idx="11">
                  <c:v>0.0</c:v>
                </c:pt>
                <c:pt idx="12">
                  <c:v>0.0</c:v>
                </c:pt>
                <c:pt idx="13">
                  <c:v>0.0</c:v>
                </c:pt>
                <c:pt idx="14">
                  <c:v>0.0</c:v>
                </c:pt>
                <c:pt idx="15">
                  <c:v>15.0</c:v>
                </c:pt>
                <c:pt idx="16">
                  <c:v>0.0</c:v>
                </c:pt>
                <c:pt idx="17">
                  <c:v>62.0</c:v>
                </c:pt>
                <c:pt idx="18">
                  <c:v>94.0</c:v>
                </c:pt>
                <c:pt idx="19">
                  <c:v>156.0</c:v>
                </c:pt>
                <c:pt idx="20">
                  <c:v>202.0</c:v>
                </c:pt>
                <c:pt idx="21">
                  <c:v>265.0</c:v>
                </c:pt>
                <c:pt idx="22">
                  <c:v>282.0</c:v>
                </c:pt>
              </c:numCache>
            </c:numRef>
          </c:val>
          <c:smooth val="0"/>
        </c:ser>
        <c:ser>
          <c:idx val="3"/>
          <c:order val="2"/>
          <c:tx>
            <c:strRef>
              <c:f>Sheet1!$D$1</c:f>
              <c:strCache>
                <c:ptCount val="1"/>
                <c:pt idx="0">
                  <c:v>reversed</c:v>
                </c:pt>
              </c:strCache>
            </c:strRef>
          </c:tx>
          <c:spPr>
            <a:ln w="22225" cap="rnd" cmpd="sng" algn="ctr">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Sheet1!$A:$A</c:f>
              <c:strCache>
                <c:ptCount val="24"/>
                <c:pt idx="0">
                  <c:v>Data</c:v>
                </c:pt>
                <c:pt idx="1">
                  <c:v>10</c:v>
                </c:pt>
                <c:pt idx="2">
                  <c:v>100</c:v>
                </c:pt>
                <c:pt idx="3">
                  <c:v>200</c:v>
                </c:pt>
                <c:pt idx="4">
                  <c:v>300</c:v>
                </c:pt>
                <c:pt idx="5">
                  <c:v>400</c:v>
                </c:pt>
                <c:pt idx="6">
                  <c:v>500</c:v>
                </c:pt>
                <c:pt idx="7">
                  <c:v>900</c:v>
                </c:pt>
                <c:pt idx="8">
                  <c:v>1000</c:v>
                </c:pt>
                <c:pt idx="9">
                  <c:v>1200</c:v>
                </c:pt>
                <c:pt idx="10">
                  <c:v>1300</c:v>
                </c:pt>
                <c:pt idx="11">
                  <c:v>1500</c:v>
                </c:pt>
                <c:pt idx="12">
                  <c:v>2100</c:v>
                </c:pt>
                <c:pt idx="13">
                  <c:v>3000</c:v>
                </c:pt>
                <c:pt idx="14">
                  <c:v>4000</c:v>
                </c:pt>
                <c:pt idx="15">
                  <c:v>5000</c:v>
                </c:pt>
                <c:pt idx="16">
                  <c:v>8000</c:v>
                </c:pt>
                <c:pt idx="17">
                  <c:v>10000</c:v>
                </c:pt>
                <c:pt idx="18">
                  <c:v>15000</c:v>
                </c:pt>
                <c:pt idx="19">
                  <c:v>20000</c:v>
                </c:pt>
                <c:pt idx="20">
                  <c:v>30000</c:v>
                </c:pt>
                <c:pt idx="21">
                  <c:v>40000</c:v>
                </c:pt>
                <c:pt idx="22">
                  <c:v>50000</c:v>
                </c:pt>
                <c:pt idx="23">
                  <c:v>60000</c:v>
                </c:pt>
              </c:strCache>
            </c:strRef>
          </c:cat>
          <c:val>
            <c:numRef>
              <c:f>Sheet1!$D$2:$D$24</c:f>
              <c:numCache>
                <c:formatCode>General</c:formatCode>
                <c:ptCount val="23"/>
                <c:pt idx="0">
                  <c:v>0.0</c:v>
                </c:pt>
                <c:pt idx="1">
                  <c:v>0.0</c:v>
                </c:pt>
                <c:pt idx="2">
                  <c:v>0.0</c:v>
                </c:pt>
                <c:pt idx="3">
                  <c:v>18.0</c:v>
                </c:pt>
                <c:pt idx="4">
                  <c:v>0.0</c:v>
                </c:pt>
                <c:pt idx="5">
                  <c:v>0.0</c:v>
                </c:pt>
                <c:pt idx="6">
                  <c:v>0.0</c:v>
                </c:pt>
                <c:pt idx="7">
                  <c:v>16.0</c:v>
                </c:pt>
                <c:pt idx="8">
                  <c:v>0.0</c:v>
                </c:pt>
                <c:pt idx="9">
                  <c:v>16.0</c:v>
                </c:pt>
                <c:pt idx="10">
                  <c:v>10.0</c:v>
                </c:pt>
                <c:pt idx="11">
                  <c:v>15.0</c:v>
                </c:pt>
                <c:pt idx="12">
                  <c:v>31.0</c:v>
                </c:pt>
                <c:pt idx="13">
                  <c:v>15.0</c:v>
                </c:pt>
                <c:pt idx="14">
                  <c:v>32.0</c:v>
                </c:pt>
                <c:pt idx="15">
                  <c:v>47.0</c:v>
                </c:pt>
                <c:pt idx="16">
                  <c:v>63.0</c:v>
                </c:pt>
                <c:pt idx="17">
                  <c:v>79.0</c:v>
                </c:pt>
                <c:pt idx="18">
                  <c:v>140.0</c:v>
                </c:pt>
                <c:pt idx="19">
                  <c:v>141.0</c:v>
                </c:pt>
                <c:pt idx="20">
                  <c:v>219.0</c:v>
                </c:pt>
                <c:pt idx="21">
                  <c:v>266.0</c:v>
                </c:pt>
                <c:pt idx="22">
                  <c:v>297.0</c:v>
                </c:pt>
              </c:numCache>
            </c:numRef>
          </c:val>
          <c:smooth val="0"/>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144493840"/>
        <c:axId val="2144874304"/>
      </c:lineChart>
      <c:catAx>
        <c:axId val="214449384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144874304"/>
        <c:crosses val="autoZero"/>
        <c:auto val="1"/>
        <c:lblAlgn val="ctr"/>
        <c:lblOffset val="100"/>
        <c:noMultiLvlLbl val="0"/>
      </c:catAx>
      <c:valAx>
        <c:axId val="21448743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144493840"/>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83734-9C7D-8544-8670-D6FB50B2E6FC}" type="datetimeFigureOut">
              <a:rPr lang="en-US" smtClean="0"/>
              <a:t>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195D0-D57F-CD4A-B605-8F8F718A70EB}" type="slidenum">
              <a:rPr lang="en-US" smtClean="0"/>
              <a:t>‹#›</a:t>
            </a:fld>
            <a:endParaRPr lang="en-US"/>
          </a:p>
        </p:txBody>
      </p:sp>
    </p:spTree>
    <p:extLst>
      <p:ext uri="{BB962C8B-B14F-4D97-AF65-F5344CB8AC3E}">
        <p14:creationId xmlns:p14="http://schemas.microsoft.com/office/powerpoint/2010/main" val="1247412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8195D0-D57F-CD4A-B605-8F8F718A70EB}" type="slidenum">
              <a:rPr lang="en-US" smtClean="0"/>
              <a:t>4</a:t>
            </a:fld>
            <a:endParaRPr lang="en-US"/>
          </a:p>
        </p:txBody>
      </p:sp>
    </p:spTree>
    <p:extLst>
      <p:ext uri="{BB962C8B-B14F-4D97-AF65-F5344CB8AC3E}">
        <p14:creationId xmlns:p14="http://schemas.microsoft.com/office/powerpoint/2010/main" val="155834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8195D0-D57F-CD4A-B605-8F8F718A70EB}" type="slidenum">
              <a:rPr lang="en-US" smtClean="0"/>
              <a:t>6</a:t>
            </a:fld>
            <a:endParaRPr lang="en-US"/>
          </a:p>
        </p:txBody>
      </p:sp>
    </p:spTree>
    <p:extLst>
      <p:ext uri="{BB962C8B-B14F-4D97-AF65-F5344CB8AC3E}">
        <p14:creationId xmlns:p14="http://schemas.microsoft.com/office/powerpoint/2010/main" val="117289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8195D0-D57F-CD4A-B605-8F8F718A70EB}" type="slidenum">
              <a:rPr lang="en-US" smtClean="0"/>
              <a:t>12</a:t>
            </a:fld>
            <a:endParaRPr lang="en-US"/>
          </a:p>
        </p:txBody>
      </p:sp>
    </p:spTree>
    <p:extLst>
      <p:ext uri="{BB962C8B-B14F-4D97-AF65-F5344CB8AC3E}">
        <p14:creationId xmlns:p14="http://schemas.microsoft.com/office/powerpoint/2010/main" val="643520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B5A877-2C19-C045-87F5-65913E8CDF62}" type="datetimeFigureOut">
              <a:rPr lang="en-US" smtClean="0"/>
              <a:t>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24BC6-6412-1842-8F14-D4010E14EE5D}" type="slidenum">
              <a:rPr lang="en-US" smtClean="0"/>
              <a:t>‹#›</a:t>
            </a:fld>
            <a:endParaRPr lang="en-US"/>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B5A877-2C19-C045-87F5-65913E8CDF62}" type="datetimeFigureOut">
              <a:rPr lang="en-US" smtClean="0"/>
              <a:t>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24BC6-6412-1842-8F14-D4010E14EE5D}" type="slidenum">
              <a:rPr lang="en-US" smtClean="0"/>
              <a:t>‹#›</a:t>
            </a:fld>
            <a:endParaRPr lang="en-US"/>
          </a:p>
        </p:txBody>
      </p:sp>
    </p:spTree>
    <p:extLst>
      <p:ext uri="{BB962C8B-B14F-4D97-AF65-F5344CB8AC3E}">
        <p14:creationId xmlns:p14="http://schemas.microsoft.com/office/powerpoint/2010/main" val="1273911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B5A877-2C19-C045-87F5-65913E8CDF62}" type="datetimeFigureOut">
              <a:rPr lang="en-US" smtClean="0"/>
              <a:t>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24BC6-6412-1842-8F14-D4010E14EE5D}" type="slidenum">
              <a:rPr lang="en-US" smtClean="0"/>
              <a:t>‹#›</a:t>
            </a:fld>
            <a:endParaRPr lang="en-US"/>
          </a:p>
        </p:txBody>
      </p:sp>
    </p:spTree>
    <p:extLst>
      <p:ext uri="{BB962C8B-B14F-4D97-AF65-F5344CB8AC3E}">
        <p14:creationId xmlns:p14="http://schemas.microsoft.com/office/powerpoint/2010/main" val="143141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B5A877-2C19-C045-87F5-65913E8CDF62}" type="datetimeFigureOut">
              <a:rPr lang="en-US" smtClean="0"/>
              <a:t>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24BC6-6412-1842-8F14-D4010E14EE5D}" type="slidenum">
              <a:rPr lang="en-US" smtClean="0"/>
              <a:t>‹#›</a:t>
            </a:fld>
            <a:endParaRPr lang="en-US"/>
          </a:p>
        </p:txBody>
      </p:sp>
    </p:spTree>
    <p:extLst>
      <p:ext uri="{BB962C8B-B14F-4D97-AF65-F5344CB8AC3E}">
        <p14:creationId xmlns:p14="http://schemas.microsoft.com/office/powerpoint/2010/main" val="1350490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B5A877-2C19-C045-87F5-65913E8CDF62}" type="datetimeFigureOut">
              <a:rPr lang="en-US" smtClean="0"/>
              <a:t>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24BC6-6412-1842-8F14-D4010E14EE5D}" type="slidenum">
              <a:rPr lang="en-US" smtClean="0"/>
              <a:t>‹#›</a:t>
            </a:fld>
            <a:endParaRPr lang="en-US"/>
          </a:p>
        </p:txBody>
      </p:sp>
    </p:spTree>
    <p:extLst>
      <p:ext uri="{BB962C8B-B14F-4D97-AF65-F5344CB8AC3E}">
        <p14:creationId xmlns:p14="http://schemas.microsoft.com/office/powerpoint/2010/main" val="559412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B5A877-2C19-C045-87F5-65913E8CDF62}" type="datetimeFigureOut">
              <a:rPr lang="en-US" smtClean="0"/>
              <a:t>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24BC6-6412-1842-8F14-D4010E14EE5D}" type="slidenum">
              <a:rPr lang="en-US" smtClean="0"/>
              <a:t>‹#›</a:t>
            </a:fld>
            <a:endParaRPr lang="en-US"/>
          </a:p>
        </p:txBody>
      </p:sp>
    </p:spTree>
    <p:extLst>
      <p:ext uri="{BB962C8B-B14F-4D97-AF65-F5344CB8AC3E}">
        <p14:creationId xmlns:p14="http://schemas.microsoft.com/office/powerpoint/2010/main" val="1884167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B5A877-2C19-C045-87F5-65913E8CDF62}" type="datetimeFigureOut">
              <a:rPr lang="en-US" smtClean="0"/>
              <a:t>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D24BC6-6412-1842-8F14-D4010E14EE5D}" type="slidenum">
              <a:rPr lang="en-US" smtClean="0"/>
              <a:t>‹#›</a:t>
            </a:fld>
            <a:endParaRPr lang="en-US"/>
          </a:p>
        </p:txBody>
      </p:sp>
    </p:spTree>
    <p:extLst>
      <p:ext uri="{BB962C8B-B14F-4D97-AF65-F5344CB8AC3E}">
        <p14:creationId xmlns:p14="http://schemas.microsoft.com/office/powerpoint/2010/main" val="1473442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B5A877-2C19-C045-87F5-65913E8CDF62}" type="datetimeFigureOut">
              <a:rPr lang="en-US" smtClean="0"/>
              <a:t>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D24BC6-6412-1842-8F14-D4010E14EE5D}" type="slidenum">
              <a:rPr lang="en-US" smtClean="0"/>
              <a:t>‹#›</a:t>
            </a:fld>
            <a:endParaRPr lang="en-US"/>
          </a:p>
        </p:txBody>
      </p:sp>
    </p:spTree>
    <p:extLst>
      <p:ext uri="{BB962C8B-B14F-4D97-AF65-F5344CB8AC3E}">
        <p14:creationId xmlns:p14="http://schemas.microsoft.com/office/powerpoint/2010/main" val="20130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B5A877-2C19-C045-87F5-65913E8CDF62}" type="datetimeFigureOut">
              <a:rPr lang="en-US" smtClean="0"/>
              <a:t>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D24BC6-6412-1842-8F14-D4010E14EE5D}" type="slidenum">
              <a:rPr lang="en-US" smtClean="0"/>
              <a:t>‹#›</a:t>
            </a:fld>
            <a:endParaRPr lang="en-US"/>
          </a:p>
        </p:txBody>
      </p:sp>
    </p:spTree>
    <p:extLst>
      <p:ext uri="{BB962C8B-B14F-4D97-AF65-F5344CB8AC3E}">
        <p14:creationId xmlns:p14="http://schemas.microsoft.com/office/powerpoint/2010/main" val="238962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B5A877-2C19-C045-87F5-65913E8CDF62}" type="datetimeFigureOut">
              <a:rPr lang="en-US" smtClean="0"/>
              <a:t>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24BC6-6412-1842-8F14-D4010E14EE5D}" type="slidenum">
              <a:rPr lang="en-US" smtClean="0"/>
              <a:t>‹#›</a:t>
            </a:fld>
            <a:endParaRPr lang="en-US"/>
          </a:p>
        </p:txBody>
      </p:sp>
    </p:spTree>
    <p:extLst>
      <p:ext uri="{BB962C8B-B14F-4D97-AF65-F5344CB8AC3E}">
        <p14:creationId xmlns:p14="http://schemas.microsoft.com/office/powerpoint/2010/main" val="77653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B5A877-2C19-C045-87F5-65913E8CDF62}" type="datetimeFigureOut">
              <a:rPr lang="en-US" smtClean="0"/>
              <a:t>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24BC6-6412-1842-8F14-D4010E14EE5D}" type="slidenum">
              <a:rPr lang="en-US" smtClean="0"/>
              <a:t>‹#›</a:t>
            </a:fld>
            <a:endParaRPr lang="en-US"/>
          </a:p>
        </p:txBody>
      </p:sp>
    </p:spTree>
    <p:extLst>
      <p:ext uri="{BB962C8B-B14F-4D97-AF65-F5344CB8AC3E}">
        <p14:creationId xmlns:p14="http://schemas.microsoft.com/office/powerpoint/2010/main" val="12384334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B5A877-2C19-C045-87F5-65913E8CDF62}" type="datetimeFigureOut">
              <a:rPr lang="en-US" smtClean="0"/>
              <a:t>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24BC6-6412-1842-8F14-D4010E14EE5D}" type="slidenum">
              <a:rPr lang="en-US" smtClean="0"/>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hart" Target="../charts/char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FFFC">
            <a:alpha val="60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65438" y="1358845"/>
            <a:ext cx="7261123" cy="809676"/>
          </a:xfrm>
        </p:spPr>
        <p:txBody>
          <a:bodyPr>
            <a:normAutofit fontScale="90000"/>
          </a:bodyPr>
          <a:lstStyle/>
          <a:p>
            <a:r>
              <a:rPr lang="en-US" b="1" dirty="0" smtClean="0">
                <a:solidFill>
                  <a:srgbClr val="F9E0E0"/>
                </a:solidFill>
                <a:latin typeface="American Typewriter" charset="0"/>
                <a:ea typeface="American Typewriter" charset="0"/>
                <a:cs typeface="American Typewriter" charset="0"/>
              </a:rPr>
              <a:t>Data structure and algorithm </a:t>
            </a:r>
            <a:endParaRPr lang="en-US" b="1" dirty="0">
              <a:solidFill>
                <a:srgbClr val="F9E0E0"/>
              </a:solidFill>
              <a:latin typeface="American Typewriter" charset="0"/>
              <a:ea typeface="American Typewriter" charset="0"/>
              <a:cs typeface="American Typewriter" charset="0"/>
            </a:endParaRPr>
          </a:p>
        </p:txBody>
      </p:sp>
      <p:sp>
        <p:nvSpPr>
          <p:cNvPr id="3" name="Subtitle 2"/>
          <p:cNvSpPr>
            <a:spLocks noGrp="1"/>
          </p:cNvSpPr>
          <p:nvPr>
            <p:ph type="subTitle" idx="1"/>
          </p:nvPr>
        </p:nvSpPr>
        <p:spPr/>
        <p:txBody>
          <a:bodyPr/>
          <a:lstStyle/>
          <a:p>
            <a:r>
              <a:rPr lang="en-US" dirty="0" smtClean="0">
                <a:solidFill>
                  <a:srgbClr val="F6E3D9"/>
                </a:solidFill>
                <a:latin typeface="Arial Rounded MT Bold" charset="0"/>
                <a:ea typeface="Arial Rounded MT Bold" charset="0"/>
                <a:cs typeface="Arial Rounded MT Bold" charset="0"/>
              </a:rPr>
              <a:t>Submitted by:- Puja Karmacharya</a:t>
            </a:r>
          </a:p>
          <a:p>
            <a:r>
              <a:rPr lang="en-US" dirty="0" smtClean="0">
                <a:solidFill>
                  <a:srgbClr val="F6E3D9"/>
                </a:solidFill>
                <a:latin typeface="Arial Rounded MT Bold" charset="0"/>
                <a:ea typeface="Arial Rounded MT Bold" charset="0"/>
                <a:cs typeface="Arial Rounded MT Bold" charset="0"/>
              </a:rPr>
              <a:t>5818313</a:t>
            </a:r>
          </a:p>
          <a:p>
            <a:r>
              <a:rPr lang="en-US" dirty="0" smtClean="0">
                <a:solidFill>
                  <a:srgbClr val="F6E3D9"/>
                </a:solidFill>
                <a:latin typeface="Arial Rounded MT Bold" charset="0"/>
                <a:ea typeface="Arial Rounded MT Bold" charset="0"/>
                <a:cs typeface="Arial Rounded MT Bold" charset="0"/>
              </a:rPr>
              <a:t>Submitted To :- Ajarn Chayapol </a:t>
            </a:r>
          </a:p>
        </p:txBody>
      </p:sp>
      <p:sp>
        <p:nvSpPr>
          <p:cNvPr id="6" name="TextBox 5"/>
          <p:cNvSpPr txBox="1"/>
          <p:nvPr/>
        </p:nvSpPr>
        <p:spPr>
          <a:xfrm>
            <a:off x="4832958" y="2168521"/>
            <a:ext cx="2526081" cy="461665"/>
          </a:xfrm>
          <a:prstGeom prst="rect">
            <a:avLst/>
          </a:prstGeom>
          <a:noFill/>
        </p:spPr>
        <p:txBody>
          <a:bodyPr wrap="square" rtlCol="0">
            <a:spAutoFit/>
          </a:bodyPr>
          <a:lstStyle/>
          <a:p>
            <a:r>
              <a:rPr lang="en-US" sz="2400" dirty="0" smtClean="0">
                <a:solidFill>
                  <a:srgbClr val="F0C8BA"/>
                </a:solidFill>
                <a:latin typeface="Arial Rounded MT Bold" charset="0"/>
                <a:ea typeface="Arial Rounded MT Bold" charset="0"/>
                <a:cs typeface="Arial Rounded MT Bold" charset="0"/>
              </a:rPr>
              <a:t>Term project 1</a:t>
            </a:r>
            <a:endParaRPr lang="en-US" sz="2400" dirty="0">
              <a:solidFill>
                <a:srgbClr val="F0C8BA"/>
              </a:solidFill>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168169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CE4E2">
              <a:alpha val="65000"/>
            </a:srgbClr>
          </a:solidFill>
          <a:ln>
            <a:solidFill>
              <a:srgbClr val="FCE4E2"/>
            </a:solidFill>
          </a:ln>
        </p:spPr>
        <p:txBody>
          <a:bodyPr/>
          <a:lstStyle/>
          <a:p>
            <a:r>
              <a:rPr lang="en-US" dirty="0" smtClean="0">
                <a:solidFill>
                  <a:schemeClr val="bg1"/>
                </a:solidFill>
                <a:latin typeface="Arial Rounded MT Bold" charset="0"/>
                <a:ea typeface="Arial Rounded MT Bold" charset="0"/>
                <a:cs typeface="Arial Rounded MT Bold" charset="0"/>
              </a:rPr>
              <a:t>5.Counting Sort</a:t>
            </a:r>
            <a:endParaRPr lang="en-US" dirty="0">
              <a:solidFill>
                <a:schemeClr val="bg1"/>
              </a:solidFill>
              <a:latin typeface="Arial Rounded MT Bold" charset="0"/>
              <a:ea typeface="Arial Rounded MT Bold" charset="0"/>
              <a:cs typeface="Arial Rounded MT Bold"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6409506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82280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E4E2">
            <a:alpha val="1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7E79"/>
                </a:solidFill>
                <a:latin typeface="Arial Rounded MT Bold" charset="0"/>
                <a:ea typeface="Arial Rounded MT Bold" charset="0"/>
                <a:cs typeface="Arial Rounded MT Bold" charset="0"/>
              </a:rPr>
              <a:t>Running Time Of Counting Sort </a:t>
            </a:r>
            <a:endParaRPr lang="en-US" dirty="0">
              <a:solidFill>
                <a:srgbClr val="FF7E79"/>
              </a:solidFill>
              <a:latin typeface="Arial Rounded MT Bold" charset="0"/>
              <a:ea typeface="Arial Rounded MT Bold" charset="0"/>
              <a:cs typeface="Arial Rounded MT Bold" charset="0"/>
            </a:endParaRPr>
          </a:p>
        </p:txBody>
      </p:sp>
      <p:sp>
        <p:nvSpPr>
          <p:cNvPr id="3" name="Content Placeholder 2"/>
          <p:cNvSpPr>
            <a:spLocks noGrp="1"/>
          </p:cNvSpPr>
          <p:nvPr>
            <p:ph idx="1"/>
          </p:nvPr>
        </p:nvSpPr>
        <p:spPr/>
        <p:txBody>
          <a:bodyPr/>
          <a:lstStyle/>
          <a:p>
            <a:r>
              <a:rPr lang="en-US" dirty="0">
                <a:solidFill>
                  <a:srgbClr val="EEDFB1"/>
                </a:solidFill>
                <a:latin typeface="Arial Rounded MT Bold" charset="0"/>
                <a:ea typeface="Arial Rounded MT Bold" charset="0"/>
                <a:cs typeface="Arial Rounded MT Bold" charset="0"/>
              </a:rPr>
              <a:t>In practice, we usually use </a:t>
            </a:r>
            <a:r>
              <a:rPr lang="en-US" b="1" dirty="0">
                <a:solidFill>
                  <a:srgbClr val="EEDFB1"/>
                </a:solidFill>
                <a:latin typeface="Arial Rounded MT Bold" charset="0"/>
                <a:ea typeface="Arial Rounded MT Bold" charset="0"/>
                <a:cs typeface="Arial Rounded MT Bold" charset="0"/>
              </a:rPr>
              <a:t>counting sort</a:t>
            </a:r>
            <a:r>
              <a:rPr lang="en-US" dirty="0">
                <a:solidFill>
                  <a:srgbClr val="EEDFB1"/>
                </a:solidFill>
                <a:latin typeface="Arial Rounded MT Bold" charset="0"/>
                <a:ea typeface="Arial Rounded MT Bold" charset="0"/>
                <a:cs typeface="Arial Rounded MT Bold" charset="0"/>
              </a:rPr>
              <a:t> algorithm when have k = O(n), in which case </a:t>
            </a:r>
            <a:r>
              <a:rPr lang="en-US" b="1" dirty="0">
                <a:solidFill>
                  <a:srgbClr val="EEDFB1"/>
                </a:solidFill>
                <a:latin typeface="Arial Rounded MT Bold" charset="0"/>
                <a:ea typeface="Arial Rounded MT Bold" charset="0"/>
                <a:cs typeface="Arial Rounded MT Bold" charset="0"/>
              </a:rPr>
              <a:t>running time</a:t>
            </a:r>
            <a:r>
              <a:rPr lang="en-US" dirty="0">
                <a:solidFill>
                  <a:srgbClr val="EEDFB1"/>
                </a:solidFill>
                <a:latin typeface="Arial Rounded MT Bold" charset="0"/>
                <a:ea typeface="Arial Rounded MT Bold" charset="0"/>
                <a:cs typeface="Arial Rounded MT Bold" charset="0"/>
              </a:rPr>
              <a:t> is O(n). The </a:t>
            </a:r>
            <a:r>
              <a:rPr lang="en-US" b="1" dirty="0">
                <a:solidFill>
                  <a:srgbClr val="EEDFB1"/>
                </a:solidFill>
                <a:latin typeface="Arial Rounded MT Bold" charset="0"/>
                <a:ea typeface="Arial Rounded MT Bold" charset="0"/>
                <a:cs typeface="Arial Rounded MT Bold" charset="0"/>
              </a:rPr>
              <a:t>Counting sort</a:t>
            </a:r>
            <a:r>
              <a:rPr lang="en-US" dirty="0">
                <a:solidFill>
                  <a:srgbClr val="EEDFB1"/>
                </a:solidFill>
                <a:latin typeface="Arial Rounded MT Bold" charset="0"/>
                <a:ea typeface="Arial Rounded MT Bold" charset="0"/>
                <a:cs typeface="Arial Rounded MT Bold" charset="0"/>
              </a:rPr>
              <a:t> is a stable </a:t>
            </a:r>
            <a:r>
              <a:rPr lang="en-US" b="1" dirty="0">
                <a:solidFill>
                  <a:srgbClr val="EEDFB1"/>
                </a:solidFill>
                <a:latin typeface="Arial Rounded MT Bold" charset="0"/>
                <a:ea typeface="Arial Rounded MT Bold" charset="0"/>
                <a:cs typeface="Arial Rounded MT Bold" charset="0"/>
              </a:rPr>
              <a:t>sort</a:t>
            </a:r>
            <a:r>
              <a:rPr lang="en-US" dirty="0">
                <a:solidFill>
                  <a:srgbClr val="EEDFB1"/>
                </a:solidFill>
                <a:latin typeface="Arial Rounded MT Bold" charset="0"/>
                <a:ea typeface="Arial Rounded MT Bold" charset="0"/>
                <a:cs typeface="Arial Rounded MT Bold" charset="0"/>
              </a:rPr>
              <a:t> i.e., multiple keys with the same value are placed in the </a:t>
            </a:r>
            <a:r>
              <a:rPr lang="en-US" b="1" dirty="0">
                <a:solidFill>
                  <a:srgbClr val="EEDFB1"/>
                </a:solidFill>
                <a:latin typeface="Arial Rounded MT Bold" charset="0"/>
                <a:ea typeface="Arial Rounded MT Bold" charset="0"/>
                <a:cs typeface="Arial Rounded MT Bold" charset="0"/>
              </a:rPr>
              <a:t>sorted</a:t>
            </a:r>
            <a:r>
              <a:rPr lang="en-US" dirty="0">
                <a:solidFill>
                  <a:srgbClr val="EEDFB1"/>
                </a:solidFill>
                <a:latin typeface="Arial Rounded MT Bold" charset="0"/>
                <a:ea typeface="Arial Rounded MT Bold" charset="0"/>
                <a:cs typeface="Arial Rounded MT Bold" charset="0"/>
              </a:rPr>
              <a:t> array in the same order that they appear in the input array. then the stability no longer holds.</a:t>
            </a:r>
          </a:p>
        </p:txBody>
      </p:sp>
    </p:spTree>
    <p:extLst>
      <p:ext uri="{BB962C8B-B14F-4D97-AF65-F5344CB8AC3E}">
        <p14:creationId xmlns:p14="http://schemas.microsoft.com/office/powerpoint/2010/main" val="431787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73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CE4E2"/>
          </a:solidFill>
          <a:ln>
            <a:solidFill>
              <a:srgbClr val="FCE4E2"/>
            </a:solidFill>
          </a:ln>
        </p:spPr>
        <p:txBody>
          <a:bodyPr/>
          <a:lstStyle/>
          <a:p>
            <a:r>
              <a:rPr lang="en-US" dirty="0" smtClean="0">
                <a:solidFill>
                  <a:schemeClr val="bg1"/>
                </a:solidFill>
                <a:latin typeface="Arial Rounded MT Bold" charset="0"/>
                <a:ea typeface="Arial Rounded MT Bold" charset="0"/>
                <a:cs typeface="Arial Rounded MT Bold" charset="0"/>
              </a:rPr>
              <a:t>6.Radix Sort</a:t>
            </a:r>
            <a:endParaRPr lang="en-US" dirty="0">
              <a:solidFill>
                <a:schemeClr val="bg1"/>
              </a:solidFill>
              <a:latin typeface="Arial Rounded MT Bold" charset="0"/>
              <a:ea typeface="Arial Rounded MT Bold" charset="0"/>
              <a:cs typeface="Arial Rounded MT Bold"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1850265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57962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E4E2">
            <a:alpha val="14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7E79"/>
                </a:solidFill>
                <a:latin typeface="Arial Rounded MT Bold" charset="0"/>
                <a:ea typeface="Arial Rounded MT Bold" charset="0"/>
                <a:cs typeface="Arial Rounded MT Bold" charset="0"/>
              </a:rPr>
              <a:t>Running Time Of radix Sort </a:t>
            </a:r>
            <a:endParaRPr lang="en-US" dirty="0">
              <a:solidFill>
                <a:srgbClr val="FF7E79"/>
              </a:solidFill>
              <a:latin typeface="Arial Rounded MT Bold" charset="0"/>
              <a:ea typeface="Arial Rounded MT Bold" charset="0"/>
              <a:cs typeface="Arial Rounded MT Bold" charset="0"/>
            </a:endParaRPr>
          </a:p>
        </p:txBody>
      </p:sp>
      <p:sp>
        <p:nvSpPr>
          <p:cNvPr id="3" name="Content Placeholder 2"/>
          <p:cNvSpPr>
            <a:spLocks noGrp="1"/>
          </p:cNvSpPr>
          <p:nvPr>
            <p:ph idx="1"/>
          </p:nvPr>
        </p:nvSpPr>
        <p:spPr/>
        <p:txBody>
          <a:bodyPr/>
          <a:lstStyle/>
          <a:p>
            <a:r>
              <a:rPr lang="en-US" dirty="0">
                <a:solidFill>
                  <a:srgbClr val="EEDFB1"/>
                </a:solidFill>
                <a:latin typeface="Arial Rounded MT Bold" charset="0"/>
                <a:ea typeface="Arial Rounded MT Bold" charset="0"/>
                <a:cs typeface="Arial Rounded MT Bold" charset="0"/>
              </a:rPr>
              <a:t>Radix sort complexity is </a:t>
            </a:r>
            <a:r>
              <a:rPr lang="en-US" dirty="0" smtClean="0">
                <a:solidFill>
                  <a:srgbClr val="EEDFB1"/>
                </a:solidFill>
                <a:latin typeface="Arial Rounded MT Bold" charset="0"/>
                <a:ea typeface="Arial Rounded MT Bold" charset="0"/>
                <a:cs typeface="Arial Rounded MT Bold" charset="0"/>
              </a:rPr>
              <a:t>O(w n</a:t>
            </a:r>
            <a:r>
              <a:rPr lang="en-US" dirty="0">
                <a:solidFill>
                  <a:srgbClr val="EEDFB1"/>
                </a:solidFill>
                <a:latin typeface="Arial Rounded MT Bold" charset="0"/>
                <a:ea typeface="Arial Rounded MT Bold" charset="0"/>
                <a:cs typeface="Arial Rounded MT Bold" charset="0"/>
              </a:rPr>
              <a:t>) for n keys which are integers of word size w. Sometimes w is presented as a constant, which would make radix sort better (for sufficiently large n) than the best comparison-based </a:t>
            </a:r>
            <a:r>
              <a:rPr lang="en-US" b="1" dirty="0">
                <a:solidFill>
                  <a:srgbClr val="EEDFB1"/>
                </a:solidFill>
                <a:latin typeface="Arial Rounded MT Bold" charset="0"/>
                <a:ea typeface="Arial Rounded MT Bold" charset="0"/>
                <a:cs typeface="Arial Rounded MT Bold" charset="0"/>
              </a:rPr>
              <a:t>sorting algorithms</a:t>
            </a:r>
            <a:r>
              <a:rPr lang="en-US" dirty="0">
                <a:solidFill>
                  <a:srgbClr val="EEDFB1"/>
                </a:solidFill>
                <a:latin typeface="Arial Rounded MT Bold" charset="0"/>
                <a:ea typeface="Arial Rounded MT Bold" charset="0"/>
                <a:cs typeface="Arial Rounded MT Bold" charset="0"/>
              </a:rPr>
              <a:t>, which all perform O(n log n) comparisons to sort n keys.</a:t>
            </a:r>
          </a:p>
        </p:txBody>
      </p:sp>
    </p:spTree>
    <p:extLst>
      <p:ext uri="{BB962C8B-B14F-4D97-AF65-F5344CB8AC3E}">
        <p14:creationId xmlns:p14="http://schemas.microsoft.com/office/powerpoint/2010/main" val="959171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CE4E2">
              <a:alpha val="66000"/>
            </a:srgbClr>
          </a:solidFill>
        </p:spPr>
        <p:txBody>
          <a:bodyPr>
            <a:normAutofit/>
          </a:bodyPr>
          <a:lstStyle/>
          <a:p>
            <a:r>
              <a:rPr lang="en-US" sz="6000" dirty="0" smtClean="0">
                <a:solidFill>
                  <a:schemeClr val="bg1"/>
                </a:solidFill>
                <a:latin typeface="Arial Rounded MT Bold" charset="0"/>
                <a:ea typeface="Arial Rounded MT Bold" charset="0"/>
                <a:cs typeface="Arial Rounded MT Bold" charset="0"/>
              </a:rPr>
              <a:t>1.Bucket Sort </a:t>
            </a:r>
            <a:endParaRPr lang="en-US" sz="6000" dirty="0">
              <a:solidFill>
                <a:schemeClr val="bg1"/>
              </a:solidFill>
              <a:latin typeface="Arial Rounded MT Bold" charset="0"/>
              <a:ea typeface="Arial Rounded MT Bold" charset="0"/>
              <a:cs typeface="Arial Rounded MT Bold"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99917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3368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E4E2">
            <a:alpha val="1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7E79"/>
                </a:solidFill>
                <a:latin typeface="Arial Rounded MT Bold" charset="0"/>
                <a:ea typeface="Arial Rounded MT Bold" charset="0"/>
                <a:cs typeface="Arial Rounded MT Bold" charset="0"/>
              </a:rPr>
              <a:t>Running Time Of bucket Sort</a:t>
            </a:r>
            <a:endParaRPr lang="en-US" dirty="0">
              <a:solidFill>
                <a:srgbClr val="FF7E79"/>
              </a:solidFill>
              <a:latin typeface="Arial Rounded MT Bold" charset="0"/>
              <a:ea typeface="Arial Rounded MT Bold" charset="0"/>
              <a:cs typeface="Arial Rounded MT Bold" charset="0"/>
            </a:endParaRPr>
          </a:p>
        </p:txBody>
      </p:sp>
      <p:sp>
        <p:nvSpPr>
          <p:cNvPr id="3" name="Content Placeholder 2"/>
          <p:cNvSpPr>
            <a:spLocks noGrp="1"/>
          </p:cNvSpPr>
          <p:nvPr>
            <p:ph idx="1"/>
          </p:nvPr>
        </p:nvSpPr>
        <p:spPr/>
        <p:txBody>
          <a:bodyPr/>
          <a:lstStyle/>
          <a:p>
            <a:r>
              <a:rPr lang="en-US" dirty="0">
                <a:solidFill>
                  <a:srgbClr val="EEDFB1"/>
                </a:solidFill>
                <a:latin typeface="Arial Rounded MT Bold" charset="0"/>
                <a:ea typeface="Arial Rounded MT Bold" charset="0"/>
                <a:cs typeface="Arial Rounded MT Bold" charset="0"/>
              </a:rPr>
              <a:t>The complexity of </a:t>
            </a:r>
            <a:r>
              <a:rPr lang="en-US" b="1" dirty="0">
                <a:solidFill>
                  <a:srgbClr val="EEDFB1"/>
                </a:solidFill>
                <a:latin typeface="Arial Rounded MT Bold" charset="0"/>
                <a:ea typeface="Arial Rounded MT Bold" charset="0"/>
                <a:cs typeface="Arial Rounded MT Bold" charset="0"/>
              </a:rPr>
              <a:t>bucket sort</a:t>
            </a:r>
            <a:r>
              <a:rPr lang="en-US" dirty="0">
                <a:solidFill>
                  <a:srgbClr val="EEDFB1"/>
                </a:solidFill>
                <a:latin typeface="Arial Rounded MT Bold" charset="0"/>
                <a:ea typeface="Arial Rounded MT Bold" charset="0"/>
                <a:cs typeface="Arial Rounded MT Bold" charset="0"/>
              </a:rPr>
              <a:t> isn't constant depending on the input. However in the average case the complexity of the algorithm is O(n + k) where n is the length of the input sequence, while k is the number of </a:t>
            </a:r>
            <a:r>
              <a:rPr lang="en-US" b="1" dirty="0">
                <a:solidFill>
                  <a:srgbClr val="EEDFB1"/>
                </a:solidFill>
                <a:latin typeface="Arial Rounded MT Bold" charset="0"/>
                <a:ea typeface="Arial Rounded MT Bold" charset="0"/>
                <a:cs typeface="Arial Rounded MT Bold" charset="0"/>
              </a:rPr>
              <a:t>buckets</a:t>
            </a:r>
            <a:r>
              <a:rPr lang="en-US" dirty="0">
                <a:solidFill>
                  <a:srgbClr val="EEDFB1"/>
                </a:solidFill>
                <a:latin typeface="Arial Rounded MT Bold" charset="0"/>
                <a:ea typeface="Arial Rounded MT Bold" charset="0"/>
                <a:cs typeface="Arial Rounded MT Bold" charset="0"/>
              </a:rPr>
              <a:t>. The problem is that its worst-case performance is O(n^2) which makes it as slow as bubble </a:t>
            </a:r>
            <a:r>
              <a:rPr lang="en-US" b="1" dirty="0">
                <a:solidFill>
                  <a:srgbClr val="EEDFB1"/>
                </a:solidFill>
                <a:latin typeface="Arial Rounded MT Bold" charset="0"/>
                <a:ea typeface="Arial Rounded MT Bold" charset="0"/>
                <a:cs typeface="Arial Rounded MT Bold" charset="0"/>
              </a:rPr>
              <a:t>sort</a:t>
            </a:r>
            <a:endParaRPr lang="en-US" dirty="0">
              <a:solidFill>
                <a:srgbClr val="EEDFB1"/>
              </a:solidFill>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1574788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52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CE4E2">
              <a:alpha val="69000"/>
            </a:srgbClr>
          </a:solidFill>
        </p:spPr>
        <p:txBody>
          <a:bodyPr/>
          <a:lstStyle/>
          <a:p>
            <a:r>
              <a:rPr lang="en-US" dirty="0" smtClean="0">
                <a:solidFill>
                  <a:schemeClr val="bg1"/>
                </a:solidFill>
                <a:latin typeface="Arial Rounded MT Bold" charset="0"/>
                <a:ea typeface="Arial Rounded MT Bold" charset="0"/>
                <a:cs typeface="Arial Rounded MT Bold" charset="0"/>
              </a:rPr>
              <a:t>2.Merge</a:t>
            </a:r>
            <a:r>
              <a:rPr lang="en-US" dirty="0" smtClean="0"/>
              <a:t> </a:t>
            </a:r>
            <a:r>
              <a:rPr lang="en-US" dirty="0" smtClean="0">
                <a:solidFill>
                  <a:schemeClr val="bg1"/>
                </a:solidFill>
                <a:latin typeface="Arial Rounded MT Bold" charset="0"/>
                <a:ea typeface="Arial Rounded MT Bold" charset="0"/>
                <a:cs typeface="Arial Rounded MT Bold" charset="0"/>
              </a:rPr>
              <a:t>Sort</a:t>
            </a:r>
            <a:endParaRPr lang="en-US" dirty="0">
              <a:solidFill>
                <a:schemeClr val="bg1"/>
              </a:solidFill>
              <a:latin typeface="Arial Rounded MT Bold" charset="0"/>
              <a:ea typeface="Arial Rounded MT Bold" charset="0"/>
              <a:cs typeface="Arial Rounded MT Bold" charset="0"/>
            </a:endParaRPr>
          </a:p>
        </p:txBody>
      </p:sp>
      <p:graphicFrame>
        <p:nvGraphicFramePr>
          <p:cNvPr id="4" name="Chart 3"/>
          <p:cNvGraphicFramePr>
            <a:graphicFrameLocks/>
          </p:cNvGraphicFramePr>
          <p:nvPr>
            <p:extLst>
              <p:ext uri="{D42A27DB-BD31-4B8C-83A1-F6EECF244321}">
                <p14:modId xmlns:p14="http://schemas.microsoft.com/office/powerpoint/2010/main" val="2084420925"/>
              </p:ext>
            </p:extLst>
          </p:nvPr>
        </p:nvGraphicFramePr>
        <p:xfrm>
          <a:off x="838200" y="1690688"/>
          <a:ext cx="10515600" cy="45096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71899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E4E2">
            <a:alpha val="13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7E79"/>
                </a:solidFill>
                <a:latin typeface="Arial Rounded MT Bold" charset="0"/>
                <a:ea typeface="Arial Rounded MT Bold" charset="0"/>
                <a:cs typeface="Arial Rounded MT Bold" charset="0"/>
              </a:rPr>
              <a:t>Running Time Of Merge Sort </a:t>
            </a:r>
            <a:endParaRPr lang="en-US" dirty="0">
              <a:solidFill>
                <a:srgbClr val="FF7E79"/>
              </a:solidFill>
              <a:latin typeface="Arial Rounded MT Bold" charset="0"/>
              <a:ea typeface="Arial Rounded MT Bold" charset="0"/>
              <a:cs typeface="Arial Rounded MT Bold" charset="0"/>
            </a:endParaRPr>
          </a:p>
        </p:txBody>
      </p:sp>
      <p:sp>
        <p:nvSpPr>
          <p:cNvPr id="3" name="Content Placeholder 2"/>
          <p:cNvSpPr>
            <a:spLocks noGrp="1"/>
          </p:cNvSpPr>
          <p:nvPr>
            <p:ph idx="1"/>
          </p:nvPr>
        </p:nvSpPr>
        <p:spPr/>
        <p:txBody>
          <a:bodyPr/>
          <a:lstStyle/>
          <a:p>
            <a:r>
              <a:rPr lang="en-US" dirty="0">
                <a:solidFill>
                  <a:srgbClr val="EEDFB1"/>
                </a:solidFill>
                <a:latin typeface="Arial Rounded MT Bold" charset="0"/>
                <a:ea typeface="Arial Rounded MT Bold" charset="0"/>
                <a:cs typeface="Arial Rounded MT Bold" charset="0"/>
              </a:rPr>
              <a:t>In the worst case, </a:t>
            </a:r>
            <a:r>
              <a:rPr lang="en-US" b="1" dirty="0">
                <a:solidFill>
                  <a:srgbClr val="EEDFB1"/>
                </a:solidFill>
                <a:latin typeface="Arial Rounded MT Bold" charset="0"/>
                <a:ea typeface="Arial Rounded MT Bold" charset="0"/>
                <a:cs typeface="Arial Rounded MT Bold" charset="0"/>
              </a:rPr>
              <a:t>merge sort</a:t>
            </a:r>
            <a:r>
              <a:rPr lang="en-US" dirty="0">
                <a:solidFill>
                  <a:srgbClr val="EEDFB1"/>
                </a:solidFill>
                <a:latin typeface="Arial Rounded MT Bold" charset="0"/>
                <a:ea typeface="Arial Rounded MT Bold" charset="0"/>
                <a:cs typeface="Arial Rounded MT Bold" charset="0"/>
              </a:rPr>
              <a:t> does about 39% fewer comparisons than quicksort does in the average case. In terms of moves, </a:t>
            </a:r>
            <a:r>
              <a:rPr lang="en-US" b="1" dirty="0">
                <a:solidFill>
                  <a:srgbClr val="EEDFB1"/>
                </a:solidFill>
                <a:latin typeface="Arial Rounded MT Bold" charset="0"/>
                <a:ea typeface="Arial Rounded MT Bold" charset="0"/>
                <a:cs typeface="Arial Rounded MT Bold" charset="0"/>
              </a:rPr>
              <a:t>merge sort's</a:t>
            </a:r>
            <a:r>
              <a:rPr lang="en-US" dirty="0">
                <a:solidFill>
                  <a:srgbClr val="EEDFB1"/>
                </a:solidFill>
                <a:latin typeface="Arial Rounded MT Bold" charset="0"/>
                <a:ea typeface="Arial Rounded MT Bold" charset="0"/>
                <a:cs typeface="Arial Rounded MT Bold" charset="0"/>
              </a:rPr>
              <a:t> worst case complexity is O(n log n)—the same complexity as quicksort's best case, and </a:t>
            </a:r>
            <a:r>
              <a:rPr lang="en-US" b="1" dirty="0">
                <a:solidFill>
                  <a:srgbClr val="EEDFB1"/>
                </a:solidFill>
                <a:latin typeface="Arial Rounded MT Bold" charset="0"/>
                <a:ea typeface="Arial Rounded MT Bold" charset="0"/>
                <a:cs typeface="Arial Rounded MT Bold" charset="0"/>
              </a:rPr>
              <a:t>merge sort's</a:t>
            </a:r>
            <a:r>
              <a:rPr lang="en-US" dirty="0">
                <a:solidFill>
                  <a:srgbClr val="EEDFB1"/>
                </a:solidFill>
                <a:latin typeface="Arial Rounded MT Bold" charset="0"/>
                <a:ea typeface="Arial Rounded MT Bold" charset="0"/>
                <a:cs typeface="Arial Rounded MT Bold" charset="0"/>
              </a:rPr>
              <a:t> best case takes about half as many iterations as the worst case</a:t>
            </a:r>
          </a:p>
        </p:txBody>
      </p:sp>
    </p:spTree>
    <p:extLst>
      <p:ext uri="{BB962C8B-B14F-4D97-AF65-F5344CB8AC3E}">
        <p14:creationId xmlns:p14="http://schemas.microsoft.com/office/powerpoint/2010/main" val="822514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7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8" y="250521"/>
            <a:ext cx="9633560" cy="1027134"/>
          </a:xfrm>
          <a:solidFill>
            <a:srgbClr val="FCE4E2">
              <a:alpha val="53000"/>
            </a:srgbClr>
          </a:solidFill>
          <a:ln>
            <a:solidFill>
              <a:srgbClr val="FCE4E2"/>
            </a:solidFill>
          </a:ln>
        </p:spPr>
        <p:txBody>
          <a:bodyPr>
            <a:normAutofit/>
          </a:bodyPr>
          <a:lstStyle/>
          <a:p>
            <a:r>
              <a:rPr lang="en-US" sz="5300" dirty="0" smtClean="0">
                <a:solidFill>
                  <a:schemeClr val="bg1"/>
                </a:solidFill>
                <a:latin typeface="Arial Rounded MT Bold" charset="0"/>
                <a:ea typeface="Arial Rounded MT Bold" charset="0"/>
                <a:cs typeface="Arial Rounded MT Bold" charset="0"/>
              </a:rPr>
              <a:t>3.Insertion Sort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05750846"/>
              </p:ext>
            </p:extLst>
          </p:nvPr>
        </p:nvGraphicFramePr>
        <p:xfrm>
          <a:off x="838200" y="1277656"/>
          <a:ext cx="9746293" cy="48532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45425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E4E2">
            <a:alpha val="11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7E79"/>
                </a:solidFill>
                <a:latin typeface="Arial Rounded MT Bold" charset="0"/>
                <a:ea typeface="Arial Rounded MT Bold" charset="0"/>
                <a:cs typeface="Arial Rounded MT Bold" charset="0"/>
              </a:rPr>
              <a:t>Running Time Of Insertion Sort</a:t>
            </a:r>
            <a:endParaRPr lang="en-US" dirty="0">
              <a:solidFill>
                <a:srgbClr val="FF7E79"/>
              </a:solidFill>
              <a:latin typeface="Arial Rounded MT Bold" charset="0"/>
              <a:ea typeface="Arial Rounded MT Bold" charset="0"/>
              <a:cs typeface="Arial Rounded MT Bold" charset="0"/>
            </a:endParaRPr>
          </a:p>
        </p:txBody>
      </p:sp>
      <p:sp>
        <p:nvSpPr>
          <p:cNvPr id="3" name="Content Placeholder 2"/>
          <p:cNvSpPr>
            <a:spLocks noGrp="1"/>
          </p:cNvSpPr>
          <p:nvPr>
            <p:ph idx="1"/>
          </p:nvPr>
        </p:nvSpPr>
        <p:spPr/>
        <p:txBody>
          <a:bodyPr/>
          <a:lstStyle/>
          <a:p>
            <a:r>
              <a:rPr lang="en-US" dirty="0">
                <a:solidFill>
                  <a:srgbClr val="EEDFB1"/>
                </a:solidFill>
                <a:latin typeface="Arial Rounded MT Bold" charset="0"/>
                <a:ea typeface="Arial Rounded MT Bold" charset="0"/>
                <a:cs typeface="Arial Rounded MT Bold" charset="0"/>
              </a:rPr>
              <a:t>In these cases every iteration of the inner loop will scan and shift the entire </a:t>
            </a:r>
            <a:r>
              <a:rPr lang="en-US" b="1" dirty="0" smtClean="0">
                <a:solidFill>
                  <a:srgbClr val="EEDFB1"/>
                </a:solidFill>
                <a:latin typeface="Arial Rounded MT Bold" charset="0"/>
                <a:ea typeface="Arial Rounded MT Bold" charset="0"/>
                <a:cs typeface="Arial Rounded MT Bold" charset="0"/>
              </a:rPr>
              <a:t>sorted </a:t>
            </a:r>
            <a:r>
              <a:rPr lang="en-US" dirty="0" smtClean="0">
                <a:solidFill>
                  <a:srgbClr val="EEDFB1"/>
                </a:solidFill>
                <a:latin typeface="Arial Rounded MT Bold" charset="0"/>
                <a:ea typeface="Arial Rounded MT Bold" charset="0"/>
                <a:cs typeface="Arial Rounded MT Bold" charset="0"/>
              </a:rPr>
              <a:t>subsection </a:t>
            </a:r>
            <a:r>
              <a:rPr lang="en-US" dirty="0">
                <a:solidFill>
                  <a:srgbClr val="EEDFB1"/>
                </a:solidFill>
                <a:latin typeface="Arial Rounded MT Bold" charset="0"/>
                <a:ea typeface="Arial Rounded MT Bold" charset="0"/>
                <a:cs typeface="Arial Rounded MT Bold" charset="0"/>
              </a:rPr>
              <a:t>of the array before inserting the next element. This gives </a:t>
            </a:r>
            <a:r>
              <a:rPr lang="en-US" b="1" dirty="0">
                <a:solidFill>
                  <a:srgbClr val="EEDFB1"/>
                </a:solidFill>
                <a:latin typeface="Arial Rounded MT Bold" charset="0"/>
                <a:ea typeface="Arial Rounded MT Bold" charset="0"/>
                <a:cs typeface="Arial Rounded MT Bold" charset="0"/>
              </a:rPr>
              <a:t>insertion </a:t>
            </a:r>
            <a:r>
              <a:rPr lang="en-US" b="1" dirty="0" err="1">
                <a:solidFill>
                  <a:srgbClr val="EEDFB1"/>
                </a:solidFill>
                <a:latin typeface="Arial Rounded MT Bold" charset="0"/>
                <a:ea typeface="Arial Rounded MT Bold" charset="0"/>
                <a:cs typeface="Arial Rounded MT Bold" charset="0"/>
              </a:rPr>
              <a:t>sort</a:t>
            </a:r>
            <a:r>
              <a:rPr lang="en-US" dirty="0" err="1">
                <a:solidFill>
                  <a:srgbClr val="EEDFB1"/>
                </a:solidFill>
                <a:latin typeface="Arial Rounded MT Bold" charset="0"/>
                <a:ea typeface="Arial Rounded MT Bold" charset="0"/>
                <a:cs typeface="Arial Rounded MT Bold" charset="0"/>
              </a:rPr>
              <a:t>a</a:t>
            </a:r>
            <a:r>
              <a:rPr lang="en-US" dirty="0">
                <a:solidFill>
                  <a:srgbClr val="EEDFB1"/>
                </a:solidFill>
                <a:latin typeface="Arial Rounded MT Bold" charset="0"/>
                <a:ea typeface="Arial Rounded MT Bold" charset="0"/>
                <a:cs typeface="Arial Rounded MT Bold" charset="0"/>
              </a:rPr>
              <a:t> quadratic </a:t>
            </a:r>
            <a:r>
              <a:rPr lang="en-US" b="1" dirty="0">
                <a:solidFill>
                  <a:srgbClr val="EEDFB1"/>
                </a:solidFill>
                <a:latin typeface="Arial Rounded MT Bold" charset="0"/>
                <a:ea typeface="Arial Rounded MT Bold" charset="0"/>
                <a:cs typeface="Arial Rounded MT Bold" charset="0"/>
              </a:rPr>
              <a:t>running time</a:t>
            </a:r>
            <a:r>
              <a:rPr lang="en-US" dirty="0">
                <a:solidFill>
                  <a:srgbClr val="EEDFB1"/>
                </a:solidFill>
                <a:latin typeface="Arial Rounded MT Bold" charset="0"/>
                <a:ea typeface="Arial Rounded MT Bold" charset="0"/>
                <a:cs typeface="Arial Rounded MT Bold" charset="0"/>
              </a:rPr>
              <a:t> (i.e., O(n</a:t>
            </a:r>
            <a:r>
              <a:rPr lang="en-US" baseline="30000" dirty="0">
                <a:solidFill>
                  <a:srgbClr val="EEDFB1"/>
                </a:solidFill>
                <a:latin typeface="Arial Rounded MT Bold" charset="0"/>
                <a:ea typeface="Arial Rounded MT Bold" charset="0"/>
                <a:cs typeface="Arial Rounded MT Bold" charset="0"/>
              </a:rPr>
              <a:t>2</a:t>
            </a:r>
            <a:r>
              <a:rPr lang="en-US" dirty="0">
                <a:solidFill>
                  <a:srgbClr val="EEDFB1"/>
                </a:solidFill>
                <a:latin typeface="Arial Rounded MT Bold" charset="0"/>
                <a:ea typeface="Arial Rounded MT Bold" charset="0"/>
                <a:cs typeface="Arial Rounded MT Bold" charset="0"/>
              </a:rPr>
              <a:t>)). The average case is also quadratic, which makes </a:t>
            </a:r>
            <a:r>
              <a:rPr lang="en-US" b="1" dirty="0">
                <a:solidFill>
                  <a:srgbClr val="EEDFB1"/>
                </a:solidFill>
                <a:latin typeface="Arial Rounded MT Bold" charset="0"/>
                <a:ea typeface="Arial Rounded MT Bold" charset="0"/>
                <a:cs typeface="Arial Rounded MT Bold" charset="0"/>
              </a:rPr>
              <a:t>insertion sort</a:t>
            </a:r>
            <a:r>
              <a:rPr lang="en-US" dirty="0">
                <a:solidFill>
                  <a:srgbClr val="EEDFB1"/>
                </a:solidFill>
                <a:latin typeface="Arial Rounded MT Bold" charset="0"/>
                <a:ea typeface="Arial Rounded MT Bold" charset="0"/>
                <a:cs typeface="Arial Rounded MT Bold" charset="0"/>
              </a:rPr>
              <a:t> impractical for </a:t>
            </a:r>
            <a:r>
              <a:rPr lang="en-US" b="1" dirty="0">
                <a:solidFill>
                  <a:srgbClr val="EEDFB1"/>
                </a:solidFill>
                <a:latin typeface="Arial Rounded MT Bold" charset="0"/>
                <a:ea typeface="Arial Rounded MT Bold" charset="0"/>
                <a:cs typeface="Arial Rounded MT Bold" charset="0"/>
              </a:rPr>
              <a:t>sorting</a:t>
            </a:r>
            <a:r>
              <a:rPr lang="en-US" dirty="0">
                <a:solidFill>
                  <a:srgbClr val="EEDFB1"/>
                </a:solidFill>
                <a:latin typeface="Arial Rounded MT Bold" charset="0"/>
                <a:ea typeface="Arial Rounded MT Bold" charset="0"/>
                <a:cs typeface="Arial Rounded MT Bold" charset="0"/>
              </a:rPr>
              <a:t> large arrays.</a:t>
            </a:r>
          </a:p>
        </p:txBody>
      </p:sp>
    </p:spTree>
    <p:extLst>
      <p:ext uri="{BB962C8B-B14F-4D97-AF65-F5344CB8AC3E}">
        <p14:creationId xmlns:p14="http://schemas.microsoft.com/office/powerpoint/2010/main" val="1155785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CE4E2">
              <a:alpha val="58000"/>
            </a:srgbClr>
          </a:solidFill>
          <a:ln>
            <a:solidFill>
              <a:srgbClr val="FCE4E2"/>
            </a:solidFill>
          </a:ln>
        </p:spPr>
        <p:txBody>
          <a:bodyPr/>
          <a:lstStyle/>
          <a:p>
            <a:r>
              <a:rPr lang="en-US" dirty="0" smtClean="0">
                <a:solidFill>
                  <a:schemeClr val="bg1"/>
                </a:solidFill>
                <a:latin typeface="Arial Rounded MT Bold" charset="0"/>
                <a:ea typeface="Arial Rounded MT Bold" charset="0"/>
                <a:cs typeface="Arial Rounded MT Bold" charset="0"/>
              </a:rPr>
              <a:t>4.Heap Sort </a:t>
            </a:r>
            <a:endParaRPr lang="en-US" dirty="0">
              <a:solidFill>
                <a:schemeClr val="bg1"/>
              </a:solidFill>
              <a:latin typeface="Arial Rounded MT Bold" charset="0"/>
              <a:ea typeface="Arial Rounded MT Bold" charset="0"/>
              <a:cs typeface="Arial Rounded MT Bold"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5563622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7679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E4E2">
            <a:alpha val="11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7E79"/>
                </a:solidFill>
                <a:latin typeface="Arial Rounded MT Bold" charset="0"/>
                <a:ea typeface="Arial Rounded MT Bold" charset="0"/>
                <a:cs typeface="Arial Rounded MT Bold" charset="0"/>
              </a:rPr>
              <a:t>Running Time of Heap Sort </a:t>
            </a:r>
            <a:endParaRPr lang="en-US" dirty="0">
              <a:solidFill>
                <a:srgbClr val="FF7E79"/>
              </a:solidFill>
              <a:latin typeface="Arial Rounded MT Bold" charset="0"/>
              <a:ea typeface="Arial Rounded MT Bold" charset="0"/>
              <a:cs typeface="Arial Rounded MT Bold" charset="0"/>
            </a:endParaRPr>
          </a:p>
        </p:txBody>
      </p:sp>
      <p:sp>
        <p:nvSpPr>
          <p:cNvPr id="3" name="Content Placeholder 2"/>
          <p:cNvSpPr>
            <a:spLocks noGrp="1"/>
          </p:cNvSpPr>
          <p:nvPr>
            <p:ph idx="1"/>
          </p:nvPr>
        </p:nvSpPr>
        <p:spPr/>
        <p:txBody>
          <a:bodyPr>
            <a:normAutofit fontScale="92500" lnSpcReduction="20000"/>
          </a:bodyPr>
          <a:lstStyle/>
          <a:p>
            <a:r>
              <a:rPr lang="en-US" dirty="0">
                <a:solidFill>
                  <a:srgbClr val="EEDFB1"/>
                </a:solidFill>
                <a:latin typeface="Arial Rounded MT Bold" charset="0"/>
                <a:ea typeface="Arial Rounded MT Bold" charset="0"/>
                <a:cs typeface="Arial Rounded MT Bold" charset="0"/>
              </a:rPr>
              <a:t>Heapsort has a worst case running time of O(n log n) just like mergesort and it has the storage efficiency of quicksort.</a:t>
            </a:r>
          </a:p>
          <a:p>
            <a:r>
              <a:rPr lang="en-US" dirty="0">
                <a:solidFill>
                  <a:srgbClr val="EEDFB1"/>
                </a:solidFill>
                <a:latin typeface="Arial Rounded MT Bold" charset="0"/>
                <a:ea typeface="Arial Rounded MT Bold" charset="0"/>
                <a:cs typeface="Arial Rounded MT Bold" charset="0"/>
              </a:rPr>
              <a:t>Like selectionsort, heapsort is an interchange sorting-algorithm that works by repeatedly interchanging pairs of array elements. Thus heapsort needs only some small constant amount of storage in addition to the array that holds the elements to be sorted. Selectionsort locates the largest value and places it in the final array position. </a:t>
            </a:r>
            <a:endParaRPr lang="en-US" dirty="0" smtClean="0">
              <a:solidFill>
                <a:srgbClr val="EEDFB1"/>
              </a:solidFill>
              <a:latin typeface="Arial Rounded MT Bold" charset="0"/>
              <a:ea typeface="Arial Rounded MT Bold" charset="0"/>
              <a:cs typeface="Arial Rounded MT Bold" charset="0"/>
            </a:endParaRPr>
          </a:p>
          <a:p>
            <a:r>
              <a:rPr lang="en-US" dirty="0" smtClean="0">
                <a:solidFill>
                  <a:srgbClr val="EEDFB1"/>
                </a:solidFill>
                <a:latin typeface="Arial Rounded MT Bold" charset="0"/>
                <a:ea typeface="Arial Rounded MT Bold" charset="0"/>
                <a:cs typeface="Arial Rounded MT Bold" charset="0"/>
              </a:rPr>
              <a:t>Then </a:t>
            </a:r>
            <a:r>
              <a:rPr lang="en-US" dirty="0">
                <a:solidFill>
                  <a:srgbClr val="EEDFB1"/>
                </a:solidFill>
                <a:latin typeface="Arial Rounded MT Bold" charset="0"/>
                <a:ea typeface="Arial Rounded MT Bold" charset="0"/>
                <a:cs typeface="Arial Rounded MT Bold" charset="0"/>
              </a:rPr>
              <a:t>it locates the largest value and places it in the final array position and so forth. Heapsort uses a similar strategy, locating the largest value, then the next to the largest and so on. However heapsort uses a much more efficient algorithm.</a:t>
            </a:r>
          </a:p>
          <a:p>
            <a:r>
              <a:rPr lang="en-US" dirty="0" smtClean="0">
                <a:solidFill>
                  <a:srgbClr val="EEDFB1"/>
                </a:solidFill>
              </a:rPr>
              <a:t>.</a:t>
            </a:r>
            <a:endParaRPr lang="en-US" dirty="0">
              <a:solidFill>
                <a:srgbClr val="EEDFB1"/>
              </a:solidFill>
            </a:endParaRPr>
          </a:p>
        </p:txBody>
      </p:sp>
    </p:spTree>
    <p:extLst>
      <p:ext uri="{BB962C8B-B14F-4D97-AF65-F5344CB8AC3E}">
        <p14:creationId xmlns:p14="http://schemas.microsoft.com/office/powerpoint/2010/main" val="1718930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1846</TotalTime>
  <Words>274</Words>
  <Application>Microsoft Macintosh PowerPoint</Application>
  <PresentationFormat>Widescreen</PresentationFormat>
  <Paragraphs>35</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American Typewriter</vt:lpstr>
      <vt:lpstr>Arial Rounded MT Bold</vt:lpstr>
      <vt:lpstr>Calibri</vt:lpstr>
      <vt:lpstr>Calibri Light</vt:lpstr>
      <vt:lpstr>Arial</vt:lpstr>
      <vt:lpstr>Office Theme</vt:lpstr>
      <vt:lpstr>Data structure and algorithm </vt:lpstr>
      <vt:lpstr>1.Bucket Sort </vt:lpstr>
      <vt:lpstr>Running Time Of bucket Sort</vt:lpstr>
      <vt:lpstr>2.Merge Sort</vt:lpstr>
      <vt:lpstr>Running Time Of Merge Sort </vt:lpstr>
      <vt:lpstr>3.Insertion Sort</vt:lpstr>
      <vt:lpstr>Running Time Of Insertion Sort</vt:lpstr>
      <vt:lpstr>4.Heap Sort </vt:lpstr>
      <vt:lpstr>Running Time of Heap Sort </vt:lpstr>
      <vt:lpstr>5.Counting Sort</vt:lpstr>
      <vt:lpstr>Running Time Of Counting Sort </vt:lpstr>
      <vt:lpstr>6.Radix Sort</vt:lpstr>
      <vt:lpstr>Running Time Of radix Sort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Puja karmacharya</dc:creator>
  <cp:lastModifiedBy>Puja karmacharya</cp:lastModifiedBy>
  <cp:revision>37</cp:revision>
  <dcterms:created xsi:type="dcterms:W3CDTF">2017-04-10T15:40:08Z</dcterms:created>
  <dcterms:modified xsi:type="dcterms:W3CDTF">2017-04-20T09:47:13Z</dcterms:modified>
</cp:coreProperties>
</file>