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02:40:02.639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0 1 23977,'0'1670'0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02:47:59.346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22 0 23357,'0'1857'0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02:52:10.839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0 0 21389,'0'1775'0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02:54:17.244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0 0 24072,'0'1476'0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03:00:50.108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0 0 22996,'28'1072'0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6129-5B65-4023-9CFB-EA5EAAE4B114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1F06-1D94-45F7-9AFC-CC55FA1E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7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B1F06-1D94-45F7-9AFC-CC55FA1E719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5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E9B7-06C3-4712-BA85-192C34359ED4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5740-32D5-40D1-A013-8ECB4913E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77107"/>
            <a:ext cx="7391400" cy="189009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IN" dirty="0"/>
            </a:br>
            <a:r>
              <a:rPr lang="en-US" b="1" dirty="0"/>
              <a:t>Real-Time Water Supply Tracker using</a:t>
            </a:r>
            <a:r>
              <a:rPr lang="en-IN" b="1" dirty="0"/>
              <a:t> </a:t>
            </a:r>
            <a:r>
              <a:rPr lang="en-US" b="1" dirty="0"/>
              <a:t>graph modeling</a:t>
            </a:r>
            <a:br>
              <a:rPr lang="en-IN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267200"/>
            <a:ext cx="8839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Bachelor of Technology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Computer Science &amp; Engineering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Submitted To:- Anshu Sharma                       Submitted  By:- Shreya Choudhary(12324289)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Avantika Gupta(12320700)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Puja Kumari(12322367)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Vivek Teja(12317195)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1676400"/>
            <a:ext cx="53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Engineering</a:t>
            </a:r>
          </a:p>
          <a:p>
            <a:r>
              <a:rPr lang="en-US" dirty="0"/>
              <a:t>    Lovely Professional University, Punjab</a:t>
            </a:r>
          </a:p>
        </p:txBody>
      </p:sp>
      <p:pic>
        <p:nvPicPr>
          <p:cNvPr id="1026" name="Picture 2" descr="Lovely Professional University - LPU | Jalandhar">
            <a:extLst>
              <a:ext uri="{FF2B5EF4-FFF2-40B4-BE49-F238E27FC236}">
                <a16:creationId xmlns:a16="http://schemas.microsoft.com/office/drawing/2014/main" id="{83B61642-EEF7-4722-BD6A-B7DE6948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802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DBD6-CE5C-C4F0-DFE9-5E4519FE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N" b="1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AB7B-4B7F-A3D5-ABDE-DD0265F4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IN" dirty="0"/>
          </a:p>
          <a:p>
            <a:r>
              <a:rPr lang="en-IN" b="1" u="sng" dirty="0"/>
              <a:t>Input Layer</a:t>
            </a:r>
            <a:r>
              <a:rPr lang="en-IN" b="1" dirty="0"/>
              <a:t>:</a:t>
            </a:r>
            <a:r>
              <a:rPr lang="en-IN" dirty="0"/>
              <a:t> IoT sensors collect real-time data</a:t>
            </a:r>
          </a:p>
          <a:p>
            <a:r>
              <a:rPr lang="en-IN" b="1" u="sng" dirty="0"/>
              <a:t>Control Layer</a:t>
            </a:r>
            <a:r>
              <a:rPr lang="en-IN" b="1" dirty="0"/>
              <a:t>:</a:t>
            </a:r>
            <a:r>
              <a:rPr lang="en-IN" dirty="0"/>
              <a:t> Microcontroller processes and transmits data</a:t>
            </a:r>
          </a:p>
          <a:p>
            <a:r>
              <a:rPr lang="en-IN" b="1" u="sng" dirty="0"/>
              <a:t>Graph Layer</a:t>
            </a:r>
            <a:r>
              <a:rPr lang="en-IN" b="1" dirty="0"/>
              <a:t>:</a:t>
            </a:r>
            <a:r>
              <a:rPr lang="en-IN" dirty="0"/>
              <a:t> Water supply system </a:t>
            </a:r>
            <a:r>
              <a:rPr lang="en-IN" dirty="0" err="1"/>
              <a:t>modeled</a:t>
            </a:r>
            <a:r>
              <a:rPr lang="en-IN" dirty="0"/>
              <a:t> using nodes and edges</a:t>
            </a:r>
          </a:p>
          <a:p>
            <a:r>
              <a:rPr lang="en-IN" b="1" u="sng" dirty="0"/>
              <a:t>Output Layer</a:t>
            </a:r>
            <a:r>
              <a:rPr lang="en-IN" b="1" dirty="0"/>
              <a:t>:</a:t>
            </a:r>
            <a:r>
              <a:rPr lang="en-IN" dirty="0"/>
              <a:t> Dashboard provides live monitoring and alerts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09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BFE-458F-4DA4-E9BF-23EA8F90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F7AB-5A83-628D-07A1-F222035E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successfully models and monitors water supply using graphs</a:t>
            </a:r>
          </a:p>
          <a:p>
            <a:r>
              <a:rPr lang="en-US" dirty="0"/>
              <a:t>Real-time data helps in immediate issue detection and resolution</a:t>
            </a:r>
          </a:p>
          <a:p>
            <a:r>
              <a:rPr lang="en-US" dirty="0"/>
              <a:t>The project promotes better water management and conservation</a:t>
            </a:r>
          </a:p>
          <a:p>
            <a:r>
              <a:rPr lang="en-US" dirty="0"/>
              <a:t>Potential to scale with AI for predictive maintenance in the future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24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DF7D-438E-718D-5875-31BC30B2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9348-6DC3-3B3C-A0C4-EA0FC682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Cormen</a:t>
            </a:r>
            <a:r>
              <a:rPr lang="en-IN" dirty="0"/>
              <a:t>, T.H., Introduction to Algorithms</a:t>
            </a:r>
          </a:p>
          <a:p>
            <a:r>
              <a:rPr lang="en-IN" dirty="0" err="1"/>
              <a:t>NetworkX</a:t>
            </a:r>
            <a:r>
              <a:rPr lang="en-IN" dirty="0"/>
              <a:t> Documentation (Python Graph Library)</a:t>
            </a:r>
          </a:p>
          <a:p>
            <a:r>
              <a:rPr lang="en-IN" dirty="0"/>
              <a:t>Research Papers from IEEE on Smart Water Monitoring</a:t>
            </a:r>
          </a:p>
          <a:p>
            <a:r>
              <a:rPr lang="en-IN" dirty="0"/>
              <a:t>Municipal and Government Smart Water Guidelines</a:t>
            </a:r>
          </a:p>
          <a:p>
            <a:r>
              <a:rPr lang="en-IN" dirty="0"/>
              <a:t>IoT and Sensor Integration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84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81000"/>
            <a:ext cx="5827071" cy="1524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162800" cy="3962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PROJECT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OF THE PROJECT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SPECIFICATIONS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OF THE APPLICATION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 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SCREENSHOT OF PROJECT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REFRENCE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A20B-D5BD-42F5-A548-DD4121C9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B5F3-D5D4-4877-A3C6-761A037B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Water is an essential resource, and its efficient management is crucial in urban infrastructure. Traditional water supply systems often lack the capability for real-time monitoring, leading to issues like leakage, unequal distribution, and inefficient usage. This project proposes a real-time water supply tracker using graph modeling to monitor and optimize water distribution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BB17-D089-098F-2D4B-E22F925D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Objective of the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E9C1-80C2-D8E8-5DFF-ED035461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system that monitors water flow and pressure in real time.</a:t>
            </a:r>
          </a:p>
          <a:p>
            <a:r>
              <a:rPr lang="en-US" dirty="0"/>
              <a:t>Model the water supply pipeline network using graph theory.</a:t>
            </a:r>
          </a:p>
          <a:p>
            <a:r>
              <a:rPr lang="en-US" dirty="0"/>
              <a:t>Automatically detect issues such as leaks and pressure drops.</a:t>
            </a:r>
          </a:p>
          <a:p>
            <a:r>
              <a:rPr lang="en-US" dirty="0"/>
              <a:t>Provide real-time data visualization using a user-friendly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86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FC70-CD7D-6DA8-CE49-9E3C6467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Scope of the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19A2-4668-52B3-C8FF-E199F24A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to housing societies, municipalities, and smart cities.</a:t>
            </a:r>
          </a:p>
          <a:p>
            <a:r>
              <a:rPr lang="en-US" dirty="0"/>
              <a:t>Scalable design to cover large pipeline networks.</a:t>
            </a:r>
          </a:p>
          <a:p>
            <a:r>
              <a:rPr lang="en-US" dirty="0"/>
              <a:t>Integration of IoT and graph algorithms for smart monitoring.</a:t>
            </a:r>
          </a:p>
          <a:p>
            <a:r>
              <a:rPr lang="en-US" dirty="0"/>
              <a:t>Can assist in predictive maintenance and water conservation.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03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E4A7-A81B-F49A-E011-5D0EAC1B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Requirement Specifications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5D6E-2365-C88E-2A58-CBEF82DF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CPP for backend processing.</a:t>
            </a:r>
          </a:p>
          <a:p>
            <a:r>
              <a:rPr lang="en-IN" dirty="0" err="1"/>
              <a:t>NetworkX</a:t>
            </a:r>
            <a:r>
              <a:rPr lang="en-IN" dirty="0"/>
              <a:t> for graph modelling.</a:t>
            </a:r>
          </a:p>
          <a:p>
            <a:r>
              <a:rPr lang="en-IN" dirty="0"/>
              <a:t>CPP for dashboard interface.</a:t>
            </a:r>
          </a:p>
          <a:p>
            <a:r>
              <a:rPr lang="en-IN" dirty="0"/>
              <a:t>MySQL or Firebase for data storage.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1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2AEF-7B10-606F-A899-221BE316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Modules of the Application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7310-7F22-08E2-45FE-D0BE3387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Sensor Module</a:t>
            </a:r>
            <a:r>
              <a:rPr lang="en-US" b="1" dirty="0"/>
              <a:t>:</a:t>
            </a:r>
            <a:r>
              <a:rPr lang="en-US" dirty="0"/>
              <a:t> Gathers real-time water data (flow, pressure)</a:t>
            </a:r>
          </a:p>
          <a:p>
            <a:r>
              <a:rPr lang="en-US" b="1" u="sng" dirty="0"/>
              <a:t>Graph Module</a:t>
            </a:r>
            <a:r>
              <a:rPr lang="en-US" b="1" dirty="0"/>
              <a:t>:</a:t>
            </a:r>
            <a:r>
              <a:rPr lang="en-US" dirty="0"/>
              <a:t> Represents the water supply system as a graph</a:t>
            </a:r>
          </a:p>
          <a:p>
            <a:r>
              <a:rPr lang="en-US" b="1" u="sng" dirty="0"/>
              <a:t>Leak Detection Module</a:t>
            </a:r>
            <a:r>
              <a:rPr lang="en-US" b="1" dirty="0"/>
              <a:t>:</a:t>
            </a:r>
            <a:r>
              <a:rPr lang="en-US" dirty="0"/>
              <a:t> Detects abnormal flow and alerts the system</a:t>
            </a:r>
          </a:p>
          <a:p>
            <a:r>
              <a:rPr lang="en-US" b="1" u="sng" dirty="0"/>
              <a:t>Dashboard Module</a:t>
            </a:r>
            <a:r>
              <a:rPr lang="en-US" b="1" dirty="0"/>
              <a:t>:</a:t>
            </a:r>
            <a:r>
              <a:rPr lang="en-US" dirty="0"/>
              <a:t> Displays real-time status and alerts to users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23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F646-4283-CB89-767C-908A628F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991"/>
            <a:ext cx="8229600" cy="1143000"/>
          </a:xfrm>
        </p:spPr>
        <p:txBody>
          <a:bodyPr/>
          <a:lstStyle/>
          <a:p>
            <a:r>
              <a:rPr lang="en-IN" b="1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F3DF-26E9-9F07-2359-B576A27B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92" y="112613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98FE9A-ADEF-3B56-96BB-7378850386E5}"/>
              </a:ext>
            </a:extLst>
          </p:cNvPr>
          <p:cNvSpPr/>
          <p:nvPr/>
        </p:nvSpPr>
        <p:spPr>
          <a:xfrm>
            <a:off x="3734458" y="773407"/>
            <a:ext cx="1371600" cy="50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499542-7C0B-4D6D-81EB-9ED06BE5EB7B}"/>
                  </a:ext>
                </a:extLst>
              </p14:cNvPr>
              <p14:cNvContentPartPr/>
              <p14:nvPr/>
            </p14:nvContentPartPr>
            <p14:xfrm>
              <a:off x="4420258" y="1321199"/>
              <a:ext cx="720" cy="601479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499542-7C0B-4D6D-81EB-9ED06BE5E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4258" y="1303191"/>
                <a:ext cx="72000" cy="637136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6C9D25-EBBB-5A28-AE66-2F63ABC76406}"/>
              </a:ext>
            </a:extLst>
          </p:cNvPr>
          <p:cNvSpPr/>
          <p:nvPr/>
        </p:nvSpPr>
        <p:spPr>
          <a:xfrm>
            <a:off x="3616970" y="1541325"/>
            <a:ext cx="1674240" cy="781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 Sensor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547891-EAC7-BE55-8ECC-FB2F1AAAB524}"/>
                  </a:ext>
                </a:extLst>
              </p14:cNvPr>
              <p14:cNvContentPartPr/>
              <p14:nvPr/>
            </p14:nvContentPartPr>
            <p14:xfrm>
              <a:off x="4453370" y="2369155"/>
              <a:ext cx="720" cy="668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547891-EAC7-BE55-8ECC-FB2F1AAAB5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7370" y="2351155"/>
                <a:ext cx="72000" cy="704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895E239-937F-0BC1-A748-59A784724F79}"/>
              </a:ext>
            </a:extLst>
          </p:cNvPr>
          <p:cNvSpPr/>
          <p:nvPr/>
        </p:nvSpPr>
        <p:spPr>
          <a:xfrm>
            <a:off x="3356220" y="2620095"/>
            <a:ext cx="2431560" cy="9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graph model with real-time values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15D83E-29E7-7527-0685-256AF6FDC418}"/>
                  </a:ext>
                </a:extLst>
              </p14:cNvPr>
              <p14:cNvContentPartPr/>
              <p14:nvPr/>
            </p14:nvContentPartPr>
            <p14:xfrm>
              <a:off x="4453370" y="3536667"/>
              <a:ext cx="360" cy="639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15D83E-29E7-7527-0685-256AF6FDC4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5370" y="3518667"/>
                <a:ext cx="36000" cy="6746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EF140CDC-B645-8F4E-B586-0BC0F3B4116E}"/>
              </a:ext>
            </a:extLst>
          </p:cNvPr>
          <p:cNvSpPr/>
          <p:nvPr/>
        </p:nvSpPr>
        <p:spPr>
          <a:xfrm>
            <a:off x="2590800" y="3792353"/>
            <a:ext cx="3505200" cy="84440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anomalies or leak detection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B18984-EA1E-0AC3-90F2-38943A233C95}"/>
                  </a:ext>
                </a:extLst>
              </p14:cNvPr>
              <p14:cNvContentPartPr/>
              <p14:nvPr/>
            </p14:nvContentPartPr>
            <p14:xfrm>
              <a:off x="4453370" y="4626581"/>
              <a:ext cx="720" cy="531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B18984-EA1E-0AC3-90F2-38943A233C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7370" y="4608581"/>
                <a:ext cx="72000" cy="5673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00574FF7-276F-276D-10D8-AD846F7B50B2}"/>
              </a:ext>
            </a:extLst>
          </p:cNvPr>
          <p:cNvSpPr/>
          <p:nvPr/>
        </p:nvSpPr>
        <p:spPr>
          <a:xfrm>
            <a:off x="3356220" y="4910253"/>
            <a:ext cx="2431560" cy="729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dirty="0"/>
              <a:t>Display status on dashboard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F73E34-4AC1-51C3-5743-55639E5F0FC0}"/>
                  </a:ext>
                </a:extLst>
              </p14:cNvPr>
              <p14:cNvContentPartPr/>
              <p14:nvPr/>
            </p14:nvContentPartPr>
            <p14:xfrm>
              <a:off x="4521200" y="5638640"/>
              <a:ext cx="10440" cy="386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F73E34-4AC1-51C3-5743-55639E5F0F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3200" y="5620640"/>
                <a:ext cx="46080" cy="4219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00F2903-D803-AFDA-C694-767179F88D67}"/>
              </a:ext>
            </a:extLst>
          </p:cNvPr>
          <p:cNvSpPr/>
          <p:nvPr/>
        </p:nvSpPr>
        <p:spPr>
          <a:xfrm>
            <a:off x="3886200" y="5943600"/>
            <a:ext cx="1405010" cy="542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2334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75CA-F1C1-3D0D-9934-74092483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A3CE-5DB3-1DF1-7B3C-76998CF9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81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CA95A9-28B6-7C7D-CDDE-9A7B8AFEEF4D}"/>
              </a:ext>
            </a:extLst>
          </p:cNvPr>
          <p:cNvSpPr/>
          <p:nvPr/>
        </p:nvSpPr>
        <p:spPr>
          <a:xfrm>
            <a:off x="762000" y="1981200"/>
            <a:ext cx="1219200" cy="1371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DF7049-7D5E-407C-3D4C-C699C73FF5A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81200" y="2667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6C5D22-9F31-81EE-BCC7-1C64D6ECD5F7}"/>
              </a:ext>
            </a:extLst>
          </p:cNvPr>
          <p:cNvSpPr/>
          <p:nvPr/>
        </p:nvSpPr>
        <p:spPr>
          <a:xfrm>
            <a:off x="3205480" y="1986281"/>
            <a:ext cx="2285999" cy="1371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B8872-8440-AE04-946F-89E2079833D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491479" y="2667000"/>
            <a:ext cx="1127760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CCCDF1-E06B-86E3-5B45-0DC76C298201}"/>
              </a:ext>
            </a:extLst>
          </p:cNvPr>
          <p:cNvSpPr/>
          <p:nvPr/>
        </p:nvSpPr>
        <p:spPr>
          <a:xfrm>
            <a:off x="6619239" y="19812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Server/Processing Unit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DBC1C0-6DA1-FF0C-7DAF-4BD5CB4F8D7E}"/>
              </a:ext>
            </a:extLst>
          </p:cNvPr>
          <p:cNvCxnSpPr/>
          <p:nvPr/>
        </p:nvCxnSpPr>
        <p:spPr>
          <a:xfrm>
            <a:off x="7239000" y="2514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7FDE61-6D7E-9541-1C55-AC87E3C6D7C8}"/>
              </a:ext>
            </a:extLst>
          </p:cNvPr>
          <p:cNvCxnSpPr>
            <a:cxnSpLocks/>
          </p:cNvCxnSpPr>
          <p:nvPr/>
        </p:nvCxnSpPr>
        <p:spPr>
          <a:xfrm>
            <a:off x="7924800" y="2514600"/>
            <a:ext cx="0" cy="17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4930B-B992-F5CC-F455-97DAF4E80C88}"/>
              </a:ext>
            </a:extLst>
          </p:cNvPr>
          <p:cNvSpPr/>
          <p:nvPr/>
        </p:nvSpPr>
        <p:spPr>
          <a:xfrm>
            <a:off x="6654800" y="4300221"/>
            <a:ext cx="236219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Graph Analyzer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1693C9-CD39-CB68-1BC3-E5D1C3ADD0E9}"/>
              </a:ext>
            </a:extLst>
          </p:cNvPr>
          <p:cNvSpPr/>
          <p:nvPr/>
        </p:nvSpPr>
        <p:spPr>
          <a:xfrm>
            <a:off x="3195320" y="4323080"/>
            <a:ext cx="2514600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79C7FA-6793-B8C8-78D1-FA0EE71DD2F0}"/>
              </a:ext>
            </a:extLst>
          </p:cNvPr>
          <p:cNvCxnSpPr>
            <a:stCxn id="19" idx="1"/>
            <a:endCxn id="27" idx="3"/>
          </p:cNvCxnSpPr>
          <p:nvPr/>
        </p:nvCxnSpPr>
        <p:spPr>
          <a:xfrm flipH="1">
            <a:off x="5709920" y="4986021"/>
            <a:ext cx="944880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E88477-06AA-1233-85D2-0A96124E1CF7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371600" y="5008880"/>
            <a:ext cx="182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9C871A-7C7F-6935-1812-69B9D0E72C8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371600" y="3352800"/>
            <a:ext cx="0" cy="165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F196FD-D1C3-B5E5-1E16-38A7E22EE3EA}"/>
              </a:ext>
            </a:extLst>
          </p:cNvPr>
          <p:cNvSpPr txBox="1"/>
          <p:nvPr/>
        </p:nvSpPr>
        <p:spPr>
          <a:xfrm>
            <a:off x="1371600" y="400304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82134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463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  Real-Time Water Supply Tracker using graph modeling </vt:lpstr>
      <vt:lpstr>CONTENTS</vt:lpstr>
      <vt:lpstr>Introduction</vt:lpstr>
      <vt:lpstr>Objective of the Project </vt:lpstr>
      <vt:lpstr>Scope of the Project </vt:lpstr>
      <vt:lpstr>Requirement Specifications  </vt:lpstr>
      <vt:lpstr>Modules of the Application </vt:lpstr>
      <vt:lpstr>Flow Chart</vt:lpstr>
      <vt:lpstr>Data Flow Diagram</vt:lpstr>
      <vt:lpstr>Architecture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ERP SYSTEM</dc:title>
  <dc:creator>Dell</dc:creator>
  <cp:lastModifiedBy>Puja K</cp:lastModifiedBy>
  <cp:revision>95</cp:revision>
  <dcterms:created xsi:type="dcterms:W3CDTF">2020-03-30T10:21:12Z</dcterms:created>
  <dcterms:modified xsi:type="dcterms:W3CDTF">2025-07-11T03:22:38Z</dcterms:modified>
</cp:coreProperties>
</file>