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dvent Pro SemiBold" pitchFamily="2" charset="77"/>
      <p:regular r:id="rId28"/>
      <p:bold r:id="rId29"/>
      <p:italic r:id="rId30"/>
      <p:boldItalic r:id="rId31"/>
    </p:embeddedFont>
    <p:embeddedFont>
      <p:font typeface="Fira Sans Condensed Medium" panose="020F0502020204030204" pitchFamily="34" charset="0"/>
      <p:regular r:id="rId32"/>
      <p:bold r:id="rId33"/>
      <p:italic r:id="rId34"/>
      <p:boldItalic r:id="rId35"/>
    </p:embeddedFont>
    <p:embeddedFont>
      <p:font typeface="Fira Sans Extra Condensed Medium" panose="020B0603050000020004" pitchFamily="34" charset="0"/>
      <p:regular r:id="rId36"/>
      <p:bold r:id="rId37"/>
      <p:italic r:id="rId38"/>
      <p:boldItalic r:id="rId39"/>
    </p:embeddedFont>
    <p:embeddedFont>
      <p:font typeface="Livvic Light" panose="020F0302020204030204" pitchFamily="34" charset="0"/>
      <p:regular r:id="rId40"/>
    </p:embeddedFont>
    <p:embeddedFont>
      <p:font typeface="Maven Pro" pitchFamily="2" charset="77"/>
      <p:regular r:id="rId41"/>
      <p:bold r:id="rId42"/>
    </p:embeddedFont>
    <p:embeddedFont>
      <p:font typeface="Nunito Light" panose="020F0302020204030204" pitchFamily="34" charset="0"/>
      <p:regular r:id="rId43"/>
    </p:embeddedFont>
    <p:embeddedFont>
      <p:font typeface="Roboto" panose="02000000000000000000" pitchFamily="2" charset="0"/>
      <p:regular r:id="rId44"/>
      <p:bold r:id="rId45"/>
      <p:italic r:id="rId46"/>
      <p:boldItalic r:id="rId47"/>
    </p:embeddedFont>
    <p:embeddedFont>
      <p:font typeface="Share Tech" pitchFamily="2" charset="77"/>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0"/>
  </p:normalViewPr>
  <p:slideViewPr>
    <p:cSldViewPr snapToGrid="0">
      <p:cViewPr varScale="1">
        <p:scale>
          <a:sx n="148" d="100"/>
          <a:sy n="148"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ed2f3ac1b1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ed2f3ac1b1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ed29e0704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ed29e0704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ed29e0704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ed29e0704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ed2f3ac1b1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ed2f3ac1b1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a5c439061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a5c439061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Maven Pro"/>
                <a:ea typeface="Maven Pro"/>
                <a:cs typeface="Maven Pro"/>
                <a:sym typeface="Maven Pro"/>
              </a:rPr>
              <a:t>As the trend is not flat, it suggests that the number of crime incidents is changing over time.</a:t>
            </a:r>
            <a:endParaRPr sz="1300">
              <a:solidFill>
                <a:schemeClr val="dk1"/>
              </a:solidFill>
              <a:latin typeface="Maven Pro"/>
              <a:ea typeface="Maven Pro"/>
              <a:cs typeface="Maven Pro"/>
              <a:sym typeface="Maven Pro"/>
            </a:endParaRPr>
          </a:p>
          <a:p>
            <a:pPr marL="0" lvl="0" indent="0" algn="l" rtl="0">
              <a:spcBef>
                <a:spcPts val="0"/>
              </a:spcBef>
              <a:spcAft>
                <a:spcPts val="0"/>
              </a:spcAft>
              <a:buClr>
                <a:schemeClr val="dk1"/>
              </a:buClr>
              <a:buSzPts val="1100"/>
              <a:buFont typeface="Arial"/>
              <a:buNone/>
            </a:pPr>
            <a:endParaRPr sz="1300">
              <a:solidFill>
                <a:schemeClr val="dk1"/>
              </a:solidFill>
              <a:latin typeface="Maven Pro"/>
              <a:ea typeface="Maven Pro"/>
              <a:cs typeface="Maven Pro"/>
              <a:sym typeface="Maven Pro"/>
            </a:endParaRPr>
          </a:p>
          <a:p>
            <a:pPr marL="0" lvl="0" indent="0" algn="l" rtl="0">
              <a:spcBef>
                <a:spcPts val="0"/>
              </a:spcBef>
              <a:spcAft>
                <a:spcPts val="0"/>
              </a:spcAft>
              <a:buClr>
                <a:schemeClr val="dk1"/>
              </a:buClr>
              <a:buSzPts val="1100"/>
              <a:buFont typeface="Arial"/>
              <a:buNone/>
            </a:pPr>
            <a:r>
              <a:rPr lang="en" sz="1300">
                <a:solidFill>
                  <a:schemeClr val="dk1"/>
                </a:solidFill>
                <a:latin typeface="Maven Pro"/>
                <a:ea typeface="Maven Pro"/>
                <a:cs typeface="Maven Pro"/>
                <a:sym typeface="Maven Pro"/>
              </a:rPr>
              <a:t>A clear pattern in the seasonal component might indicate specific times of the year when crime rates are consistently different, which could be due to various factors such as weather, holidays, or other seasonal events.</a:t>
            </a:r>
            <a:endParaRPr sz="1300">
              <a:solidFill>
                <a:schemeClr val="dk1"/>
              </a:solidFill>
              <a:latin typeface="Maven Pro"/>
              <a:ea typeface="Maven Pro"/>
              <a:cs typeface="Maven Pro"/>
              <a:sym typeface="Maven Pro"/>
            </a:endParaRPr>
          </a:p>
          <a:p>
            <a:pPr marL="0" lvl="0" indent="0" algn="l" rtl="0">
              <a:spcBef>
                <a:spcPts val="0"/>
              </a:spcBef>
              <a:spcAft>
                <a:spcPts val="0"/>
              </a:spcAft>
              <a:buClr>
                <a:schemeClr val="dk1"/>
              </a:buClr>
              <a:buSzPts val="1100"/>
              <a:buFont typeface="Arial"/>
              <a:buNone/>
            </a:pPr>
            <a:endParaRPr sz="1300">
              <a:solidFill>
                <a:schemeClr val="dk1"/>
              </a:solidFill>
              <a:latin typeface="Maven Pro"/>
              <a:ea typeface="Maven Pro"/>
              <a:cs typeface="Maven Pro"/>
              <a:sym typeface="Maven Pro"/>
            </a:endParaRPr>
          </a:p>
          <a:p>
            <a:pPr marL="0" lvl="0" indent="0" algn="l" rtl="0">
              <a:spcBef>
                <a:spcPts val="0"/>
              </a:spcBef>
              <a:spcAft>
                <a:spcPts val="0"/>
              </a:spcAft>
              <a:buClr>
                <a:schemeClr val="dk1"/>
              </a:buClr>
              <a:buSzPts val="1100"/>
              <a:buFont typeface="Arial"/>
              <a:buNone/>
            </a:pPr>
            <a:r>
              <a:rPr lang="en" sz="1300">
                <a:solidFill>
                  <a:schemeClr val="dk1"/>
                </a:solidFill>
                <a:latin typeface="Maven Pro"/>
                <a:ea typeface="Maven Pro"/>
                <a:cs typeface="Maven Pro"/>
                <a:sym typeface="Maven Pro"/>
              </a:rPr>
              <a:t>If the random component is large, it may imply that there are other factors affecting the crime incidents that are not captured by the trend or seasonal components.</a:t>
            </a:r>
            <a:endParaRPr sz="1300">
              <a:solidFill>
                <a:schemeClr val="dk1"/>
              </a:solidFill>
              <a:latin typeface="Maven Pro"/>
              <a:ea typeface="Maven Pro"/>
              <a:cs typeface="Maven Pro"/>
              <a:sym typeface="Maven Pro"/>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2a5c439061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a5c439061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ed2f3ac1b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ed2f3ac1b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ed2f3ac1b1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ed2f3ac1b1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ed2f3ac1b1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ed2f3ac1b1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ed2f3ac1b1_2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ed2f3ac1b1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6c52a2e8d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5c439061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5c439061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a5c439061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a5c439061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ed2f3ac1b1_2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ed2f3ac1b1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9810e7cd4b_1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9810e7cd4b_1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9810e7cd4b_1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9810e7cd4b_1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9810e7cd4b_4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9810e7cd4b_4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9810e7cd4b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9810e7cd4b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9810e7cd4b_1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9810e7cd4b_1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9810e7cd4b_4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9810e7cd4b_4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9810e7cd4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9810e7cd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c60e245bf_1_31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ed29e0704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ed29e0704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9810e7cd4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9810e7cd4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362275" y="1614375"/>
            <a:ext cx="3790800" cy="25890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subTitle" idx="1"/>
          </p:nvPr>
        </p:nvSpPr>
        <p:spPr>
          <a:xfrm>
            <a:off x="3713925" y="3026700"/>
            <a:ext cx="5102400" cy="20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PUJA KUMARI: 50496791    </a:t>
            </a:r>
            <a:endParaRPr dirty="0"/>
          </a:p>
        </p:txBody>
      </p:sp>
      <p:sp>
        <p:nvSpPr>
          <p:cNvPr id="431" name="Google Shape;431;p23"/>
          <p:cNvSpPr txBox="1">
            <a:spLocks noGrp="1"/>
          </p:cNvSpPr>
          <p:nvPr>
            <p:ph type="ctrTitle"/>
          </p:nvPr>
        </p:nvSpPr>
        <p:spPr>
          <a:xfrm>
            <a:off x="1154700" y="561038"/>
            <a:ext cx="6834600" cy="182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San Francisco Crime Analysis</a:t>
            </a:r>
            <a:endParaRPr sz="4800" dirty="0"/>
          </a:p>
        </p:txBody>
      </p:sp>
      <p:sp>
        <p:nvSpPr>
          <p:cNvPr id="432" name="Google Shape;432;p23"/>
          <p:cNvSpPr/>
          <p:nvPr/>
        </p:nvSpPr>
        <p:spPr>
          <a:xfrm>
            <a:off x="6754569" y="3935141"/>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383292" y="3490033"/>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3"/>
          <p:cNvGrpSpPr/>
          <p:nvPr/>
        </p:nvGrpSpPr>
        <p:grpSpPr>
          <a:xfrm>
            <a:off x="7641614" y="2035181"/>
            <a:ext cx="121434" cy="1073147"/>
            <a:chOff x="6232314" y="3696331"/>
            <a:chExt cx="121434" cy="1073147"/>
          </a:xfrm>
        </p:grpSpPr>
        <p:sp>
          <p:nvSpPr>
            <p:cNvPr id="436" name="Google Shape;436;p23"/>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a:off x="8040973" y="328564"/>
            <a:ext cx="133252" cy="1952377"/>
            <a:chOff x="6780548" y="337714"/>
            <a:chExt cx="133252" cy="1952377"/>
          </a:xfrm>
        </p:grpSpPr>
        <p:sp>
          <p:nvSpPr>
            <p:cNvPr id="439" name="Google Shape;439;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3"/>
          <p:cNvGrpSpPr/>
          <p:nvPr/>
        </p:nvGrpSpPr>
        <p:grpSpPr>
          <a:xfrm>
            <a:off x="903792" y="1529096"/>
            <a:ext cx="199237" cy="2828935"/>
            <a:chOff x="1608717" y="1280046"/>
            <a:chExt cx="199237" cy="2828935"/>
          </a:xfrm>
        </p:grpSpPr>
        <p:sp>
          <p:nvSpPr>
            <p:cNvPr id="442" name="Google Shape;442;p2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601" name="Google Shape;601;p32"/>
          <p:cNvPicPr preferRelativeResize="0"/>
          <p:nvPr/>
        </p:nvPicPr>
        <p:blipFill rotWithShape="1">
          <a:blip r:embed="rId3">
            <a:alphaModFix/>
          </a:blip>
          <a:srcRect r="-1358" b="-1358"/>
          <a:stretch/>
        </p:blipFill>
        <p:spPr>
          <a:xfrm>
            <a:off x="477175" y="203800"/>
            <a:ext cx="3731350" cy="2254874"/>
          </a:xfrm>
          <a:prstGeom prst="rect">
            <a:avLst/>
          </a:prstGeom>
          <a:noFill/>
          <a:ln>
            <a:noFill/>
          </a:ln>
        </p:spPr>
      </p:pic>
      <p:pic>
        <p:nvPicPr>
          <p:cNvPr id="602" name="Google Shape;602;p32"/>
          <p:cNvPicPr preferRelativeResize="0"/>
          <p:nvPr/>
        </p:nvPicPr>
        <p:blipFill>
          <a:blip r:embed="rId4">
            <a:alphaModFix/>
          </a:blip>
          <a:stretch>
            <a:fillRect/>
          </a:stretch>
        </p:blipFill>
        <p:spPr>
          <a:xfrm>
            <a:off x="477175" y="2600450"/>
            <a:ext cx="3667300" cy="2164251"/>
          </a:xfrm>
          <a:prstGeom prst="rect">
            <a:avLst/>
          </a:prstGeom>
          <a:noFill/>
          <a:ln>
            <a:noFill/>
          </a:ln>
        </p:spPr>
      </p:pic>
      <p:sp>
        <p:nvSpPr>
          <p:cNvPr id="603" name="Google Shape;603;p32"/>
          <p:cNvSpPr txBox="1"/>
          <p:nvPr/>
        </p:nvSpPr>
        <p:spPr>
          <a:xfrm>
            <a:off x="4394725" y="473200"/>
            <a:ext cx="3551400" cy="3557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We found some interesting results. For instance, among all types of crime. Liquor Laws is the highest form of crime happening in San Francisco. </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January and March both have the most number of the incidents, as opposed to the holiday seasons (in November and December).</a:t>
            </a:r>
            <a:endParaRPr>
              <a:solidFill>
                <a:schemeClr val="lt1"/>
              </a:solidFill>
              <a:latin typeface="Share Tech"/>
              <a:ea typeface="Share Tech"/>
              <a:cs typeface="Share Tech"/>
              <a:sym typeface="Share Tec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pic>
        <p:nvPicPr>
          <p:cNvPr id="608" name="Google Shape;608;p33"/>
          <p:cNvPicPr preferRelativeResize="0"/>
          <p:nvPr/>
        </p:nvPicPr>
        <p:blipFill>
          <a:blip r:embed="rId3">
            <a:alphaModFix/>
          </a:blip>
          <a:stretch>
            <a:fillRect/>
          </a:stretch>
        </p:blipFill>
        <p:spPr>
          <a:xfrm>
            <a:off x="308750" y="192800"/>
            <a:ext cx="3554776" cy="2048800"/>
          </a:xfrm>
          <a:prstGeom prst="rect">
            <a:avLst/>
          </a:prstGeom>
          <a:noFill/>
          <a:ln>
            <a:noFill/>
          </a:ln>
        </p:spPr>
      </p:pic>
      <p:sp>
        <p:nvSpPr>
          <p:cNvPr id="609" name="Google Shape;609;p33"/>
          <p:cNvSpPr txBox="1"/>
          <p:nvPr/>
        </p:nvSpPr>
        <p:spPr>
          <a:xfrm>
            <a:off x="4231375" y="418875"/>
            <a:ext cx="4583400" cy="1946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Fridays, with increased social activities and larger crowds, often experience a higher frequency of reported crimes.</a:t>
            </a:r>
            <a:endParaRPr>
              <a:solidFill>
                <a:schemeClr val="lt1"/>
              </a:solidFill>
              <a:latin typeface="Share Tech"/>
              <a:ea typeface="Share Tech"/>
              <a:cs typeface="Share Tech"/>
              <a:sym typeface="Share Tech"/>
            </a:endParaRPr>
          </a:p>
          <a:p>
            <a:pPr marL="457200" lvl="0" indent="-317500" algn="l" rtl="0">
              <a:lnSpc>
                <a:spcPct val="115000"/>
              </a:lnSpc>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Sundays, conversely, tend to be relatively safer, with a lower occurrence of reported criminal incidents compared to other days of the week.</a:t>
            </a:r>
            <a:endParaRPr>
              <a:solidFill>
                <a:schemeClr val="lt1"/>
              </a:solidFill>
              <a:latin typeface="Share Tech"/>
              <a:ea typeface="Share Tech"/>
              <a:cs typeface="Share Tech"/>
              <a:sym typeface="Share Tech"/>
            </a:endParaRPr>
          </a:p>
          <a:p>
            <a:pPr marL="457200" lvl="0" indent="0" algn="l" rtl="0">
              <a:spcBef>
                <a:spcPts val="0"/>
              </a:spcBef>
              <a:spcAft>
                <a:spcPts val="0"/>
              </a:spcAft>
              <a:buNone/>
            </a:pPr>
            <a:endParaRPr>
              <a:solidFill>
                <a:schemeClr val="lt1"/>
              </a:solidFill>
              <a:latin typeface="Share Tech"/>
              <a:ea typeface="Share Tech"/>
              <a:cs typeface="Share Tech"/>
              <a:sym typeface="Share Tech"/>
            </a:endParaRPr>
          </a:p>
        </p:txBody>
      </p:sp>
      <p:sp>
        <p:nvSpPr>
          <p:cNvPr id="610" name="Google Shape;610;p33"/>
          <p:cNvSpPr txBox="1"/>
          <p:nvPr/>
        </p:nvSpPr>
        <p:spPr>
          <a:xfrm>
            <a:off x="4231375" y="2564575"/>
            <a:ext cx="4343400" cy="194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2015 has the maximum crime rate . </a:t>
            </a: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The crime rate has drastically increased after 2011, 2018’s data is incomplete. </a:t>
            </a:r>
            <a:endParaRPr>
              <a:solidFill>
                <a:schemeClr val="lt1"/>
              </a:solidFill>
              <a:latin typeface="Share Tech"/>
              <a:ea typeface="Share Tech"/>
              <a:cs typeface="Share Tech"/>
              <a:sym typeface="Share Tech"/>
            </a:endParaRPr>
          </a:p>
        </p:txBody>
      </p:sp>
      <p:pic>
        <p:nvPicPr>
          <p:cNvPr id="611" name="Google Shape;611;p33"/>
          <p:cNvPicPr preferRelativeResize="0"/>
          <p:nvPr/>
        </p:nvPicPr>
        <p:blipFill>
          <a:blip r:embed="rId4">
            <a:alphaModFix/>
          </a:blip>
          <a:stretch>
            <a:fillRect/>
          </a:stretch>
        </p:blipFill>
        <p:spPr>
          <a:xfrm>
            <a:off x="308750" y="2397400"/>
            <a:ext cx="3611175" cy="211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616" name="Google Shape;616;p34"/>
          <p:cNvPicPr preferRelativeResize="0"/>
          <p:nvPr/>
        </p:nvPicPr>
        <p:blipFill rotWithShape="1">
          <a:blip r:embed="rId3">
            <a:alphaModFix/>
          </a:blip>
          <a:srcRect r="1690"/>
          <a:stretch/>
        </p:blipFill>
        <p:spPr>
          <a:xfrm>
            <a:off x="366875" y="179300"/>
            <a:ext cx="3618699" cy="2117800"/>
          </a:xfrm>
          <a:prstGeom prst="rect">
            <a:avLst/>
          </a:prstGeom>
          <a:noFill/>
          <a:ln>
            <a:noFill/>
          </a:ln>
        </p:spPr>
      </p:pic>
      <p:sp>
        <p:nvSpPr>
          <p:cNvPr id="617" name="Google Shape;617;p34"/>
          <p:cNvSpPr txBox="1"/>
          <p:nvPr/>
        </p:nvSpPr>
        <p:spPr>
          <a:xfrm>
            <a:off x="4825375" y="841300"/>
            <a:ext cx="3894900" cy="86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Midnight and Noon are the times when the maximum crime rate occurred. </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p:txBody>
      </p:sp>
      <p:pic>
        <p:nvPicPr>
          <p:cNvPr id="618" name="Google Shape;618;p34"/>
          <p:cNvPicPr preferRelativeResize="0"/>
          <p:nvPr/>
        </p:nvPicPr>
        <p:blipFill>
          <a:blip r:embed="rId4">
            <a:alphaModFix/>
          </a:blip>
          <a:stretch>
            <a:fillRect/>
          </a:stretch>
        </p:blipFill>
        <p:spPr>
          <a:xfrm>
            <a:off x="366875" y="2617521"/>
            <a:ext cx="3618699" cy="2033403"/>
          </a:xfrm>
          <a:prstGeom prst="rect">
            <a:avLst/>
          </a:prstGeom>
          <a:noFill/>
          <a:ln>
            <a:noFill/>
          </a:ln>
        </p:spPr>
      </p:pic>
      <p:sp>
        <p:nvSpPr>
          <p:cNvPr id="619" name="Google Shape;619;p34"/>
          <p:cNvSpPr txBox="1"/>
          <p:nvPr/>
        </p:nvSpPr>
        <p:spPr>
          <a:xfrm>
            <a:off x="4825375" y="2989400"/>
            <a:ext cx="3894900" cy="86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Southern district in San Francisco has the highest crime rate. </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5"/>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txBox="1">
            <a:spLocks noGrp="1"/>
          </p:cNvSpPr>
          <p:nvPr>
            <p:ph type="title" idx="4294967295"/>
          </p:nvPr>
        </p:nvSpPr>
        <p:spPr>
          <a:xfrm>
            <a:off x="5834900" y="2122225"/>
            <a:ext cx="981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02</a:t>
            </a:r>
            <a:endParaRPr>
              <a:solidFill>
                <a:schemeClr val="dk2"/>
              </a:solidFill>
            </a:endParaRPr>
          </a:p>
        </p:txBody>
      </p:sp>
      <p:sp>
        <p:nvSpPr>
          <p:cNvPr id="626" name="Google Shape;626;p35"/>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8" name="Google Shape;628;p35"/>
          <p:cNvCxnSpPr>
            <a:stCxn id="624"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629" name="Google Shape;629;p35"/>
          <p:cNvSpPr txBox="1">
            <a:spLocks noGrp="1"/>
          </p:cNvSpPr>
          <p:nvPr>
            <p:ph type="ctrTitle"/>
          </p:nvPr>
        </p:nvSpPr>
        <p:spPr>
          <a:xfrm>
            <a:off x="1370463" y="529950"/>
            <a:ext cx="4965000" cy="31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Modelling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6"/>
          <p:cNvSpPr txBox="1">
            <a:spLocks noGrp="1"/>
          </p:cNvSpPr>
          <p:nvPr>
            <p:ph type="title" idx="4294967295"/>
          </p:nvPr>
        </p:nvSpPr>
        <p:spPr>
          <a:xfrm>
            <a:off x="5834900" y="2122225"/>
            <a:ext cx="981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endParaRPr>
          </a:p>
        </p:txBody>
      </p:sp>
      <p:sp>
        <p:nvSpPr>
          <p:cNvPr id="635" name="Google Shape;635;p36"/>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1370475"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txBox="1"/>
          <p:nvPr/>
        </p:nvSpPr>
        <p:spPr>
          <a:xfrm>
            <a:off x="5733125" y="510500"/>
            <a:ext cx="3234000" cy="33585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 non-flat trend suggests a changing number of crime incidents over time.</a:t>
            </a:r>
            <a:endParaRPr>
              <a:solidFill>
                <a:schemeClr val="lt1"/>
              </a:solidFill>
              <a:latin typeface="Share Tech"/>
              <a:ea typeface="Share Tech"/>
              <a:cs typeface="Share Tech"/>
              <a:sym typeface="Share Tech"/>
            </a:endParaRPr>
          </a:p>
          <a:p>
            <a:pPr marL="457200" lvl="0" indent="-317500" algn="l" rtl="0">
              <a:lnSpc>
                <a:spcPct val="115000"/>
              </a:lnSpc>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 distinct pattern in the seasonal component may indicate consistent variations in crime rates linked to factors like weather, holidays, or seasonal events.</a:t>
            </a:r>
            <a:endParaRPr>
              <a:solidFill>
                <a:schemeClr val="lt1"/>
              </a:solidFill>
              <a:latin typeface="Share Tech"/>
              <a:ea typeface="Share Tech"/>
              <a:cs typeface="Share Tech"/>
              <a:sym typeface="Share Tech"/>
            </a:endParaRPr>
          </a:p>
          <a:p>
            <a:pPr marL="457200" lvl="0" indent="-317500" algn="l" rtl="0">
              <a:lnSpc>
                <a:spcPct val="115000"/>
              </a:lnSpc>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 large random component implies the existence of unaccounted factors influencing crime incidents beyond the trend or seasonal components.</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Maven Pro"/>
              <a:ea typeface="Maven Pro"/>
              <a:cs typeface="Maven Pro"/>
              <a:sym typeface="Maven Pro"/>
            </a:endParaRPr>
          </a:p>
        </p:txBody>
      </p:sp>
      <p:pic>
        <p:nvPicPr>
          <p:cNvPr id="638" name="Google Shape;638;p36"/>
          <p:cNvPicPr preferRelativeResize="0"/>
          <p:nvPr/>
        </p:nvPicPr>
        <p:blipFill>
          <a:blip r:embed="rId3">
            <a:alphaModFix/>
          </a:blip>
          <a:stretch>
            <a:fillRect/>
          </a:stretch>
        </p:blipFill>
        <p:spPr>
          <a:xfrm>
            <a:off x="304800" y="365475"/>
            <a:ext cx="5428326" cy="33532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7"/>
          <p:cNvSpPr txBox="1">
            <a:spLocks noGrp="1"/>
          </p:cNvSpPr>
          <p:nvPr>
            <p:ph type="title" idx="4294967295"/>
          </p:nvPr>
        </p:nvSpPr>
        <p:spPr>
          <a:xfrm>
            <a:off x="5834900" y="2122225"/>
            <a:ext cx="981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endParaRPr>
          </a:p>
        </p:txBody>
      </p:sp>
      <p:sp>
        <p:nvSpPr>
          <p:cNvPr id="644" name="Google Shape;644;p37"/>
          <p:cNvSpPr/>
          <p:nvPr/>
        </p:nvSpPr>
        <p:spPr>
          <a:xfrm>
            <a:off x="1370476" y="4150825"/>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1370475" y="4150825"/>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txBox="1"/>
          <p:nvPr/>
        </p:nvSpPr>
        <p:spPr>
          <a:xfrm>
            <a:off x="1603599" y="3265050"/>
            <a:ext cx="53976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ACF plot still shows high autocorrelation at all lags, so we considering of using models that can capture such behavior, like seasonal ARIMA or SARIMA.</a:t>
            </a:r>
            <a:endParaRPr>
              <a:solidFill>
                <a:schemeClr val="lt1"/>
              </a:solidFill>
              <a:latin typeface="Share Tech"/>
              <a:ea typeface="Share Tech"/>
              <a:cs typeface="Share Tech"/>
              <a:sym typeface="Share Tech"/>
            </a:endParaRPr>
          </a:p>
        </p:txBody>
      </p:sp>
      <p:pic>
        <p:nvPicPr>
          <p:cNvPr id="647" name="Google Shape;647;p37"/>
          <p:cNvPicPr preferRelativeResize="0"/>
          <p:nvPr/>
        </p:nvPicPr>
        <p:blipFill>
          <a:blip r:embed="rId3">
            <a:alphaModFix/>
          </a:blip>
          <a:stretch>
            <a:fillRect/>
          </a:stretch>
        </p:blipFill>
        <p:spPr>
          <a:xfrm>
            <a:off x="1802825" y="243800"/>
            <a:ext cx="5148101" cy="290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8"/>
          <p:cNvSpPr txBox="1"/>
          <p:nvPr/>
        </p:nvSpPr>
        <p:spPr>
          <a:xfrm>
            <a:off x="5282350" y="951150"/>
            <a:ext cx="3804900" cy="3241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ARIMA (Autoregressive Integrated Moving Average) is a time series forecasting model combining autoregressive, differencing, and moving average components. Represented as ARIMA(p, d, q), it predicts future values based on historical data. </a:t>
            </a:r>
            <a:endParaRPr>
              <a:solidFill>
                <a:schemeClr val="lt1"/>
              </a:solidFill>
              <a:latin typeface="Share Tech"/>
              <a:ea typeface="Share Tech"/>
              <a:cs typeface="Share Tech"/>
              <a:sym typeface="Share Tech"/>
            </a:endParaRPr>
          </a:p>
          <a:p>
            <a:pPr marL="457200" lvl="0" indent="0" algn="l" rtl="0">
              <a:spcBef>
                <a:spcPts val="0"/>
              </a:spcBef>
              <a:spcAft>
                <a:spcPts val="0"/>
              </a:spcAft>
              <a:buNone/>
            </a:pP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ADF test shows that the data is stationary which is required fo the ARIMA model. </a:t>
            </a:r>
            <a:endParaRPr>
              <a:solidFill>
                <a:schemeClr val="lt1"/>
              </a:solidFill>
              <a:latin typeface="Share Tech"/>
              <a:ea typeface="Share Tech"/>
              <a:cs typeface="Share Tech"/>
              <a:sym typeface="Share Tech"/>
            </a:endParaRPr>
          </a:p>
          <a:p>
            <a:pPr marL="457200" lvl="0" indent="0" algn="l" rtl="0">
              <a:spcBef>
                <a:spcPts val="0"/>
              </a:spcBef>
              <a:spcAft>
                <a:spcPts val="0"/>
              </a:spcAft>
              <a:buNone/>
            </a:pPr>
            <a:endParaRPr>
              <a:solidFill>
                <a:schemeClr val="lt1"/>
              </a:solidFill>
              <a:latin typeface="Share Tech"/>
              <a:ea typeface="Share Tech"/>
              <a:cs typeface="Share Tech"/>
              <a:sym typeface="Share Tech"/>
            </a:endParaRPr>
          </a:p>
        </p:txBody>
      </p:sp>
      <p:pic>
        <p:nvPicPr>
          <p:cNvPr id="653" name="Google Shape;653;p38"/>
          <p:cNvPicPr preferRelativeResize="0"/>
          <p:nvPr/>
        </p:nvPicPr>
        <p:blipFill>
          <a:blip r:embed="rId3">
            <a:alphaModFix/>
          </a:blip>
          <a:stretch>
            <a:fillRect/>
          </a:stretch>
        </p:blipFill>
        <p:spPr>
          <a:xfrm>
            <a:off x="453175" y="393525"/>
            <a:ext cx="4829175" cy="1162050"/>
          </a:xfrm>
          <a:prstGeom prst="rect">
            <a:avLst/>
          </a:prstGeom>
          <a:noFill/>
          <a:ln>
            <a:noFill/>
          </a:ln>
        </p:spPr>
      </p:pic>
      <p:pic>
        <p:nvPicPr>
          <p:cNvPr id="654" name="Google Shape;654;p38"/>
          <p:cNvPicPr preferRelativeResize="0"/>
          <p:nvPr/>
        </p:nvPicPr>
        <p:blipFill>
          <a:blip r:embed="rId4">
            <a:alphaModFix/>
          </a:blip>
          <a:stretch>
            <a:fillRect/>
          </a:stretch>
        </p:blipFill>
        <p:spPr>
          <a:xfrm>
            <a:off x="453175" y="1707975"/>
            <a:ext cx="4829176" cy="29857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Google Shape;659;p39"/>
          <p:cNvPicPr preferRelativeResize="0"/>
          <p:nvPr/>
        </p:nvPicPr>
        <p:blipFill>
          <a:blip r:embed="rId3">
            <a:alphaModFix/>
          </a:blip>
          <a:stretch>
            <a:fillRect/>
          </a:stretch>
        </p:blipFill>
        <p:spPr>
          <a:xfrm>
            <a:off x="728900" y="234925"/>
            <a:ext cx="4048650" cy="2334126"/>
          </a:xfrm>
          <a:prstGeom prst="rect">
            <a:avLst/>
          </a:prstGeom>
          <a:noFill/>
          <a:ln>
            <a:noFill/>
          </a:ln>
        </p:spPr>
      </p:pic>
      <p:pic>
        <p:nvPicPr>
          <p:cNvPr id="660" name="Google Shape;660;p39"/>
          <p:cNvPicPr preferRelativeResize="0"/>
          <p:nvPr/>
        </p:nvPicPr>
        <p:blipFill>
          <a:blip r:embed="rId4">
            <a:alphaModFix/>
          </a:blip>
          <a:stretch>
            <a:fillRect/>
          </a:stretch>
        </p:blipFill>
        <p:spPr>
          <a:xfrm>
            <a:off x="805100" y="2645200"/>
            <a:ext cx="4048650" cy="2254625"/>
          </a:xfrm>
          <a:prstGeom prst="rect">
            <a:avLst/>
          </a:prstGeom>
          <a:noFill/>
          <a:ln>
            <a:noFill/>
          </a:ln>
        </p:spPr>
      </p:pic>
      <p:sp>
        <p:nvSpPr>
          <p:cNvPr id="661" name="Google Shape;661;p39"/>
          <p:cNvSpPr txBox="1"/>
          <p:nvPr/>
        </p:nvSpPr>
        <p:spPr>
          <a:xfrm>
            <a:off x="4840525" y="982575"/>
            <a:ext cx="3851700" cy="3310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ACF of Residual graph shows some certain spikes at certain lags, which means that there is some structure in the residual that the model has not captured. </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Deviation from the straight line on the Q-Q plot shows that means that the model needs further investigation or refinement. </a:t>
            </a:r>
            <a:endParaRPr>
              <a:solidFill>
                <a:schemeClr val="lt1"/>
              </a:solidFill>
              <a:latin typeface="Share Tech"/>
              <a:ea typeface="Share Tech"/>
              <a:cs typeface="Share Tech"/>
              <a:sym typeface="Share Tech"/>
            </a:endParaRPr>
          </a:p>
          <a:p>
            <a:pPr marL="457200" lvl="0" indent="0" algn="l" rtl="0">
              <a:spcBef>
                <a:spcPts val="0"/>
              </a:spcBef>
              <a:spcAft>
                <a:spcPts val="0"/>
              </a:spcAft>
              <a:buNone/>
            </a:pPr>
            <a:endParaRPr>
              <a:solidFill>
                <a:schemeClr val="lt1"/>
              </a:solidFill>
              <a:latin typeface="Share Tech"/>
              <a:ea typeface="Share Tech"/>
              <a:cs typeface="Share Tech"/>
              <a:sym typeface="Share Tech"/>
            </a:endParaRPr>
          </a:p>
          <a:p>
            <a:pPr marL="457200" lvl="0" indent="0" algn="l" rtl="0">
              <a:spcBef>
                <a:spcPts val="0"/>
              </a:spcBef>
              <a:spcAft>
                <a:spcPts val="0"/>
              </a:spcAft>
              <a:buNone/>
            </a:pPr>
            <a:endParaRPr>
              <a:solidFill>
                <a:schemeClr val="lt1"/>
              </a:solidFill>
              <a:latin typeface="Share Tech"/>
              <a:ea typeface="Share Tech"/>
              <a:cs typeface="Share Tech"/>
              <a:sym typeface="Share Tech"/>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Google Shape;666;p40"/>
          <p:cNvPicPr preferRelativeResize="0"/>
          <p:nvPr/>
        </p:nvPicPr>
        <p:blipFill>
          <a:blip r:embed="rId3">
            <a:alphaModFix/>
          </a:blip>
          <a:stretch>
            <a:fillRect/>
          </a:stretch>
        </p:blipFill>
        <p:spPr>
          <a:xfrm>
            <a:off x="348800" y="423200"/>
            <a:ext cx="4961851" cy="3331200"/>
          </a:xfrm>
          <a:prstGeom prst="rect">
            <a:avLst/>
          </a:prstGeom>
          <a:noFill/>
          <a:ln>
            <a:noFill/>
          </a:ln>
        </p:spPr>
      </p:pic>
      <p:sp>
        <p:nvSpPr>
          <p:cNvPr id="667" name="Google Shape;667;p40"/>
          <p:cNvSpPr txBox="1"/>
          <p:nvPr/>
        </p:nvSpPr>
        <p:spPr>
          <a:xfrm>
            <a:off x="5509900" y="1320850"/>
            <a:ext cx="3335100" cy="3188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The log likelihood represents the logarithm of the likelihood function, which is a measure of how probable the observed data is given the parameters of the ARIMA model. </a:t>
            </a: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The higher the log likelihood, the better the model is at explaining the observed data.</a:t>
            </a:r>
            <a:endParaRPr sz="2000">
              <a:solidFill>
                <a:schemeClr val="lt1"/>
              </a:solidFill>
              <a:latin typeface="Share Tech"/>
              <a:ea typeface="Share Tech"/>
              <a:cs typeface="Share Tech"/>
              <a:sym typeface="Share Tech"/>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1"/>
          <p:cNvSpPr txBox="1">
            <a:spLocks noGrp="1"/>
          </p:cNvSpPr>
          <p:nvPr>
            <p:ph type="ctrTitle"/>
          </p:nvPr>
        </p:nvSpPr>
        <p:spPr>
          <a:xfrm>
            <a:off x="373750" y="228050"/>
            <a:ext cx="3423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ETS</a:t>
            </a:r>
            <a:endParaRPr/>
          </a:p>
        </p:txBody>
      </p:sp>
      <p:pic>
        <p:nvPicPr>
          <p:cNvPr id="673" name="Google Shape;673;p41"/>
          <p:cNvPicPr preferRelativeResize="0"/>
          <p:nvPr/>
        </p:nvPicPr>
        <p:blipFill>
          <a:blip r:embed="rId3">
            <a:alphaModFix/>
          </a:blip>
          <a:stretch>
            <a:fillRect/>
          </a:stretch>
        </p:blipFill>
        <p:spPr>
          <a:xfrm>
            <a:off x="373750" y="721125"/>
            <a:ext cx="5015275" cy="2216900"/>
          </a:xfrm>
          <a:prstGeom prst="rect">
            <a:avLst/>
          </a:prstGeom>
          <a:noFill/>
          <a:ln>
            <a:noFill/>
          </a:ln>
        </p:spPr>
      </p:pic>
      <p:pic>
        <p:nvPicPr>
          <p:cNvPr id="674" name="Google Shape;674;p41"/>
          <p:cNvPicPr preferRelativeResize="0"/>
          <p:nvPr/>
        </p:nvPicPr>
        <p:blipFill>
          <a:blip r:embed="rId4">
            <a:alphaModFix/>
          </a:blip>
          <a:stretch>
            <a:fillRect/>
          </a:stretch>
        </p:blipFill>
        <p:spPr>
          <a:xfrm>
            <a:off x="5541425" y="721125"/>
            <a:ext cx="3450200" cy="2216901"/>
          </a:xfrm>
          <a:prstGeom prst="rect">
            <a:avLst/>
          </a:prstGeom>
          <a:noFill/>
          <a:ln>
            <a:noFill/>
          </a:ln>
        </p:spPr>
      </p:pic>
      <p:sp>
        <p:nvSpPr>
          <p:cNvPr id="675" name="Google Shape;675;p41"/>
          <p:cNvSpPr txBox="1"/>
          <p:nvPr/>
        </p:nvSpPr>
        <p:spPr>
          <a:xfrm>
            <a:off x="5436213" y="3289550"/>
            <a:ext cx="3660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hare Tech"/>
                <a:ea typeface="Share Tech"/>
                <a:cs typeface="Share Tech"/>
                <a:sym typeface="Share Tech"/>
              </a:rPr>
              <a:t>The plot of the residuals from our ETS model seems to show that the residuals are centered around zero and have constant variance over time, which are good indicators. </a:t>
            </a:r>
            <a:endParaRPr>
              <a:solidFill>
                <a:schemeClr val="lt1"/>
              </a:solidFill>
              <a:latin typeface="Share Tech"/>
              <a:ea typeface="Share Tech"/>
              <a:cs typeface="Share Tech"/>
              <a:sym typeface="Share Tech"/>
            </a:endParaRPr>
          </a:p>
        </p:txBody>
      </p:sp>
      <p:sp>
        <p:nvSpPr>
          <p:cNvPr id="676" name="Google Shape;676;p41"/>
          <p:cNvSpPr txBox="1"/>
          <p:nvPr/>
        </p:nvSpPr>
        <p:spPr>
          <a:xfrm>
            <a:off x="486525" y="3022750"/>
            <a:ext cx="4637100" cy="20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Share Tech"/>
                <a:ea typeface="Share Tech"/>
                <a:cs typeface="Share Tech"/>
                <a:sym typeface="Share Tech"/>
              </a:rPr>
              <a:t>The black line indicates historical crime data, highlighting the model's fit to past observations. The forecast, depicted by the blue shaded area, projects crime counts into the future without suggesting significant changes, implying an expectation of similar variability as seen historically. The broadening confidence intervals in the forecast period represent increasing uncertainty over time. Overall, the model suggests that crime counts are expected to continue in a pattern consistent with recent history.</a:t>
            </a:r>
            <a:endParaRPr>
              <a:solidFill>
                <a:schemeClr val="lt1"/>
              </a:solidFill>
              <a:latin typeface="Share Tech"/>
              <a:ea typeface="Share Tech"/>
              <a:cs typeface="Share Tech"/>
              <a:sym typeface="Share Tec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4"/>
          <p:cNvSpPr txBox="1">
            <a:spLocks noGrp="1"/>
          </p:cNvSpPr>
          <p:nvPr>
            <p:ph type="ctrTitle" idx="4"/>
          </p:nvPr>
        </p:nvSpPr>
        <p:spPr>
          <a:xfrm>
            <a:off x="574763"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sz="3000"/>
          </a:p>
        </p:txBody>
      </p:sp>
      <p:sp>
        <p:nvSpPr>
          <p:cNvPr id="450" name="Google Shape;450;p24"/>
          <p:cNvSpPr txBox="1">
            <a:spLocks noGrp="1"/>
          </p:cNvSpPr>
          <p:nvPr>
            <p:ph type="ctrTitle"/>
          </p:nvPr>
        </p:nvSpPr>
        <p:spPr>
          <a:xfrm>
            <a:off x="4603538" y="1451188"/>
            <a:ext cx="3965700" cy="1692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2700">
              <a:latin typeface="Share Tech"/>
              <a:ea typeface="Share Tech"/>
              <a:cs typeface="Share Tech"/>
              <a:sym typeface="Share Tech"/>
            </a:endParaRPr>
          </a:p>
          <a:p>
            <a:pPr marL="0" lvl="0" indent="0" algn="l" rtl="0">
              <a:spcBef>
                <a:spcPts val="0"/>
              </a:spcBef>
              <a:spcAft>
                <a:spcPts val="0"/>
              </a:spcAft>
              <a:buNone/>
            </a:pPr>
            <a:endParaRPr/>
          </a:p>
        </p:txBody>
      </p:sp>
      <p:sp>
        <p:nvSpPr>
          <p:cNvPr id="451" name="Google Shape;451;p24"/>
          <p:cNvSpPr/>
          <p:nvPr/>
        </p:nvSpPr>
        <p:spPr>
          <a:xfrm>
            <a:off x="1739263" y="1199225"/>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7048188" y="3891700"/>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txBox="1"/>
          <p:nvPr/>
        </p:nvSpPr>
        <p:spPr>
          <a:xfrm>
            <a:off x="574775" y="1825188"/>
            <a:ext cx="77016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700" b="1">
                <a:solidFill>
                  <a:schemeClr val="lt1"/>
                </a:solidFill>
                <a:latin typeface="Times New Roman"/>
                <a:ea typeface="Times New Roman"/>
                <a:cs typeface="Times New Roman"/>
                <a:sym typeface="Times New Roman"/>
              </a:rPr>
              <a:t>San Francisco's vibrant culture and esteemed universities provide an ideal setting for graduate students, but potential residents should be mindful of the city's high crime rates. When considering a move from Buffalo, prioritizing neighborhoods like Pacific Heights and Inner Sunset can offer a balance of the SF lifestyle with lower crime rates.</a:t>
            </a:r>
            <a:endParaRPr sz="1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pic>
        <p:nvPicPr>
          <p:cNvPr id="681" name="Google Shape;681;p42"/>
          <p:cNvPicPr preferRelativeResize="0"/>
          <p:nvPr/>
        </p:nvPicPr>
        <p:blipFill>
          <a:blip r:embed="rId3">
            <a:alphaModFix/>
          </a:blip>
          <a:stretch>
            <a:fillRect/>
          </a:stretch>
        </p:blipFill>
        <p:spPr>
          <a:xfrm>
            <a:off x="4305475" y="152400"/>
            <a:ext cx="4686125" cy="2895976"/>
          </a:xfrm>
          <a:prstGeom prst="rect">
            <a:avLst/>
          </a:prstGeom>
          <a:noFill/>
          <a:ln>
            <a:noFill/>
          </a:ln>
        </p:spPr>
      </p:pic>
      <p:pic>
        <p:nvPicPr>
          <p:cNvPr id="682" name="Google Shape;682;p42"/>
          <p:cNvPicPr preferRelativeResize="0"/>
          <p:nvPr/>
        </p:nvPicPr>
        <p:blipFill>
          <a:blip r:embed="rId4">
            <a:alphaModFix/>
          </a:blip>
          <a:stretch>
            <a:fillRect/>
          </a:stretch>
        </p:blipFill>
        <p:spPr>
          <a:xfrm>
            <a:off x="4828871" y="3441746"/>
            <a:ext cx="3527424" cy="795700"/>
          </a:xfrm>
          <a:prstGeom prst="rect">
            <a:avLst/>
          </a:prstGeom>
          <a:noFill/>
          <a:ln>
            <a:noFill/>
          </a:ln>
        </p:spPr>
      </p:pic>
      <p:sp>
        <p:nvSpPr>
          <p:cNvPr id="683" name="Google Shape;683;p42"/>
          <p:cNvSpPr txBox="1"/>
          <p:nvPr/>
        </p:nvSpPr>
        <p:spPr>
          <a:xfrm>
            <a:off x="138475" y="440650"/>
            <a:ext cx="41670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Share Tech"/>
                <a:ea typeface="Share Tech"/>
                <a:cs typeface="Share Tech"/>
                <a:sym typeface="Share Tech"/>
              </a:rPr>
              <a:t>Our ETS model residuals appear to be mostly normally distributed with some possible outliers or extreme values, especially on the lower end. </a:t>
            </a:r>
            <a:endParaRPr>
              <a:solidFill>
                <a:schemeClr val="lt1"/>
              </a:solidFill>
              <a:latin typeface="Share Tech"/>
              <a:ea typeface="Share Tech"/>
              <a:cs typeface="Share Tech"/>
              <a:sym typeface="Share Tech"/>
            </a:endParaRPr>
          </a:p>
        </p:txBody>
      </p:sp>
      <p:sp>
        <p:nvSpPr>
          <p:cNvPr id="684" name="Google Shape;684;p42"/>
          <p:cNvSpPr txBox="1"/>
          <p:nvPr/>
        </p:nvSpPr>
        <p:spPr>
          <a:xfrm>
            <a:off x="364150" y="3222800"/>
            <a:ext cx="41670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Share Tech"/>
                <a:ea typeface="Share Tech"/>
                <a:cs typeface="Share Tech"/>
                <a:sym typeface="Share Tech"/>
              </a:rPr>
              <a:t>The Box-Pierce test results suggest that there is very strong evidence of autocorrelation in the residuals of our ETS model. This means that the model may not be adequately capturing all the patterns in the time series data, which could potentially affect the accuracy of our forecasts.</a:t>
            </a:r>
            <a:endParaRPr>
              <a:solidFill>
                <a:schemeClr val="lt1"/>
              </a:solidFill>
              <a:latin typeface="Share Tech"/>
              <a:ea typeface="Share Tech"/>
              <a:cs typeface="Share Tech"/>
              <a:sym typeface="Share Tech"/>
            </a:endParaRPr>
          </a:p>
        </p:txBody>
      </p:sp>
      <p:pic>
        <p:nvPicPr>
          <p:cNvPr id="685" name="Google Shape;685;p42"/>
          <p:cNvPicPr preferRelativeResize="0"/>
          <p:nvPr/>
        </p:nvPicPr>
        <p:blipFill rotWithShape="1">
          <a:blip r:embed="rId5">
            <a:alphaModFix/>
          </a:blip>
          <a:srcRect t="75243" r="73813"/>
          <a:stretch/>
        </p:blipFill>
        <p:spPr>
          <a:xfrm>
            <a:off x="688675" y="2030025"/>
            <a:ext cx="2394526" cy="64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3"/>
          <p:cNvSpPr txBox="1">
            <a:spLocks noGrp="1"/>
          </p:cNvSpPr>
          <p:nvPr>
            <p:ph type="body" idx="1"/>
          </p:nvPr>
        </p:nvSpPr>
        <p:spPr>
          <a:xfrm>
            <a:off x="362275" y="1614375"/>
            <a:ext cx="3790800" cy="25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ACF Plot: Few spikes beyond confidence bounds, suggesting possible autocorrelation at specific lags</a:t>
            </a:r>
            <a:endParaRPr sz="1300"/>
          </a:p>
          <a:p>
            <a:pPr marL="0" lvl="0" indent="0" algn="l" rtl="0">
              <a:spcBef>
                <a:spcPts val="0"/>
              </a:spcBef>
              <a:spcAft>
                <a:spcPts val="0"/>
              </a:spcAft>
              <a:buNone/>
            </a:pPr>
            <a:r>
              <a:rPr lang="en" sz="1300"/>
              <a:t>PACF Plot: Mostly within confidence bounds, with occasional significant spikes</a:t>
            </a:r>
            <a:endParaRPr sz="1300"/>
          </a:p>
          <a:p>
            <a:pPr marL="0" lvl="0" indent="0" algn="l" rtl="0">
              <a:spcBef>
                <a:spcPts val="0"/>
              </a:spcBef>
              <a:spcAft>
                <a:spcPts val="0"/>
              </a:spcAft>
              <a:buNone/>
            </a:pPr>
            <a:r>
              <a:rPr lang="en" sz="1300"/>
              <a:t>Implication: While the ETS model captures much of the data's pattern, there may be room for improvement, especially at lags with significant spikes.</a:t>
            </a:r>
            <a:endParaRPr sz="1300"/>
          </a:p>
          <a:p>
            <a:pPr marL="0" lvl="0" indent="0" algn="l" rtl="0">
              <a:spcBef>
                <a:spcPts val="0"/>
              </a:spcBef>
              <a:spcAft>
                <a:spcPts val="0"/>
              </a:spcAft>
              <a:buNone/>
            </a:pPr>
            <a:endParaRPr sz="1300"/>
          </a:p>
        </p:txBody>
      </p:sp>
      <p:sp>
        <p:nvSpPr>
          <p:cNvPr id="691" name="Google Shape;691;p43"/>
          <p:cNvSpPr txBox="1">
            <a:spLocks noGrp="1"/>
          </p:cNvSpPr>
          <p:nvPr>
            <p:ph type="ctrTitle"/>
          </p:nvPr>
        </p:nvSpPr>
        <p:spPr>
          <a:xfrm>
            <a:off x="453725" y="3989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ACF AND PCF</a:t>
            </a:r>
            <a:endParaRPr/>
          </a:p>
        </p:txBody>
      </p:sp>
      <p:pic>
        <p:nvPicPr>
          <p:cNvPr id="692" name="Google Shape;692;p43"/>
          <p:cNvPicPr preferRelativeResize="0"/>
          <p:nvPr/>
        </p:nvPicPr>
        <p:blipFill>
          <a:blip r:embed="rId3">
            <a:alphaModFix/>
          </a:blip>
          <a:stretch>
            <a:fillRect/>
          </a:stretch>
        </p:blipFill>
        <p:spPr>
          <a:xfrm>
            <a:off x="4305475" y="2679925"/>
            <a:ext cx="3697768" cy="2285174"/>
          </a:xfrm>
          <a:prstGeom prst="rect">
            <a:avLst/>
          </a:prstGeom>
          <a:noFill/>
          <a:ln>
            <a:noFill/>
          </a:ln>
        </p:spPr>
      </p:pic>
      <p:pic>
        <p:nvPicPr>
          <p:cNvPr id="693" name="Google Shape;693;p43"/>
          <p:cNvPicPr preferRelativeResize="0"/>
          <p:nvPr/>
        </p:nvPicPr>
        <p:blipFill>
          <a:blip r:embed="rId4">
            <a:alphaModFix/>
          </a:blip>
          <a:stretch>
            <a:fillRect/>
          </a:stretch>
        </p:blipFill>
        <p:spPr>
          <a:xfrm>
            <a:off x="4304225" y="217025"/>
            <a:ext cx="3697776" cy="22851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pic>
        <p:nvPicPr>
          <p:cNvPr id="698" name="Google Shape;698;p44"/>
          <p:cNvPicPr preferRelativeResize="0"/>
          <p:nvPr/>
        </p:nvPicPr>
        <p:blipFill>
          <a:blip r:embed="rId3">
            <a:alphaModFix/>
          </a:blip>
          <a:stretch>
            <a:fillRect/>
          </a:stretch>
        </p:blipFill>
        <p:spPr>
          <a:xfrm>
            <a:off x="398300" y="736925"/>
            <a:ext cx="3921349" cy="2422325"/>
          </a:xfrm>
          <a:prstGeom prst="rect">
            <a:avLst/>
          </a:prstGeom>
          <a:noFill/>
          <a:ln>
            <a:noFill/>
          </a:ln>
        </p:spPr>
      </p:pic>
      <p:sp>
        <p:nvSpPr>
          <p:cNvPr id="699" name="Google Shape;699;p44"/>
          <p:cNvSpPr txBox="1"/>
          <p:nvPr/>
        </p:nvSpPr>
        <p:spPr>
          <a:xfrm>
            <a:off x="398300" y="103900"/>
            <a:ext cx="5306700" cy="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1"/>
                </a:solidFill>
                <a:latin typeface="Share Tech"/>
                <a:ea typeface="Share Tech"/>
                <a:cs typeface="Share Tech"/>
                <a:sym typeface="Share Tech"/>
              </a:rPr>
              <a:t>Drift, Naive and Seasonal Naive:</a:t>
            </a:r>
            <a:endParaRPr sz="2600">
              <a:solidFill>
                <a:schemeClr val="lt1"/>
              </a:solidFill>
              <a:latin typeface="Share Tech"/>
              <a:ea typeface="Share Tech"/>
              <a:cs typeface="Share Tech"/>
              <a:sym typeface="Share Tech"/>
            </a:endParaRPr>
          </a:p>
        </p:txBody>
      </p:sp>
      <p:pic>
        <p:nvPicPr>
          <p:cNvPr id="700" name="Google Shape;700;p44"/>
          <p:cNvPicPr preferRelativeResize="0"/>
          <p:nvPr/>
        </p:nvPicPr>
        <p:blipFill>
          <a:blip r:embed="rId4">
            <a:alphaModFix/>
          </a:blip>
          <a:stretch>
            <a:fillRect/>
          </a:stretch>
        </p:blipFill>
        <p:spPr>
          <a:xfrm>
            <a:off x="398300" y="3549000"/>
            <a:ext cx="7793199" cy="983425"/>
          </a:xfrm>
          <a:prstGeom prst="rect">
            <a:avLst/>
          </a:prstGeom>
          <a:noFill/>
          <a:ln>
            <a:noFill/>
          </a:ln>
        </p:spPr>
      </p:pic>
      <p:sp>
        <p:nvSpPr>
          <p:cNvPr id="701" name="Google Shape;701;p44"/>
          <p:cNvSpPr txBox="1"/>
          <p:nvPr/>
        </p:nvSpPr>
        <p:spPr>
          <a:xfrm>
            <a:off x="4629150" y="1510025"/>
            <a:ext cx="4145100" cy="1744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Applied three different models, Drift, Naive and Seasonal_Naive and the rmse for all the three is almost the same. </a:t>
            </a:r>
            <a:endParaRPr>
              <a:solidFill>
                <a:schemeClr val="lt1"/>
              </a:solidFill>
              <a:latin typeface="Share Tech"/>
              <a:ea typeface="Share Tech"/>
              <a:cs typeface="Share Tech"/>
              <a:sym typeface="Share Tech"/>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5"/>
          <p:cNvSpPr txBox="1">
            <a:spLocks noGrp="1"/>
          </p:cNvSpPr>
          <p:nvPr>
            <p:ph type="ctrTitle" idx="4"/>
          </p:nvPr>
        </p:nvSpPr>
        <p:spPr>
          <a:xfrm>
            <a:off x="323075" y="279550"/>
            <a:ext cx="6153600" cy="48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Scope</a:t>
            </a:r>
            <a:endParaRPr/>
          </a:p>
        </p:txBody>
      </p:sp>
      <p:sp>
        <p:nvSpPr>
          <p:cNvPr id="707" name="Google Shape;707;p45"/>
          <p:cNvSpPr/>
          <p:nvPr/>
        </p:nvSpPr>
        <p:spPr>
          <a:xfrm>
            <a:off x="483750" y="663900"/>
            <a:ext cx="8176500" cy="420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lt1"/>
              </a:solidFill>
              <a:latin typeface="Share Tech"/>
              <a:ea typeface="Share Tech"/>
              <a:cs typeface="Share Tech"/>
              <a:sym typeface="Share Tech"/>
            </a:endParaRPr>
          </a:p>
          <a:p>
            <a:pPr marL="0" lvl="0" indent="0" algn="l" rtl="0">
              <a:spcBef>
                <a:spcPts val="0"/>
              </a:spcBef>
              <a:spcAft>
                <a:spcPts val="0"/>
              </a:spcAft>
              <a:buNone/>
            </a:pPr>
            <a:endParaRPr b="1">
              <a:solidFill>
                <a:schemeClr val="lt1"/>
              </a:solidFill>
              <a:latin typeface="Share Tech"/>
              <a:ea typeface="Share Tech"/>
              <a:cs typeface="Share Tech"/>
              <a:sym typeface="Share Tech"/>
            </a:endParaRPr>
          </a:p>
          <a:p>
            <a:pPr marL="0" lvl="0" indent="0" algn="l" rtl="0">
              <a:spcBef>
                <a:spcPts val="0"/>
              </a:spcBef>
              <a:spcAft>
                <a:spcPts val="0"/>
              </a:spcAft>
              <a:buNone/>
            </a:pPr>
            <a:endParaRPr b="1">
              <a:solidFill>
                <a:schemeClr val="lt1"/>
              </a:solidFill>
              <a:latin typeface="Share Tech"/>
              <a:ea typeface="Share Tech"/>
              <a:cs typeface="Share Tech"/>
              <a:sym typeface="Share Tech"/>
            </a:endParaRPr>
          </a:p>
          <a:p>
            <a:pPr marL="0" lvl="0" indent="0" algn="l" rtl="0">
              <a:spcBef>
                <a:spcPts val="0"/>
              </a:spcBef>
              <a:spcAft>
                <a:spcPts val="0"/>
              </a:spcAft>
              <a:buNone/>
            </a:pPr>
            <a:r>
              <a:rPr lang="en" b="1">
                <a:solidFill>
                  <a:schemeClr val="lt1"/>
                </a:solidFill>
                <a:latin typeface="Share Tech"/>
                <a:ea typeface="Share Tech"/>
                <a:cs typeface="Share Tech"/>
                <a:sym typeface="Share Tech"/>
              </a:rPr>
              <a:t>Refinement of Models</a:t>
            </a:r>
            <a:r>
              <a:rPr lang="en">
                <a:solidFill>
                  <a:schemeClr val="lt1"/>
                </a:solidFill>
                <a:latin typeface="Share Tech"/>
                <a:ea typeface="Share Tech"/>
                <a:cs typeface="Share Tech"/>
                <a:sym typeface="Share Tech"/>
              </a:rPr>
              <a:t>: Further investigation into why simpler models outperform sophisticated ones could be explored. It might involve analyzing the underlying characteristics of the time series data to understand why complex patterns might not be adequately captured by more advanced models.</a:t>
            </a:r>
            <a:endParaRPr>
              <a:solidFill>
                <a:schemeClr val="lt1"/>
              </a:solidFill>
              <a:latin typeface="Share Tech"/>
              <a:ea typeface="Share Tech"/>
              <a:cs typeface="Share Tech"/>
              <a:sym typeface="Share Tech"/>
            </a:endParaRPr>
          </a:p>
          <a:p>
            <a:pPr marL="0" lvl="0" indent="0" algn="l" rtl="0">
              <a:lnSpc>
                <a:spcPct val="115000"/>
              </a:lnSpc>
              <a:spcBef>
                <a:spcPts val="1500"/>
              </a:spcBef>
              <a:spcAft>
                <a:spcPts val="0"/>
              </a:spcAft>
              <a:buNone/>
            </a:pPr>
            <a:r>
              <a:rPr lang="en" sz="1200" b="1">
                <a:solidFill>
                  <a:schemeClr val="lt1"/>
                </a:solidFill>
                <a:latin typeface="Roboto"/>
                <a:ea typeface="Roboto"/>
                <a:cs typeface="Roboto"/>
                <a:sym typeface="Roboto"/>
              </a:rPr>
              <a:t>Collaboration and Stakeholder Engagement:</a:t>
            </a:r>
            <a:r>
              <a:rPr lang="en" sz="1200">
                <a:solidFill>
                  <a:schemeClr val="lt1"/>
                </a:solidFill>
                <a:latin typeface="Roboto"/>
                <a:ea typeface="Roboto"/>
                <a:cs typeface="Roboto"/>
                <a:sym typeface="Roboto"/>
              </a:rPr>
              <a:t> Involve stakeholders, law enforcement agencies, and domain experts in the analysis process to gain deeper insights into the factors influencing crime rates and to tailor models to better suit practical needs.</a:t>
            </a:r>
            <a:endParaRPr>
              <a:solidFill>
                <a:schemeClr val="lt1"/>
              </a:solidFill>
              <a:latin typeface="Share Tech"/>
              <a:ea typeface="Share Tech"/>
              <a:cs typeface="Share Tech"/>
              <a:sym typeface="Share Tech"/>
            </a:endParaRPr>
          </a:p>
          <a:p>
            <a:pPr marL="0" lvl="0" indent="0" algn="l" rtl="0">
              <a:lnSpc>
                <a:spcPct val="115000"/>
              </a:lnSpc>
              <a:spcBef>
                <a:spcPts val="1500"/>
              </a:spcBef>
              <a:spcAft>
                <a:spcPts val="0"/>
              </a:spcAft>
              <a:buNone/>
            </a:pPr>
            <a:r>
              <a:rPr lang="en" b="1">
                <a:solidFill>
                  <a:schemeClr val="lt1"/>
                </a:solidFill>
                <a:latin typeface="Share Tech"/>
                <a:ea typeface="Share Tech"/>
                <a:cs typeface="Share Tech"/>
                <a:sym typeface="Share Tech"/>
              </a:rPr>
              <a:t>Ensemble Techniques:</a:t>
            </a:r>
            <a:r>
              <a:rPr lang="en">
                <a:solidFill>
                  <a:schemeClr val="lt1"/>
                </a:solidFill>
                <a:latin typeface="Share Tech"/>
                <a:ea typeface="Share Tech"/>
                <a:cs typeface="Share Tech"/>
                <a:sym typeface="Share Tech"/>
              </a:rPr>
              <a:t> Consider employing ensemble methods that combine multiple models to potentially improve predictive performance. Techniques like model averaging or stacking might mitigate the limitations of individual models.</a:t>
            </a:r>
            <a:endParaRPr>
              <a:solidFill>
                <a:schemeClr val="lt1"/>
              </a:solidFill>
              <a:latin typeface="Share Tech"/>
              <a:ea typeface="Share Tech"/>
              <a:cs typeface="Share Tech"/>
              <a:sym typeface="Share Tech"/>
            </a:endParaRPr>
          </a:p>
          <a:p>
            <a:pPr marL="0" lvl="0" indent="0" algn="l" rtl="0">
              <a:lnSpc>
                <a:spcPct val="115000"/>
              </a:lnSpc>
              <a:spcBef>
                <a:spcPts val="1500"/>
              </a:spcBef>
              <a:spcAft>
                <a:spcPts val="0"/>
              </a:spcAft>
              <a:buNone/>
            </a:pPr>
            <a:r>
              <a:rPr lang="en" sz="1200" b="1">
                <a:solidFill>
                  <a:schemeClr val="lt1"/>
                </a:solidFill>
                <a:latin typeface="Roboto"/>
                <a:ea typeface="Roboto"/>
                <a:cs typeface="Roboto"/>
                <a:sym typeface="Roboto"/>
              </a:rPr>
              <a:t>Real-Time Analysis:</a:t>
            </a:r>
            <a:r>
              <a:rPr lang="en" sz="1200">
                <a:solidFill>
                  <a:schemeClr val="lt1"/>
                </a:solidFill>
                <a:latin typeface="Roboto"/>
                <a:ea typeface="Roboto"/>
                <a:cs typeface="Roboto"/>
                <a:sym typeface="Roboto"/>
              </a:rPr>
              <a:t> Develop real-time forecasting capabilities to continuously monitor and update crime rate predictions. This could assist law enforcement agencies in proactive decision-making and resource allocation.</a:t>
            </a:r>
            <a:endParaRPr sz="1200">
              <a:solidFill>
                <a:schemeClr val="lt1"/>
              </a:solidFill>
              <a:latin typeface="Roboto"/>
              <a:ea typeface="Roboto"/>
              <a:cs typeface="Roboto"/>
              <a:sym typeface="Roboto"/>
            </a:endParaRPr>
          </a:p>
          <a:p>
            <a:pPr marL="0" lvl="0" indent="0" algn="l" rtl="0">
              <a:lnSpc>
                <a:spcPct val="115000"/>
              </a:lnSpc>
              <a:spcBef>
                <a:spcPts val="1500"/>
              </a:spcBef>
              <a:spcAft>
                <a:spcPts val="0"/>
              </a:spcAft>
              <a:buNone/>
            </a:pPr>
            <a:r>
              <a:rPr lang="en" sz="1200" b="1">
                <a:solidFill>
                  <a:schemeClr val="lt1"/>
                </a:solidFill>
                <a:latin typeface="Roboto"/>
                <a:ea typeface="Roboto"/>
                <a:cs typeface="Roboto"/>
                <a:sym typeface="Roboto"/>
              </a:rPr>
              <a:t>By focusing on these future avenues, it's possible to enhance forecasting accuracy and gain a more nuanced understanding of the dynamics of crime rates, thereby contributing to more effective crime prevention and management strategies in San Francisco.</a:t>
            </a:r>
            <a:endParaRPr sz="1200" b="1">
              <a:solidFill>
                <a:schemeClr val="lt1"/>
              </a:solidFill>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6"/>
          <p:cNvSpPr txBox="1"/>
          <p:nvPr/>
        </p:nvSpPr>
        <p:spPr>
          <a:xfrm>
            <a:off x="618825" y="237600"/>
            <a:ext cx="4727700" cy="552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FFFFFF"/>
                </a:solidFill>
                <a:latin typeface="Share Tech"/>
                <a:ea typeface="Share Tech"/>
                <a:cs typeface="Share Tech"/>
                <a:sym typeface="Share Tech"/>
              </a:rPr>
              <a:t>Conclusion</a:t>
            </a:r>
            <a:endParaRPr sz="3000">
              <a:solidFill>
                <a:srgbClr val="FFFFFF"/>
              </a:solidFill>
              <a:latin typeface="Share Tech"/>
              <a:ea typeface="Share Tech"/>
              <a:cs typeface="Share Tech"/>
              <a:sym typeface="Share Tech"/>
            </a:endParaRPr>
          </a:p>
        </p:txBody>
      </p:sp>
      <p:sp>
        <p:nvSpPr>
          <p:cNvPr id="713" name="Google Shape;713;p46"/>
          <p:cNvSpPr txBox="1"/>
          <p:nvPr/>
        </p:nvSpPr>
        <p:spPr>
          <a:xfrm>
            <a:off x="618825" y="894525"/>
            <a:ext cx="81099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a:t>
            </a:r>
            <a:r>
              <a:rPr lang="en" sz="1200" b="1">
                <a:solidFill>
                  <a:schemeClr val="lt1"/>
                </a:solidFill>
                <a:latin typeface="Roboto"/>
                <a:ea typeface="Roboto"/>
                <a:cs typeface="Roboto"/>
                <a:sym typeface="Roboto"/>
              </a:rPr>
              <a:t>In this analysis of San Francisco's 15-year crime data,</a:t>
            </a:r>
            <a:r>
              <a:rPr lang="en" sz="1200">
                <a:solidFill>
                  <a:schemeClr val="lt1"/>
                </a:solidFill>
                <a:latin typeface="Roboto"/>
                <a:ea typeface="Roboto"/>
                <a:cs typeface="Roboto"/>
                <a:sym typeface="Roboto"/>
              </a:rPr>
              <a:t> key patterns emerged, showcasing “Theft’' as the most frequent crime type, midnight and noon as peak crime periods, and Fridays as the most prone day. January and March saw higher incidents compared to traditional holiday months.</a:t>
            </a: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b="1">
                <a:solidFill>
                  <a:schemeClr val="lt1"/>
                </a:solidFill>
                <a:latin typeface="Roboto"/>
                <a:ea typeface="Roboto"/>
                <a:cs typeface="Roboto"/>
                <a:sym typeface="Roboto"/>
              </a:rPr>
              <a:t>Spatial analysis highlighted</a:t>
            </a:r>
            <a:r>
              <a:rPr lang="en" sz="1200">
                <a:solidFill>
                  <a:schemeClr val="lt1"/>
                </a:solidFill>
                <a:latin typeface="Roboto"/>
                <a:ea typeface="Roboto"/>
                <a:cs typeface="Roboto"/>
                <a:sym typeface="Roboto"/>
              </a:rPr>
              <a:t> areas with higher crime rates, aiding in identifying neighborhoods with lower crime occurrences. Time series analysis revealed crime evolution trends, culminating in an ARIMA model predicting future crime rates. Surprisingly, a simple Mean method displayed superior forecasting ability, implying straightforward data patterns.</a:t>
            </a: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b="1">
                <a:solidFill>
                  <a:schemeClr val="lt1"/>
                </a:solidFill>
                <a:latin typeface="Roboto"/>
                <a:ea typeface="Roboto"/>
                <a:cs typeface="Roboto"/>
                <a:sym typeface="Roboto"/>
              </a:rPr>
              <a:t>Future exploration could involve</a:t>
            </a:r>
            <a:r>
              <a:rPr lang="en" sz="1200">
                <a:solidFill>
                  <a:schemeClr val="lt1"/>
                </a:solidFill>
                <a:latin typeface="Roboto"/>
                <a:ea typeface="Roboto"/>
                <a:cs typeface="Roboto"/>
                <a:sym typeface="Roboto"/>
              </a:rPr>
              <a:t> integrating house price data, crucial for relocation decisions. Overall, while complex models exist, understanding simpler trends is vital for effective decision-making in addressing crime rates."</a:t>
            </a: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b="1">
                <a:solidFill>
                  <a:schemeClr val="lt1"/>
                </a:solidFill>
                <a:latin typeface="Roboto"/>
                <a:ea typeface="Roboto"/>
                <a:cs typeface="Roboto"/>
                <a:sym typeface="Roboto"/>
              </a:rPr>
              <a:t>This encapsulates </a:t>
            </a:r>
            <a:r>
              <a:rPr lang="en" sz="1200">
                <a:solidFill>
                  <a:schemeClr val="lt1"/>
                </a:solidFill>
                <a:latin typeface="Roboto"/>
                <a:ea typeface="Roboto"/>
                <a:cs typeface="Roboto"/>
                <a:sym typeface="Roboto"/>
              </a:rPr>
              <a:t>the main findings and suggests a potential avenue for future investigation, emphasizing the significance of understanding both complex and straightforward patterns for informed decision-making regarding crime and relocation plans.</a:t>
            </a: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b="1">
                <a:solidFill>
                  <a:srgbClr val="F2F2F2"/>
                </a:solidFill>
                <a:latin typeface="Roboto"/>
                <a:ea typeface="Roboto"/>
                <a:cs typeface="Roboto"/>
                <a:sym typeface="Roboto"/>
              </a:rPr>
              <a:t>"By leveraging comprehensive data analysis, this study provides valuable insights into crime trends in San Francisco, aiding informed decisions for individuals considering relocation. Continued exploration, possibly integrating additional datasets, promises further depth in understanding the multifaceted dynamics of neighborhood safety and livability."</a:t>
            </a:r>
            <a:endParaRPr sz="1200" b="1">
              <a:solidFill>
                <a:srgbClr val="F2F2F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7"/>
          <p:cNvSpPr txBox="1"/>
          <p:nvPr/>
        </p:nvSpPr>
        <p:spPr>
          <a:xfrm>
            <a:off x="1881500" y="1707600"/>
            <a:ext cx="4608900" cy="1121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FFFF"/>
                </a:solidFill>
                <a:latin typeface="Share Tech"/>
                <a:ea typeface="Share Tech"/>
                <a:cs typeface="Share Tech"/>
                <a:sym typeface="Share Tech"/>
              </a:rPr>
              <a:t>THANK YOU</a:t>
            </a:r>
            <a:endParaRPr sz="7200">
              <a:solidFill>
                <a:srgbClr val="FFFFFF"/>
              </a:solidFill>
              <a:latin typeface="Share Tech"/>
              <a:ea typeface="Share Tech"/>
              <a:cs typeface="Share Tech"/>
              <a:sym typeface="Share Tech"/>
            </a:endParaRPr>
          </a:p>
        </p:txBody>
      </p:sp>
      <p:sp>
        <p:nvSpPr>
          <p:cNvPr id="719" name="Google Shape;719;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47"/>
          <p:cNvGrpSpPr/>
          <p:nvPr/>
        </p:nvGrpSpPr>
        <p:grpSpPr>
          <a:xfrm>
            <a:off x="7981434" y="-1177061"/>
            <a:ext cx="203789" cy="1274754"/>
            <a:chOff x="2877432" y="975334"/>
            <a:chExt cx="188886" cy="1181531"/>
          </a:xfrm>
        </p:grpSpPr>
        <p:sp>
          <p:nvSpPr>
            <p:cNvPr id="721" name="Google Shape;721;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3276800" y="3121375"/>
            <a:ext cx="523800" cy="523800"/>
          </a:xfrm>
          <a:prstGeom prst="rect">
            <a:avLst/>
          </a:pr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4120850" y="3121375"/>
            <a:ext cx="523800" cy="523800"/>
          </a:xfrm>
          <a:prstGeom prst="rect">
            <a:avLst/>
          </a:pr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a:off x="4964900" y="3121375"/>
            <a:ext cx="523800" cy="523800"/>
          </a:xfrm>
          <a:prstGeom prst="rect">
            <a:avLst/>
          </a:pr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5"/>
          <p:cNvSpPr txBox="1">
            <a:spLocks noGrp="1"/>
          </p:cNvSpPr>
          <p:nvPr>
            <p:ph type="body" idx="1"/>
          </p:nvPr>
        </p:nvSpPr>
        <p:spPr>
          <a:xfrm>
            <a:off x="147750" y="1063575"/>
            <a:ext cx="8848500" cy="343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latin typeface="Share Tech"/>
                <a:ea typeface="Share Tech"/>
                <a:cs typeface="Share Tech"/>
                <a:sym typeface="Share Tech"/>
              </a:rPr>
              <a:t>We would like to know the nicest neighborhoods in San Francisco that have the lowest crime rates, in case we decide to move there after graduating from Buffalo.</a:t>
            </a:r>
            <a:endParaRPr sz="1400">
              <a:latin typeface="Share Tech"/>
              <a:ea typeface="Share Tech"/>
              <a:cs typeface="Share Tech"/>
              <a:sym typeface="Share Tech"/>
            </a:endParaRPr>
          </a:p>
        </p:txBody>
      </p:sp>
      <p:sp>
        <p:nvSpPr>
          <p:cNvPr id="459" name="Google Shape;459;p25"/>
          <p:cNvSpPr txBox="1">
            <a:spLocks noGrp="1"/>
          </p:cNvSpPr>
          <p:nvPr>
            <p:ph type="ctrTitle"/>
          </p:nvPr>
        </p:nvSpPr>
        <p:spPr>
          <a:xfrm>
            <a:off x="271438" y="497175"/>
            <a:ext cx="5172300" cy="5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460" name="Google Shape;460;p25"/>
          <p:cNvSpPr/>
          <p:nvPr/>
        </p:nvSpPr>
        <p:spPr>
          <a:xfrm>
            <a:off x="1854542" y="2314241"/>
            <a:ext cx="625500" cy="39000"/>
          </a:xfrm>
          <a:prstGeom prst="roundRect">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Share Tech"/>
              <a:ea typeface="Share Tech"/>
              <a:cs typeface="Share Tech"/>
              <a:sym typeface="Share Tech"/>
            </a:endParaRPr>
          </a:p>
        </p:txBody>
      </p:sp>
      <p:grpSp>
        <p:nvGrpSpPr>
          <p:cNvPr id="461" name="Google Shape;461;p25"/>
          <p:cNvGrpSpPr/>
          <p:nvPr/>
        </p:nvGrpSpPr>
        <p:grpSpPr>
          <a:xfrm>
            <a:off x="147759" y="2007907"/>
            <a:ext cx="1661638" cy="1998378"/>
            <a:chOff x="369672" y="1960450"/>
            <a:chExt cx="1578303" cy="1897975"/>
          </a:xfrm>
        </p:grpSpPr>
        <p:sp>
          <p:nvSpPr>
            <p:cNvPr id="462" name="Google Shape;462;p25"/>
            <p:cNvSpPr/>
            <p:nvPr/>
          </p:nvSpPr>
          <p:spPr>
            <a:xfrm>
              <a:off x="861672" y="1960450"/>
              <a:ext cx="594300" cy="594300"/>
            </a:xfrm>
            <a:prstGeom prst="ellipse">
              <a:avLst/>
            </a:prstGeom>
            <a:solidFill>
              <a:schemeClr val="accent5"/>
            </a:solidFill>
            <a:ln w="3810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Share Tech"/>
                <a:ea typeface="Share Tech"/>
                <a:cs typeface="Share Tech"/>
                <a:sym typeface="Share Tech"/>
              </a:endParaRPr>
            </a:p>
          </p:txBody>
        </p:sp>
        <p:sp>
          <p:nvSpPr>
            <p:cNvPr id="463" name="Google Shape;463;p25"/>
            <p:cNvSpPr txBox="1"/>
            <p:nvPr/>
          </p:nvSpPr>
          <p:spPr>
            <a:xfrm>
              <a:off x="940422" y="2121624"/>
              <a:ext cx="436800" cy="321000"/>
            </a:xfrm>
            <a:prstGeom prst="rect">
              <a:avLst/>
            </a:prstGeom>
            <a:solidFill>
              <a:schemeClr val="accent5"/>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rgbClr val="A72A1E"/>
                  </a:solidFill>
                  <a:latin typeface="Share Tech"/>
                  <a:ea typeface="Share Tech"/>
                  <a:cs typeface="Share Tech"/>
                  <a:sym typeface="Share Tech"/>
                </a:rPr>
                <a:t>1</a:t>
              </a:r>
              <a:endParaRPr sz="1200" b="1">
                <a:solidFill>
                  <a:srgbClr val="A72A1E"/>
                </a:solidFill>
                <a:latin typeface="Share Tech"/>
                <a:ea typeface="Share Tech"/>
                <a:cs typeface="Share Tech"/>
                <a:sym typeface="Share Tech"/>
              </a:endParaRPr>
            </a:p>
          </p:txBody>
        </p:sp>
        <p:sp>
          <p:nvSpPr>
            <p:cNvPr id="464" name="Google Shape;464;p25"/>
            <p:cNvSpPr txBox="1"/>
            <p:nvPr/>
          </p:nvSpPr>
          <p:spPr>
            <a:xfrm>
              <a:off x="369675" y="2664225"/>
              <a:ext cx="1578300" cy="446400"/>
            </a:xfrm>
            <a:prstGeom prst="rect">
              <a:avLst/>
            </a:prstGeom>
            <a:solidFill>
              <a:schemeClr val="accent5"/>
            </a:solid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300" b="1">
                  <a:solidFill>
                    <a:srgbClr val="A72A1E"/>
                  </a:solidFill>
                  <a:latin typeface="Share Tech"/>
                  <a:ea typeface="Share Tech"/>
                  <a:cs typeface="Share Tech"/>
                  <a:sym typeface="Share Tech"/>
                </a:rPr>
                <a:t>Data Cleaning</a:t>
              </a:r>
              <a:endParaRPr sz="1300" b="1">
                <a:solidFill>
                  <a:srgbClr val="A72A1E"/>
                </a:solidFill>
                <a:latin typeface="Share Tech"/>
                <a:ea typeface="Share Tech"/>
                <a:cs typeface="Share Tech"/>
                <a:sym typeface="Share Tech"/>
              </a:endParaRPr>
            </a:p>
          </p:txBody>
        </p:sp>
        <p:sp>
          <p:nvSpPr>
            <p:cNvPr id="465" name="Google Shape;465;p25"/>
            <p:cNvSpPr txBox="1"/>
            <p:nvPr/>
          </p:nvSpPr>
          <p:spPr>
            <a:xfrm>
              <a:off x="369672" y="3121025"/>
              <a:ext cx="1578300" cy="737400"/>
            </a:xfrm>
            <a:prstGeom prst="rect">
              <a:avLst/>
            </a:prstGeom>
            <a:solidFill>
              <a:schemeClr val="accent5"/>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solidFill>
                    <a:srgbClr val="A72A1E"/>
                  </a:solidFill>
                  <a:latin typeface="Share Tech"/>
                  <a:ea typeface="Share Tech"/>
                  <a:cs typeface="Share Tech"/>
                  <a:sym typeface="Share Tech"/>
                </a:rPr>
                <a:t>Checking the dataset for null values or missing values. </a:t>
              </a:r>
              <a:endParaRPr sz="1100">
                <a:solidFill>
                  <a:srgbClr val="A72A1E"/>
                </a:solidFill>
                <a:latin typeface="Share Tech"/>
                <a:ea typeface="Share Tech"/>
                <a:cs typeface="Share Tech"/>
                <a:sym typeface="Share Tech"/>
              </a:endParaRPr>
            </a:p>
          </p:txBody>
        </p:sp>
      </p:grpSp>
      <p:grpSp>
        <p:nvGrpSpPr>
          <p:cNvPr id="466" name="Google Shape;466;p25"/>
          <p:cNvGrpSpPr/>
          <p:nvPr/>
        </p:nvGrpSpPr>
        <p:grpSpPr>
          <a:xfrm>
            <a:off x="2525163" y="2007907"/>
            <a:ext cx="1618376" cy="1998376"/>
            <a:chOff x="2114712" y="1960450"/>
            <a:chExt cx="1537212" cy="1897974"/>
          </a:xfrm>
        </p:grpSpPr>
        <p:sp>
          <p:nvSpPr>
            <p:cNvPr id="467" name="Google Shape;467;p25"/>
            <p:cNvSpPr/>
            <p:nvPr/>
          </p:nvSpPr>
          <p:spPr>
            <a:xfrm>
              <a:off x="2586168" y="1960450"/>
              <a:ext cx="594300" cy="594300"/>
            </a:xfrm>
            <a:prstGeom prst="ellipse">
              <a:avLst/>
            </a:prstGeom>
            <a:solidFill>
              <a:srgbClr val="FCE5CD"/>
            </a:solidFill>
            <a:ln w="38100" cap="flat" cmpd="sng">
              <a:solidFill>
                <a:srgbClr val="C2C2C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A72A1E"/>
                  </a:solidFill>
                  <a:latin typeface="Share Tech"/>
                  <a:ea typeface="Share Tech"/>
                  <a:cs typeface="Share Tech"/>
                  <a:sym typeface="Share Tech"/>
                </a:rPr>
                <a:t>2</a:t>
              </a:r>
              <a:endParaRPr sz="1200">
                <a:solidFill>
                  <a:srgbClr val="A72A1E"/>
                </a:solidFill>
                <a:latin typeface="Share Tech"/>
                <a:ea typeface="Share Tech"/>
                <a:cs typeface="Share Tech"/>
                <a:sym typeface="Share Tech"/>
              </a:endParaRPr>
            </a:p>
          </p:txBody>
        </p:sp>
        <p:sp>
          <p:nvSpPr>
            <p:cNvPr id="468" name="Google Shape;468;p25"/>
            <p:cNvSpPr txBox="1"/>
            <p:nvPr/>
          </p:nvSpPr>
          <p:spPr>
            <a:xfrm>
              <a:off x="2114712" y="2664225"/>
              <a:ext cx="1537200" cy="446400"/>
            </a:xfrm>
            <a:prstGeom prst="rect">
              <a:avLst/>
            </a:prstGeom>
            <a:solidFill>
              <a:srgbClr val="FCE5CD"/>
            </a:solidFill>
            <a:ln w="9525" cap="flat" cmpd="sng">
              <a:solidFill>
                <a:srgbClr val="C2C2C2"/>
              </a:solidFill>
              <a:prstDash val="solid"/>
              <a:round/>
              <a:headEnd type="none" w="sm" len="sm"/>
              <a:tailEnd type="none" w="sm" len="sm"/>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300" b="1">
                  <a:solidFill>
                    <a:srgbClr val="A72A1E"/>
                  </a:solidFill>
                  <a:latin typeface="Share Tech"/>
                  <a:ea typeface="Share Tech"/>
                  <a:cs typeface="Share Tech"/>
                  <a:sym typeface="Share Tech"/>
                </a:rPr>
                <a:t>Data Preprocessing </a:t>
              </a:r>
              <a:endParaRPr sz="1300" b="1">
                <a:solidFill>
                  <a:srgbClr val="A72A1E"/>
                </a:solidFill>
                <a:latin typeface="Share Tech"/>
                <a:ea typeface="Share Tech"/>
                <a:cs typeface="Share Tech"/>
                <a:sym typeface="Share Tech"/>
              </a:endParaRPr>
            </a:p>
          </p:txBody>
        </p:sp>
        <p:sp>
          <p:nvSpPr>
            <p:cNvPr id="469" name="Google Shape;469;p25"/>
            <p:cNvSpPr txBox="1"/>
            <p:nvPr/>
          </p:nvSpPr>
          <p:spPr>
            <a:xfrm>
              <a:off x="2114724" y="3121024"/>
              <a:ext cx="1537200" cy="737400"/>
            </a:xfrm>
            <a:prstGeom prst="rect">
              <a:avLst/>
            </a:prstGeom>
            <a:solidFill>
              <a:srgbClr val="FCE5CD"/>
            </a:solidFill>
            <a:ln w="9525" cap="flat" cmpd="sng">
              <a:solidFill>
                <a:srgbClr val="C2C2C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solidFill>
                    <a:srgbClr val="A72A1E"/>
                  </a:solidFill>
                  <a:latin typeface="Share Tech"/>
                  <a:ea typeface="Share Tech"/>
                  <a:cs typeface="Share Tech"/>
                  <a:sym typeface="Share Tech"/>
                </a:rPr>
                <a:t>Outlier Detection in both numerical and categorical data. </a:t>
              </a:r>
              <a:endParaRPr sz="1100">
                <a:solidFill>
                  <a:srgbClr val="A72A1E"/>
                </a:solidFill>
                <a:latin typeface="Share Tech"/>
                <a:ea typeface="Share Tech"/>
                <a:cs typeface="Share Tech"/>
                <a:sym typeface="Share Tech"/>
              </a:endParaRPr>
            </a:p>
          </p:txBody>
        </p:sp>
      </p:grpSp>
      <p:grpSp>
        <p:nvGrpSpPr>
          <p:cNvPr id="470" name="Google Shape;470;p25"/>
          <p:cNvGrpSpPr/>
          <p:nvPr/>
        </p:nvGrpSpPr>
        <p:grpSpPr>
          <a:xfrm>
            <a:off x="4871493" y="2007907"/>
            <a:ext cx="1618366" cy="1998376"/>
            <a:chOff x="3818650" y="1960450"/>
            <a:chExt cx="1537202" cy="1897973"/>
          </a:xfrm>
        </p:grpSpPr>
        <p:sp>
          <p:nvSpPr>
            <p:cNvPr id="471" name="Google Shape;471;p25"/>
            <p:cNvSpPr/>
            <p:nvPr/>
          </p:nvSpPr>
          <p:spPr>
            <a:xfrm>
              <a:off x="4290102" y="1960450"/>
              <a:ext cx="594300" cy="594300"/>
            </a:xfrm>
            <a:prstGeom prst="ellipse">
              <a:avLst/>
            </a:prstGeom>
            <a:solidFill>
              <a:srgbClr val="FFE599"/>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Share Tech"/>
                <a:ea typeface="Share Tech"/>
                <a:cs typeface="Share Tech"/>
                <a:sym typeface="Share Tech"/>
              </a:endParaRPr>
            </a:p>
          </p:txBody>
        </p:sp>
        <p:sp>
          <p:nvSpPr>
            <p:cNvPr id="472" name="Google Shape;472;p25"/>
            <p:cNvSpPr txBox="1"/>
            <p:nvPr/>
          </p:nvSpPr>
          <p:spPr>
            <a:xfrm>
              <a:off x="3818650" y="2664225"/>
              <a:ext cx="1537200" cy="446400"/>
            </a:xfrm>
            <a:prstGeom prst="rect">
              <a:avLst/>
            </a:prstGeom>
            <a:solidFill>
              <a:srgbClr val="FFE599"/>
            </a:solid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300" b="1">
                  <a:solidFill>
                    <a:srgbClr val="A72A1E"/>
                  </a:solidFill>
                  <a:latin typeface="Share Tech"/>
                  <a:ea typeface="Share Tech"/>
                  <a:cs typeface="Share Tech"/>
                  <a:sym typeface="Share Tech"/>
                </a:rPr>
                <a:t>EDA </a:t>
              </a:r>
              <a:endParaRPr sz="1300" b="1">
                <a:solidFill>
                  <a:srgbClr val="A72A1E"/>
                </a:solidFill>
                <a:latin typeface="Share Tech"/>
                <a:ea typeface="Share Tech"/>
                <a:cs typeface="Share Tech"/>
                <a:sym typeface="Share Tech"/>
              </a:endParaRPr>
            </a:p>
          </p:txBody>
        </p:sp>
        <p:sp>
          <p:nvSpPr>
            <p:cNvPr id="473" name="Google Shape;473;p25"/>
            <p:cNvSpPr txBox="1"/>
            <p:nvPr/>
          </p:nvSpPr>
          <p:spPr>
            <a:xfrm>
              <a:off x="3818652" y="3121023"/>
              <a:ext cx="1537200" cy="737400"/>
            </a:xfrm>
            <a:prstGeom prst="rect">
              <a:avLst/>
            </a:prstGeom>
            <a:solidFill>
              <a:srgbClr val="FFE59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solidFill>
                    <a:srgbClr val="A72A1E"/>
                  </a:solidFill>
                  <a:latin typeface="Share Tech"/>
                  <a:ea typeface="Share Tech"/>
                  <a:cs typeface="Share Tech"/>
                  <a:sym typeface="Share Tech"/>
                </a:rPr>
                <a:t>Analyzed and visualized the dataset to uncover patterns and insights</a:t>
              </a:r>
              <a:r>
                <a:rPr lang="en" sz="1100">
                  <a:solidFill>
                    <a:srgbClr val="374151"/>
                  </a:solidFill>
                  <a:latin typeface="Share Tech"/>
                  <a:ea typeface="Share Tech"/>
                  <a:cs typeface="Share Tech"/>
                  <a:sym typeface="Share Tech"/>
                </a:rPr>
                <a:t>.</a:t>
              </a:r>
              <a:endParaRPr sz="1100">
                <a:solidFill>
                  <a:srgbClr val="A72A1E"/>
                </a:solidFill>
                <a:latin typeface="Share Tech"/>
                <a:ea typeface="Share Tech"/>
                <a:cs typeface="Share Tech"/>
                <a:sym typeface="Share Tech"/>
              </a:endParaRPr>
            </a:p>
          </p:txBody>
        </p:sp>
        <p:sp>
          <p:nvSpPr>
            <p:cNvPr id="474" name="Google Shape;474;p25"/>
            <p:cNvSpPr txBox="1"/>
            <p:nvPr/>
          </p:nvSpPr>
          <p:spPr>
            <a:xfrm>
              <a:off x="4368852" y="2121624"/>
              <a:ext cx="436800" cy="321000"/>
            </a:xfrm>
            <a:prstGeom prst="rect">
              <a:avLst/>
            </a:prstGeom>
            <a:solidFill>
              <a:srgbClr val="FFE59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b="1">
                  <a:solidFill>
                    <a:srgbClr val="A72A1E"/>
                  </a:solidFill>
                  <a:latin typeface="Share Tech"/>
                  <a:ea typeface="Share Tech"/>
                  <a:cs typeface="Share Tech"/>
                  <a:sym typeface="Share Tech"/>
                </a:rPr>
                <a:t>3</a:t>
              </a:r>
              <a:endParaRPr sz="1100" b="1">
                <a:solidFill>
                  <a:srgbClr val="A72A1E"/>
                </a:solidFill>
                <a:latin typeface="Share Tech"/>
                <a:ea typeface="Share Tech"/>
                <a:cs typeface="Share Tech"/>
                <a:sym typeface="Share Tech"/>
              </a:endParaRPr>
            </a:p>
          </p:txBody>
        </p:sp>
      </p:grpSp>
      <p:grpSp>
        <p:nvGrpSpPr>
          <p:cNvPr id="475" name="Google Shape;475;p25"/>
          <p:cNvGrpSpPr/>
          <p:nvPr/>
        </p:nvGrpSpPr>
        <p:grpSpPr>
          <a:xfrm>
            <a:off x="7267022" y="2007903"/>
            <a:ext cx="1618367" cy="1998378"/>
            <a:chOff x="5527887" y="1960450"/>
            <a:chExt cx="1537203" cy="1897975"/>
          </a:xfrm>
        </p:grpSpPr>
        <p:sp>
          <p:nvSpPr>
            <p:cNvPr id="476" name="Google Shape;476;p25"/>
            <p:cNvSpPr/>
            <p:nvPr/>
          </p:nvSpPr>
          <p:spPr>
            <a:xfrm>
              <a:off x="5999340" y="1960450"/>
              <a:ext cx="594300" cy="594300"/>
            </a:xfrm>
            <a:prstGeom prst="ellipse">
              <a:avLst/>
            </a:prstGeom>
            <a:solidFill>
              <a:srgbClr val="EFEFE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Share Tech"/>
                <a:ea typeface="Share Tech"/>
                <a:cs typeface="Share Tech"/>
                <a:sym typeface="Share Tech"/>
              </a:endParaRPr>
            </a:p>
          </p:txBody>
        </p:sp>
        <p:sp>
          <p:nvSpPr>
            <p:cNvPr id="477" name="Google Shape;477;p25"/>
            <p:cNvSpPr txBox="1"/>
            <p:nvPr/>
          </p:nvSpPr>
          <p:spPr>
            <a:xfrm>
              <a:off x="5527887" y="2664225"/>
              <a:ext cx="1537200" cy="446400"/>
            </a:xfrm>
            <a:prstGeom prst="rect">
              <a:avLst/>
            </a:prstGeom>
            <a:solidFill>
              <a:srgbClr val="EFEFEF"/>
            </a:solid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300" b="1">
                  <a:solidFill>
                    <a:srgbClr val="A72A1E"/>
                  </a:solidFill>
                  <a:latin typeface="Share Tech"/>
                  <a:ea typeface="Share Tech"/>
                  <a:cs typeface="Share Tech"/>
                  <a:sym typeface="Share Tech"/>
                </a:rPr>
                <a:t>Model</a:t>
              </a:r>
              <a:endParaRPr sz="1300" b="1">
                <a:solidFill>
                  <a:srgbClr val="858585"/>
                </a:solidFill>
                <a:latin typeface="Share Tech"/>
                <a:ea typeface="Share Tech"/>
                <a:cs typeface="Share Tech"/>
                <a:sym typeface="Share Tech"/>
              </a:endParaRPr>
            </a:p>
          </p:txBody>
        </p:sp>
        <p:sp>
          <p:nvSpPr>
            <p:cNvPr id="478" name="Google Shape;478;p25"/>
            <p:cNvSpPr txBox="1"/>
            <p:nvPr/>
          </p:nvSpPr>
          <p:spPr>
            <a:xfrm>
              <a:off x="5527890" y="3121025"/>
              <a:ext cx="1537200" cy="737400"/>
            </a:xfrm>
            <a:prstGeom prst="rect">
              <a:avLst/>
            </a:prstGeom>
            <a:solidFill>
              <a:srgbClr val="EFEFE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solidFill>
                    <a:srgbClr val="A72A1E"/>
                  </a:solidFill>
                  <a:latin typeface="Share Tech"/>
                  <a:ea typeface="Share Tech"/>
                  <a:cs typeface="Share Tech"/>
                  <a:sym typeface="Share Tech"/>
                </a:rPr>
                <a:t>Time Series Analysis using different models.</a:t>
              </a:r>
              <a:endParaRPr sz="1100">
                <a:solidFill>
                  <a:srgbClr val="858585"/>
                </a:solidFill>
                <a:latin typeface="Share Tech"/>
                <a:ea typeface="Share Tech"/>
                <a:cs typeface="Share Tech"/>
                <a:sym typeface="Share Tech"/>
              </a:endParaRPr>
            </a:p>
          </p:txBody>
        </p:sp>
        <p:sp>
          <p:nvSpPr>
            <p:cNvPr id="479" name="Google Shape;479;p25"/>
            <p:cNvSpPr txBox="1"/>
            <p:nvPr/>
          </p:nvSpPr>
          <p:spPr>
            <a:xfrm>
              <a:off x="6078090" y="2121624"/>
              <a:ext cx="436800" cy="321000"/>
            </a:xfrm>
            <a:prstGeom prst="rect">
              <a:avLst/>
            </a:prstGeom>
            <a:solidFill>
              <a:srgbClr val="EFEFE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b="1">
                  <a:solidFill>
                    <a:srgbClr val="A72A1E"/>
                  </a:solidFill>
                  <a:latin typeface="Share Tech"/>
                  <a:ea typeface="Share Tech"/>
                  <a:cs typeface="Share Tech"/>
                  <a:sym typeface="Share Tech"/>
                </a:rPr>
                <a:t>4</a:t>
              </a:r>
              <a:endParaRPr sz="1100" b="1">
                <a:solidFill>
                  <a:srgbClr val="A72A1E"/>
                </a:solidFill>
                <a:latin typeface="Share Tech"/>
                <a:ea typeface="Share Tech"/>
                <a:cs typeface="Share Tech"/>
                <a:sym typeface="Share Tech"/>
              </a:endParaRPr>
            </a:p>
          </p:txBody>
        </p:sp>
      </p:grpSp>
      <p:sp>
        <p:nvSpPr>
          <p:cNvPr id="480" name="Google Shape;480;p25"/>
          <p:cNvSpPr/>
          <p:nvPr/>
        </p:nvSpPr>
        <p:spPr>
          <a:xfrm>
            <a:off x="4194767" y="2314241"/>
            <a:ext cx="625500" cy="39000"/>
          </a:xfrm>
          <a:prstGeom prst="roundRect">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Share Tech"/>
              <a:ea typeface="Share Tech"/>
              <a:cs typeface="Share Tech"/>
              <a:sym typeface="Share Tech"/>
            </a:endParaRPr>
          </a:p>
        </p:txBody>
      </p:sp>
      <p:sp>
        <p:nvSpPr>
          <p:cNvPr id="481" name="Google Shape;481;p25"/>
          <p:cNvSpPr/>
          <p:nvPr/>
        </p:nvSpPr>
        <p:spPr>
          <a:xfrm rot="10800000" flipH="1">
            <a:off x="6565700" y="2314244"/>
            <a:ext cx="625500" cy="39000"/>
          </a:xfrm>
          <a:prstGeom prst="roundRect">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Share Tech"/>
              <a:ea typeface="Share Tech"/>
              <a:cs typeface="Share Tech"/>
              <a:sym typeface="Share Te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6"/>
          <p:cNvSpPr txBox="1">
            <a:spLocks noGrp="1"/>
          </p:cNvSpPr>
          <p:nvPr>
            <p:ph type="body" idx="1"/>
          </p:nvPr>
        </p:nvSpPr>
        <p:spPr>
          <a:xfrm>
            <a:off x="597375" y="1063525"/>
            <a:ext cx="7655700" cy="3342000"/>
          </a:xfrm>
          <a:prstGeom prst="rect">
            <a:avLst/>
          </a:prstGeom>
          <a:ln w="9525" cap="flat" cmpd="sng">
            <a:solidFill>
              <a:srgbClr val="00CFCC"/>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hare Tech"/>
                <a:ea typeface="Share Tech"/>
                <a:cs typeface="Share Tech"/>
                <a:sym typeface="Share Tech"/>
              </a:rPr>
              <a:t>The dataset is a detailed repository of reported incidents, encompassing incident specifics like date, time, year, and categorization by description. Each incident is uniquely identified by an incident ID. Additionally, it contains information on resolution status, geographical coordinates, and attributes such as police district and neighborhood. It has 787K criminal observations.</a:t>
            </a:r>
            <a:endParaRPr>
              <a:latin typeface="Share Tech"/>
              <a:ea typeface="Share Tech"/>
              <a:cs typeface="Share Tech"/>
              <a:sym typeface="Share Tech"/>
            </a:endParaRPr>
          </a:p>
          <a:p>
            <a:pPr marL="0" lvl="0" indent="0" algn="l" rtl="0">
              <a:spcBef>
                <a:spcPts val="0"/>
              </a:spcBef>
              <a:spcAft>
                <a:spcPts val="1600"/>
              </a:spcAft>
              <a:buNone/>
            </a:pPr>
            <a:endParaRPr>
              <a:solidFill>
                <a:srgbClr val="00FFFF"/>
              </a:solidFill>
            </a:endParaRPr>
          </a:p>
        </p:txBody>
      </p:sp>
      <p:sp>
        <p:nvSpPr>
          <p:cNvPr id="487" name="Google Shape;48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a:t>
            </a:r>
            <a:endParaRPr/>
          </a:p>
        </p:txBody>
      </p:sp>
      <p:pic>
        <p:nvPicPr>
          <p:cNvPr id="488" name="Google Shape;488;p26"/>
          <p:cNvPicPr preferRelativeResize="0"/>
          <p:nvPr/>
        </p:nvPicPr>
        <p:blipFill>
          <a:blip r:embed="rId3">
            <a:alphaModFix/>
          </a:blip>
          <a:stretch>
            <a:fillRect/>
          </a:stretch>
        </p:blipFill>
        <p:spPr>
          <a:xfrm>
            <a:off x="733875" y="2258750"/>
            <a:ext cx="7381202" cy="199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7"/>
          <p:cNvSpPr/>
          <p:nvPr/>
        </p:nvSpPr>
        <p:spPr>
          <a:xfrm>
            <a:off x="6027875" y="1807350"/>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txBox="1">
            <a:spLocks noGrp="1"/>
          </p:cNvSpPr>
          <p:nvPr>
            <p:ph type="title" idx="4294967295"/>
          </p:nvPr>
        </p:nvSpPr>
        <p:spPr>
          <a:xfrm>
            <a:off x="6131975" y="2061000"/>
            <a:ext cx="981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01</a:t>
            </a:r>
            <a:endParaRPr>
              <a:solidFill>
                <a:schemeClr val="dk2"/>
              </a:solidFill>
            </a:endParaRPr>
          </a:p>
        </p:txBody>
      </p:sp>
      <p:sp>
        <p:nvSpPr>
          <p:cNvPr id="495" name="Google Shape;495;p27"/>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1370475" y="3869000"/>
            <a:ext cx="5490264"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7" name="Google Shape;497;p27"/>
          <p:cNvCxnSpPr>
            <a:stCxn id="493" idx="2"/>
          </p:cNvCxnSpPr>
          <p:nvPr/>
        </p:nvCxnSpPr>
        <p:spPr>
          <a:xfrm>
            <a:off x="6570425" y="2892450"/>
            <a:ext cx="0" cy="978000"/>
          </a:xfrm>
          <a:prstGeom prst="straightConnector1">
            <a:avLst/>
          </a:prstGeom>
          <a:noFill/>
          <a:ln w="19050" cap="flat" cmpd="sng">
            <a:solidFill>
              <a:schemeClr val="accent2"/>
            </a:solidFill>
            <a:prstDash val="solid"/>
            <a:round/>
            <a:headEnd type="none" w="med" len="med"/>
            <a:tailEnd type="none" w="med" len="med"/>
          </a:ln>
        </p:spPr>
      </p:cxnSp>
      <p:sp>
        <p:nvSpPr>
          <p:cNvPr id="498" name="Google Shape;498;p27"/>
          <p:cNvSpPr txBox="1">
            <a:spLocks noGrp="1"/>
          </p:cNvSpPr>
          <p:nvPr>
            <p:ph type="ctrTitle"/>
          </p:nvPr>
        </p:nvSpPr>
        <p:spPr>
          <a:xfrm>
            <a:off x="1370463" y="561750"/>
            <a:ext cx="4965000" cy="31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DATA CLEANING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8"/>
          <p:cNvSpPr/>
          <p:nvPr/>
        </p:nvSpPr>
        <p:spPr>
          <a:xfrm>
            <a:off x="5689275" y="1079575"/>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txBox="1"/>
          <p:nvPr/>
        </p:nvSpPr>
        <p:spPr>
          <a:xfrm>
            <a:off x="394200" y="829625"/>
            <a:ext cx="8262000" cy="22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Share Tech"/>
                <a:ea typeface="Share Tech"/>
                <a:cs typeface="Share Tech"/>
                <a:sym typeface="Share Tech"/>
              </a:rPr>
              <a:t>Data cleaning is a crucial step in the machine learning pipeline as the quality of the data significantly impacts the performance and reliability of the models.</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a:solidFill>
                  <a:schemeClr val="lt1"/>
                </a:solidFill>
                <a:latin typeface="Share Tech"/>
                <a:ea typeface="Share Tech"/>
                <a:cs typeface="Share Tech"/>
                <a:sym typeface="Share Tech"/>
              </a:rPr>
              <a:t>Handling the missing values: The dataset had only one missing value in the PdDistrict column and in just one row. </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rgbClr val="FFFFFF"/>
              </a:solidFill>
              <a:latin typeface="Share Tech"/>
              <a:ea typeface="Share Tech"/>
              <a:cs typeface="Share Tech"/>
              <a:sym typeface="Share Tech"/>
            </a:endParaRPr>
          </a:p>
          <a:p>
            <a:pPr marL="0" lvl="0" indent="0" algn="l" rtl="0">
              <a:spcBef>
                <a:spcPts val="0"/>
              </a:spcBef>
              <a:spcAft>
                <a:spcPts val="0"/>
              </a:spcAft>
              <a:buNone/>
            </a:pPr>
            <a:endParaRPr>
              <a:solidFill>
                <a:srgbClr val="FFFFFF"/>
              </a:solidFill>
              <a:latin typeface="Share Tech"/>
              <a:ea typeface="Share Tech"/>
              <a:cs typeface="Share Tech"/>
              <a:sym typeface="Share Tech"/>
            </a:endParaRPr>
          </a:p>
        </p:txBody>
      </p:sp>
      <p:pic>
        <p:nvPicPr>
          <p:cNvPr id="505" name="Google Shape;505;p28"/>
          <p:cNvPicPr preferRelativeResize="0"/>
          <p:nvPr/>
        </p:nvPicPr>
        <p:blipFill>
          <a:blip r:embed="rId3">
            <a:alphaModFix/>
          </a:blip>
          <a:stretch>
            <a:fillRect/>
          </a:stretch>
        </p:blipFill>
        <p:spPr>
          <a:xfrm>
            <a:off x="394200" y="2476525"/>
            <a:ext cx="8176575" cy="112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9"/>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txBox="1">
            <a:spLocks noGrp="1"/>
          </p:cNvSpPr>
          <p:nvPr>
            <p:ph type="title" idx="4294967295"/>
          </p:nvPr>
        </p:nvSpPr>
        <p:spPr>
          <a:xfrm>
            <a:off x="5834900" y="2122225"/>
            <a:ext cx="981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02</a:t>
            </a:r>
            <a:endParaRPr>
              <a:solidFill>
                <a:schemeClr val="dk2"/>
              </a:solidFill>
            </a:endParaRPr>
          </a:p>
        </p:txBody>
      </p:sp>
      <p:sp>
        <p:nvSpPr>
          <p:cNvPr id="512" name="Google Shape;512;p29"/>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4" name="Google Shape;514;p29"/>
          <p:cNvCxnSpPr>
            <a:stCxn id="51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515" name="Google Shape;515;p29"/>
          <p:cNvSpPr txBox="1">
            <a:spLocks noGrp="1"/>
          </p:cNvSpPr>
          <p:nvPr>
            <p:ph type="ctrTitle"/>
          </p:nvPr>
        </p:nvSpPr>
        <p:spPr>
          <a:xfrm>
            <a:off x="1370463" y="529950"/>
            <a:ext cx="4965000" cy="31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DATA PREPROCESSING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30"/>
          <p:cNvPicPr preferRelativeResize="0"/>
          <p:nvPr/>
        </p:nvPicPr>
        <p:blipFill>
          <a:blip r:embed="rId3">
            <a:alphaModFix/>
          </a:blip>
          <a:stretch>
            <a:fillRect/>
          </a:stretch>
        </p:blipFill>
        <p:spPr>
          <a:xfrm>
            <a:off x="5218825" y="779800"/>
            <a:ext cx="3622450" cy="2341375"/>
          </a:xfrm>
          <a:prstGeom prst="rect">
            <a:avLst/>
          </a:prstGeom>
          <a:noFill/>
          <a:ln>
            <a:noFill/>
          </a:ln>
        </p:spPr>
      </p:pic>
      <p:pic>
        <p:nvPicPr>
          <p:cNvPr id="521" name="Google Shape;521;p30"/>
          <p:cNvPicPr preferRelativeResize="0"/>
          <p:nvPr/>
        </p:nvPicPr>
        <p:blipFill>
          <a:blip r:embed="rId4">
            <a:alphaModFix/>
          </a:blip>
          <a:stretch>
            <a:fillRect/>
          </a:stretch>
        </p:blipFill>
        <p:spPr>
          <a:xfrm>
            <a:off x="561500" y="779800"/>
            <a:ext cx="3527626" cy="2341375"/>
          </a:xfrm>
          <a:prstGeom prst="rect">
            <a:avLst/>
          </a:prstGeom>
          <a:noFill/>
          <a:ln>
            <a:noFill/>
          </a:ln>
        </p:spPr>
      </p:pic>
      <p:sp>
        <p:nvSpPr>
          <p:cNvPr id="522" name="Google Shape;522;p30"/>
          <p:cNvSpPr txBox="1"/>
          <p:nvPr/>
        </p:nvSpPr>
        <p:spPr>
          <a:xfrm>
            <a:off x="585463" y="3331550"/>
            <a:ext cx="3479700" cy="182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We dealt with the outliers in the numerical features here. </a:t>
            </a: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Only PdId had significant number of outliers so imputed the outliers using the Interquartile Range. </a:t>
            </a:r>
            <a:endParaRPr>
              <a:solidFill>
                <a:schemeClr val="lt1"/>
              </a:solidFill>
              <a:latin typeface="Share Tech"/>
              <a:ea typeface="Share Tech"/>
              <a:cs typeface="Share Tech"/>
              <a:sym typeface="Share Tech"/>
            </a:endParaRPr>
          </a:p>
          <a:p>
            <a:pPr marL="457200" lvl="0" indent="0" algn="l" rtl="0">
              <a:spcBef>
                <a:spcPts val="0"/>
              </a:spcBef>
              <a:spcAft>
                <a:spcPts val="0"/>
              </a:spcAft>
              <a:buNone/>
            </a:pPr>
            <a:endParaRPr sz="1200">
              <a:solidFill>
                <a:schemeClr val="lt1"/>
              </a:solidFill>
              <a:latin typeface="Maven Pro"/>
              <a:ea typeface="Maven Pro"/>
              <a:cs typeface="Maven Pro"/>
              <a:sym typeface="Maven Pro"/>
            </a:endParaRPr>
          </a:p>
          <a:p>
            <a:pPr marL="0" lvl="0" indent="0" algn="l" rtl="0">
              <a:spcBef>
                <a:spcPts val="0"/>
              </a:spcBef>
              <a:spcAft>
                <a:spcPts val="0"/>
              </a:spcAft>
              <a:buNone/>
            </a:pPr>
            <a:endParaRPr sz="1200">
              <a:solidFill>
                <a:schemeClr val="lt1"/>
              </a:solidFill>
              <a:latin typeface="Maven Pro"/>
              <a:ea typeface="Maven Pro"/>
              <a:cs typeface="Maven Pro"/>
              <a:sym typeface="Maven Pro"/>
            </a:endParaRPr>
          </a:p>
        </p:txBody>
      </p:sp>
      <p:sp>
        <p:nvSpPr>
          <p:cNvPr id="523" name="Google Shape;523;p30"/>
          <p:cNvSpPr txBox="1"/>
          <p:nvPr/>
        </p:nvSpPr>
        <p:spPr>
          <a:xfrm>
            <a:off x="5113050" y="3293000"/>
            <a:ext cx="3834000" cy="1901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Some of the features which we had were categorical features. </a:t>
            </a: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This bar chart displays the frequency of incident categories.</a:t>
            </a:r>
            <a:endParaRPr>
              <a:solidFill>
                <a:schemeClr val="lt1"/>
              </a:solidFill>
              <a:latin typeface="Share Tech"/>
              <a:ea typeface="Share Tech"/>
              <a:cs typeface="Share Tech"/>
              <a:sym typeface="Share Tech"/>
            </a:endParaRPr>
          </a:p>
          <a:p>
            <a:pPr marL="457200" lvl="0" indent="-317500" algn="l" rtl="0">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Any extreme case will be considered as an outlier. </a:t>
            </a:r>
            <a:endParaRPr>
              <a:solidFill>
                <a:schemeClr val="lt1"/>
              </a:solidFill>
              <a:latin typeface="Share Tech"/>
              <a:ea typeface="Share Tech"/>
              <a:cs typeface="Share Tech"/>
              <a:sym typeface="Share Tech"/>
            </a:endParaRPr>
          </a:p>
        </p:txBody>
      </p:sp>
      <p:sp>
        <p:nvSpPr>
          <p:cNvPr id="524" name="Google Shape;524;p30"/>
          <p:cNvSpPr txBox="1"/>
          <p:nvPr/>
        </p:nvSpPr>
        <p:spPr>
          <a:xfrm>
            <a:off x="611375" y="237025"/>
            <a:ext cx="30348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Share Tech"/>
                <a:ea typeface="Share Tech"/>
                <a:cs typeface="Share Tech"/>
                <a:sym typeface="Share Tech"/>
              </a:rPr>
              <a:t>OUTLIER DETECTION:</a:t>
            </a:r>
            <a:endParaRPr sz="2000" b="1">
              <a:solidFill>
                <a:schemeClr val="lt1"/>
              </a:solidFill>
              <a:latin typeface="Share Tech"/>
              <a:ea typeface="Share Tech"/>
              <a:cs typeface="Share Tech"/>
              <a:sym typeface="Share Te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1"/>
          <p:cNvSpPr txBox="1">
            <a:spLocks noGrp="1"/>
          </p:cNvSpPr>
          <p:nvPr>
            <p:ph type="subTitle" idx="7"/>
          </p:nvPr>
        </p:nvSpPr>
        <p:spPr>
          <a:xfrm>
            <a:off x="5942599" y="3024747"/>
            <a:ext cx="22773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hare Tech"/>
                <a:ea typeface="Share Tech"/>
                <a:cs typeface="Share Tech"/>
                <a:sym typeface="Share Tech"/>
              </a:rPr>
              <a:t>Till 2018 which year and which month of the year had the maximum crime rate.  </a:t>
            </a:r>
            <a:endParaRPr>
              <a:latin typeface="Share Tech"/>
              <a:ea typeface="Share Tech"/>
              <a:cs typeface="Share Tech"/>
              <a:sym typeface="Share Tech"/>
            </a:endParaRPr>
          </a:p>
          <a:p>
            <a:pPr marL="0" lvl="0" indent="0" algn="l" rtl="0">
              <a:spcBef>
                <a:spcPts val="0"/>
              </a:spcBef>
              <a:spcAft>
                <a:spcPts val="0"/>
              </a:spcAft>
              <a:buNone/>
            </a:pPr>
            <a:endParaRPr>
              <a:latin typeface="Share Tech"/>
              <a:ea typeface="Share Tech"/>
              <a:cs typeface="Share Tech"/>
              <a:sym typeface="Share Tech"/>
            </a:endParaRPr>
          </a:p>
        </p:txBody>
      </p:sp>
      <p:sp>
        <p:nvSpPr>
          <p:cNvPr id="530" name="Google Shape;530;p31"/>
          <p:cNvSpPr txBox="1">
            <a:spLocks noGrp="1"/>
          </p:cNvSpPr>
          <p:nvPr>
            <p:ph type="ctrTitle"/>
          </p:nvPr>
        </p:nvSpPr>
        <p:spPr>
          <a:xfrm>
            <a:off x="1045500" y="1674277"/>
            <a:ext cx="2585100" cy="72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Analysed the data based on which category of crime is the largest in San Francisco.</a:t>
            </a:r>
            <a:endParaRPr sz="1400"/>
          </a:p>
        </p:txBody>
      </p:sp>
      <p:sp>
        <p:nvSpPr>
          <p:cNvPr id="531" name="Google Shape;531;p31"/>
          <p:cNvSpPr txBox="1">
            <a:spLocks noGrp="1"/>
          </p:cNvSpPr>
          <p:nvPr>
            <p:ph type="subTitle" idx="3"/>
          </p:nvPr>
        </p:nvSpPr>
        <p:spPr>
          <a:xfrm>
            <a:off x="5782825" y="1610350"/>
            <a:ext cx="2508000"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hare Tech"/>
                <a:ea typeface="Share Tech"/>
                <a:cs typeface="Share Tech"/>
                <a:sym typeface="Share Tech"/>
              </a:rPr>
              <a:t>Which district in San Francisco has the maximum crime rate. </a:t>
            </a:r>
            <a:endParaRPr>
              <a:latin typeface="Share Tech"/>
              <a:ea typeface="Share Tech"/>
              <a:cs typeface="Share Tech"/>
              <a:sym typeface="Share Tech"/>
            </a:endParaRPr>
          </a:p>
        </p:txBody>
      </p:sp>
      <p:sp>
        <p:nvSpPr>
          <p:cNvPr id="532" name="Google Shape;532;p31"/>
          <p:cNvSpPr txBox="1">
            <a:spLocks noGrp="1"/>
          </p:cNvSpPr>
          <p:nvPr>
            <p:ph type="subTitle" idx="5"/>
          </p:nvPr>
        </p:nvSpPr>
        <p:spPr>
          <a:xfrm>
            <a:off x="1116850" y="2935401"/>
            <a:ext cx="2084700" cy="11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hare Tech"/>
                <a:ea typeface="Share Tech"/>
                <a:cs typeface="Share Tech"/>
                <a:sym typeface="Share Tech"/>
              </a:rPr>
              <a:t>During which time of the day and which day of the week the crime rate is the maximum.</a:t>
            </a:r>
            <a:endParaRPr/>
          </a:p>
        </p:txBody>
      </p:sp>
      <p:sp>
        <p:nvSpPr>
          <p:cNvPr id="533" name="Google Shape;533;p31"/>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7" name="Google Shape;537;p31"/>
          <p:cNvCxnSpPr>
            <a:stCxn id="533" idx="3"/>
            <a:endCxn id="535"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538" name="Google Shape;538;p31"/>
          <p:cNvCxnSpPr>
            <a:stCxn id="535" idx="2"/>
            <a:endCxn id="534"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539" name="Google Shape;539;p31"/>
          <p:cNvCxnSpPr>
            <a:stCxn id="534" idx="3"/>
            <a:endCxn id="536"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540" name="Google Shape;540;p31"/>
          <p:cNvGrpSpPr/>
          <p:nvPr/>
        </p:nvGrpSpPr>
        <p:grpSpPr>
          <a:xfrm>
            <a:off x="5072712" y="3212678"/>
            <a:ext cx="402156" cy="456781"/>
            <a:chOff x="5357662" y="4297637"/>
            <a:chExt cx="287275" cy="326296"/>
          </a:xfrm>
        </p:grpSpPr>
        <p:sp>
          <p:nvSpPr>
            <p:cNvPr id="541" name="Google Shape;541;p31"/>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1"/>
          <p:cNvGrpSpPr/>
          <p:nvPr/>
        </p:nvGrpSpPr>
        <p:grpSpPr>
          <a:xfrm>
            <a:off x="3630303" y="1793719"/>
            <a:ext cx="484361" cy="484405"/>
            <a:chOff x="4890434" y="4287389"/>
            <a:chExt cx="345997" cy="346029"/>
          </a:xfrm>
        </p:grpSpPr>
        <p:sp>
          <p:nvSpPr>
            <p:cNvPr id="547" name="Google Shape;547;p31"/>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31"/>
          <p:cNvGrpSpPr/>
          <p:nvPr/>
        </p:nvGrpSpPr>
        <p:grpSpPr>
          <a:xfrm>
            <a:off x="5029465" y="1816807"/>
            <a:ext cx="488638" cy="438246"/>
            <a:chOff x="5778676" y="3826972"/>
            <a:chExt cx="349052" cy="313055"/>
          </a:xfrm>
        </p:grpSpPr>
        <p:sp>
          <p:nvSpPr>
            <p:cNvPr id="555" name="Google Shape;555;p31"/>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1"/>
          <p:cNvSpPr txBox="1"/>
          <p:nvPr/>
        </p:nvSpPr>
        <p:spPr>
          <a:xfrm>
            <a:off x="470950" y="271400"/>
            <a:ext cx="7355700" cy="9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a:solidFill>
                  <a:srgbClr val="FFFFFF"/>
                </a:solidFill>
                <a:latin typeface="Share Tech"/>
                <a:ea typeface="Share Tech"/>
                <a:cs typeface="Share Tech"/>
                <a:sym typeface="Share Tech"/>
              </a:rPr>
              <a:t>EDA (Exploratory Data Analysis)</a:t>
            </a:r>
            <a:endParaRPr sz="1300">
              <a:latin typeface="Maven Pro"/>
              <a:ea typeface="Maven Pro"/>
              <a:cs typeface="Maven Pro"/>
              <a:sym typeface="Maven Pro"/>
            </a:endParaRPr>
          </a:p>
        </p:txBody>
      </p:sp>
      <p:grpSp>
        <p:nvGrpSpPr>
          <p:cNvPr id="561" name="Google Shape;561;p31"/>
          <p:cNvGrpSpPr/>
          <p:nvPr/>
        </p:nvGrpSpPr>
        <p:grpSpPr>
          <a:xfrm>
            <a:off x="1917297" y="2397878"/>
            <a:ext cx="483826" cy="491133"/>
            <a:chOff x="4874902" y="3808799"/>
            <a:chExt cx="345615" cy="350835"/>
          </a:xfrm>
        </p:grpSpPr>
        <p:sp>
          <p:nvSpPr>
            <p:cNvPr id="562" name="Google Shape;562;p31"/>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1"/>
          <p:cNvGrpSpPr/>
          <p:nvPr/>
        </p:nvGrpSpPr>
        <p:grpSpPr>
          <a:xfrm>
            <a:off x="3630872" y="3202228"/>
            <a:ext cx="483826" cy="491133"/>
            <a:chOff x="4874902" y="3808799"/>
            <a:chExt cx="345615" cy="350835"/>
          </a:xfrm>
        </p:grpSpPr>
        <p:sp>
          <p:nvSpPr>
            <p:cNvPr id="580" name="Google Shape;580;p31"/>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1551</Words>
  <Application>Microsoft Macintosh PowerPoint</Application>
  <PresentationFormat>On-screen Show (16:9)</PresentationFormat>
  <Paragraphs>109</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Share Tech</vt:lpstr>
      <vt:lpstr>Livvic Light</vt:lpstr>
      <vt:lpstr>Fira Sans Condensed Medium</vt:lpstr>
      <vt:lpstr>Arial</vt:lpstr>
      <vt:lpstr>Times New Roman</vt:lpstr>
      <vt:lpstr>Maven Pro</vt:lpstr>
      <vt:lpstr>Nunito Light</vt:lpstr>
      <vt:lpstr>Advent Pro SemiBold</vt:lpstr>
      <vt:lpstr>Fira Sans Extra Condensed Medium</vt:lpstr>
      <vt:lpstr>Roboto</vt:lpstr>
      <vt:lpstr>Data Science Consulting by Slidesgo</vt:lpstr>
      <vt:lpstr>San Francisco Crime Analysis</vt:lpstr>
      <vt:lpstr>Problem Statement</vt:lpstr>
      <vt:lpstr>Introduction</vt:lpstr>
      <vt:lpstr>Dataset</vt:lpstr>
      <vt:lpstr>01</vt:lpstr>
      <vt:lpstr>PowerPoint Presentation</vt:lpstr>
      <vt:lpstr>02</vt:lpstr>
      <vt:lpstr>PowerPoint Presentation</vt:lpstr>
      <vt:lpstr>Analysed the data based on which category of crime is the largest in San Francisco.</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ETS</vt:lpstr>
      <vt:lpstr>PowerPoint Presentation</vt:lpstr>
      <vt:lpstr>ACF AND PCF</vt:lpstr>
      <vt:lpstr>PowerPoint Presentation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Rupesh Kumar</cp:lastModifiedBy>
  <cp:revision>1</cp:revision>
  <dcterms:modified xsi:type="dcterms:W3CDTF">2025-04-10T10:10:44Z</dcterms:modified>
</cp:coreProperties>
</file>