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6" r:id="rId5"/>
    <p:sldId id="262" r:id="rId6"/>
    <p:sldId id="270"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796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23267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843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88242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635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88593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53116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71931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03792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6D0BF-B61D-4764-831B-86EDCCECFD10}"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023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6D0BF-B61D-4764-831B-86EDCCECFD10}"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219827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6D0BF-B61D-4764-831B-86EDCCECFD10}"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10633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6D0BF-B61D-4764-831B-86EDCCECFD10}"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08513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6D0BF-B61D-4764-831B-86EDCCECFD10}"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975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38542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6D0BF-B61D-4764-831B-86EDCCECFD10}"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82181-3B22-4153-9AF0-FA7F34085B48}" type="slidenum">
              <a:rPr lang="en-IN" smtClean="0"/>
              <a:t>‹#›</a:t>
            </a:fld>
            <a:endParaRPr lang="en-IN"/>
          </a:p>
        </p:txBody>
      </p:sp>
    </p:spTree>
    <p:extLst>
      <p:ext uri="{BB962C8B-B14F-4D97-AF65-F5344CB8AC3E}">
        <p14:creationId xmlns:p14="http://schemas.microsoft.com/office/powerpoint/2010/main" val="419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56D0BF-B61D-4764-831B-86EDCCECFD10}" type="datetimeFigureOut">
              <a:rPr lang="en-IN" smtClean="0"/>
              <a:t>07-03-2024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A82181-3B22-4153-9AF0-FA7F34085B48}" type="slidenum">
              <a:rPr lang="en-IN" smtClean="0"/>
              <a:t>‹#›</a:t>
            </a:fld>
            <a:endParaRPr lang="en-IN"/>
          </a:p>
        </p:txBody>
      </p:sp>
    </p:spTree>
    <p:extLst>
      <p:ext uri="{BB962C8B-B14F-4D97-AF65-F5344CB8AC3E}">
        <p14:creationId xmlns:p14="http://schemas.microsoft.com/office/powerpoint/2010/main" val="23734454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house-price-prediction-using-machine-learning-in-pyth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70D4-79E3-7F8F-F044-35FC6DCD5754}"/>
              </a:ext>
            </a:extLst>
          </p:cNvPr>
          <p:cNvSpPr>
            <a:spLocks noGrp="1"/>
          </p:cNvSpPr>
          <p:nvPr>
            <p:ph type="ctrTitle"/>
          </p:nvPr>
        </p:nvSpPr>
        <p:spPr>
          <a:xfrm>
            <a:off x="772998" y="1866507"/>
            <a:ext cx="9049732" cy="977699"/>
          </a:xfrm>
        </p:spPr>
        <p:txBody>
          <a:bodyPr/>
          <a:lstStyle/>
          <a:p>
            <a:pPr algn="ctr"/>
            <a:r>
              <a:rPr lang="en-IN" sz="4400" b="1" u="sng" dirty="0">
                <a:effectLst>
                  <a:outerShdw blurRad="38100" dist="38100" dir="2700000" algn="tl">
                    <a:srgbClr val="000000">
                      <a:alpha val="43137"/>
                    </a:srgbClr>
                  </a:outerShdw>
                </a:effectLst>
              </a:rPr>
              <a:t>Title:</a:t>
            </a:r>
            <a:br>
              <a:rPr lang="en-IN" sz="4400" b="1" u="sng" dirty="0">
                <a:effectLst>
                  <a:outerShdw blurRad="38100" dist="38100" dir="2700000" algn="tl">
                    <a:srgbClr val="000000">
                      <a:alpha val="43137"/>
                    </a:srgbClr>
                  </a:outerShdw>
                </a:effectLst>
              </a:rPr>
            </a:br>
            <a:br>
              <a:rPr lang="en-IN" sz="3600" dirty="0"/>
            </a:br>
            <a:r>
              <a:rPr kumimoji="0" lang="en-US" altLang="en-US" sz="2800" i="1" u="none" strike="noStrike" cap="none" normalizeH="0" baseline="0" dirty="0">
                <a:ln>
                  <a:noFill/>
                </a:ln>
                <a:solidFill>
                  <a:schemeClr val="accent2">
                    <a:lumMod val="75000"/>
                  </a:schemeClr>
                </a:solidFill>
                <a:effectLst/>
                <a:latin typeface="Arial Unicode MS"/>
              </a:rPr>
              <a:t>House Price Prediction Project</a:t>
            </a:r>
            <a:endParaRPr lang="en-IN" sz="3200" i="1" dirty="0">
              <a:solidFill>
                <a:schemeClr val="accent2">
                  <a:lumMod val="75000"/>
                </a:schemeClr>
              </a:solidFill>
            </a:endParaRPr>
          </a:p>
        </p:txBody>
      </p:sp>
      <p:sp>
        <p:nvSpPr>
          <p:cNvPr id="3" name="Subtitle 2">
            <a:extLst>
              <a:ext uri="{FF2B5EF4-FFF2-40B4-BE49-F238E27FC236}">
                <a16:creationId xmlns:a16="http://schemas.microsoft.com/office/drawing/2014/main" id="{831BA46E-64CF-C8E8-96C0-A67E94F10FAD}"/>
              </a:ext>
            </a:extLst>
          </p:cNvPr>
          <p:cNvSpPr>
            <a:spLocks noGrp="1"/>
          </p:cNvSpPr>
          <p:nvPr>
            <p:ph type="subTitle" idx="1"/>
          </p:nvPr>
        </p:nvSpPr>
        <p:spPr>
          <a:xfrm>
            <a:off x="2450969" y="3429000"/>
            <a:ext cx="6570483" cy="584794"/>
          </a:xfrm>
        </p:spPr>
        <p:txBody>
          <a:bodyPr>
            <a:normAutofit/>
          </a:bodyPr>
          <a:lstStyle/>
          <a:p>
            <a:r>
              <a:rPr lang="en-US" altLang="en-US" sz="2400" u="sng" dirty="0">
                <a:solidFill>
                  <a:srgbClr val="111111"/>
                </a:solidFill>
                <a:latin typeface="Arial Unicode MS"/>
              </a:rPr>
              <a:t>Exploratory Data Analysis</a:t>
            </a:r>
            <a:r>
              <a:rPr kumimoji="0" lang="en-US" altLang="en-US" sz="2400" i="0" u="sng" strike="noStrike" cap="none" normalizeH="0" baseline="0" dirty="0">
                <a:ln>
                  <a:noFill/>
                </a:ln>
                <a:solidFill>
                  <a:srgbClr val="111111"/>
                </a:solidFill>
                <a:effectLst/>
                <a:latin typeface="Arial Unicode MS"/>
              </a:rPr>
              <a:t> Approach in Python</a:t>
            </a:r>
            <a:endParaRPr lang="en-IN" sz="2400" u="sng" dirty="0"/>
          </a:p>
        </p:txBody>
      </p:sp>
      <p:sp>
        <p:nvSpPr>
          <p:cNvPr id="4" name="Subtitle 2">
            <a:extLst>
              <a:ext uri="{FF2B5EF4-FFF2-40B4-BE49-F238E27FC236}">
                <a16:creationId xmlns:a16="http://schemas.microsoft.com/office/drawing/2014/main" id="{6800DFFE-4D5C-15C8-D5C8-8CC1607D4538}"/>
              </a:ext>
            </a:extLst>
          </p:cNvPr>
          <p:cNvSpPr txBox="1">
            <a:spLocks/>
          </p:cNvSpPr>
          <p:nvPr/>
        </p:nvSpPr>
        <p:spPr>
          <a:xfrm>
            <a:off x="4206113" y="4155527"/>
            <a:ext cx="2183501" cy="886121"/>
          </a:xfrm>
          <a:prstGeom prst="rect">
            <a:avLst/>
          </a:prstGeom>
        </p:spPr>
        <p:txBody>
          <a:bodyPr vert="horz" lIns="91440" tIns="45720" rIns="91440" bIns="45720" rtlCol="0" anchor="t">
            <a:normAutofit fontScale="925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2000" b="1" u="sng" dirty="0"/>
              <a:t>by:-PUJA MEHTA</a:t>
            </a:r>
          </a:p>
          <a:p>
            <a:r>
              <a:rPr lang="en-IN" sz="2000" b="1" u="sng" dirty="0"/>
              <a:t>Date:08-03-2024</a:t>
            </a:r>
          </a:p>
        </p:txBody>
      </p:sp>
    </p:spTree>
    <p:extLst>
      <p:ext uri="{BB962C8B-B14F-4D97-AF65-F5344CB8AC3E}">
        <p14:creationId xmlns:p14="http://schemas.microsoft.com/office/powerpoint/2010/main" val="163143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79371" y="194820"/>
            <a:ext cx="8596668" cy="644166"/>
          </a:xfrm>
        </p:spPr>
        <p:txBody>
          <a:bodyPr/>
          <a:lstStyle/>
          <a:p>
            <a:r>
              <a:rPr lang="en-IN" dirty="0"/>
              <a:t>Abstract:</a:t>
            </a:r>
          </a:p>
        </p:txBody>
      </p:sp>
      <p:sp>
        <p:nvSpPr>
          <p:cNvPr id="4" name="Rectangle 1">
            <a:extLst>
              <a:ext uri="{FF2B5EF4-FFF2-40B4-BE49-F238E27FC236}">
                <a16:creationId xmlns:a16="http://schemas.microsoft.com/office/drawing/2014/main" id="{AA691B85-1755-040F-ADE8-201B8B184EF4}"/>
              </a:ext>
            </a:extLst>
          </p:cNvPr>
          <p:cNvSpPr>
            <a:spLocks noGrp="1" noChangeArrowheads="1"/>
          </p:cNvSpPr>
          <p:nvPr>
            <p:ph idx="1"/>
          </p:nvPr>
        </p:nvSpPr>
        <p:spPr bwMode="auto">
          <a:xfrm>
            <a:off x="573639" y="877023"/>
            <a:ext cx="9277371" cy="362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chemeClr val="tx1"/>
                </a:solidFill>
                <a:effectLst/>
                <a:latin typeface="-apple-system"/>
              </a:rPr>
              <a:t>The real estate market is dynamic and complex, with accurate house price predictions being crucial for buyers, sellers, and investors. In this project, we develop a robust regression model to predict house prices. Our approach involves effective outlier treatment, feature engineering, and data visualization through EDA. By enhancing data reliability and accuracy, we empower stakeholders to make informed decisions in the real estate domain. We explore 79 explanatory variables related to residential homes in Ames, Iowa, to predict their final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Leveraging powerful Python libraries such as Pandas, </a:t>
            </a:r>
            <a:r>
              <a:rPr lang="en-US" altLang="en-US" dirty="0">
                <a:solidFill>
                  <a:schemeClr val="tx1"/>
                </a:solidFill>
                <a:latin typeface="Arial Unicode MS"/>
              </a:rPr>
              <a:t>NumPy</a:t>
            </a:r>
            <a:r>
              <a:rPr kumimoji="0" lang="en-US" altLang="en-US" b="0" i="0" u="none" strike="noStrike" cap="none" normalizeH="0" baseline="0" dirty="0">
                <a:ln>
                  <a:noFill/>
                </a:ln>
                <a:solidFill>
                  <a:schemeClr val="tx1"/>
                </a:solidFill>
                <a:effectLst/>
                <a:latin typeface="Arial Unicode MS"/>
              </a:rPr>
              <a:t>, and Matplotlib,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we developed a robust pipeline for cleaning, transforming,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and visualizing complex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Our methodology involved handling missing data, outliers,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and inconsistent data entries, as well as reshaping data structures for optimal analysis.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8A30B6AD-38F6-40BC-50C0-F18DD09100FF}"/>
              </a:ext>
            </a:extLst>
          </p:cNvPr>
          <p:cNvSpPr txBox="1">
            <a:spLocks/>
          </p:cNvSpPr>
          <p:nvPr/>
        </p:nvSpPr>
        <p:spPr>
          <a:xfrm>
            <a:off x="573639" y="4541686"/>
            <a:ext cx="8596668" cy="6441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Content:</a:t>
            </a:r>
          </a:p>
        </p:txBody>
      </p:sp>
      <p:sp>
        <p:nvSpPr>
          <p:cNvPr id="7" name="TextBox 6">
            <a:extLst>
              <a:ext uri="{FF2B5EF4-FFF2-40B4-BE49-F238E27FC236}">
                <a16:creationId xmlns:a16="http://schemas.microsoft.com/office/drawing/2014/main" id="{456F775E-7F95-FEA6-6458-B10F6C87F39A}"/>
              </a:ext>
            </a:extLst>
          </p:cNvPr>
          <p:cNvSpPr txBox="1"/>
          <p:nvPr/>
        </p:nvSpPr>
        <p:spPr>
          <a:xfrm flipH="1">
            <a:off x="762175" y="5185852"/>
            <a:ext cx="2069027" cy="1477328"/>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ü"/>
            </a:pPr>
            <a:r>
              <a:rPr lang="en-IN" dirty="0"/>
              <a:t>Introduction</a:t>
            </a:r>
          </a:p>
          <a:p>
            <a:pPr marL="285750" indent="-285750">
              <a:buClr>
                <a:schemeClr val="accent2">
                  <a:lumMod val="60000"/>
                  <a:lumOff val="40000"/>
                </a:schemeClr>
              </a:buClr>
              <a:buFont typeface="Wingdings" panose="05000000000000000000" pitchFamily="2" charset="2"/>
              <a:buChar char="ü"/>
            </a:pPr>
            <a:r>
              <a:rPr lang="en-IN" dirty="0"/>
              <a:t>Objectives</a:t>
            </a:r>
          </a:p>
          <a:p>
            <a:pPr marL="285750" indent="-285750">
              <a:buClr>
                <a:schemeClr val="accent2">
                  <a:lumMod val="60000"/>
                  <a:lumOff val="40000"/>
                </a:schemeClr>
              </a:buClr>
              <a:buFont typeface="Wingdings" panose="05000000000000000000" pitchFamily="2" charset="2"/>
              <a:buChar char="ü"/>
            </a:pPr>
            <a:r>
              <a:rPr lang="en-IN" dirty="0"/>
              <a:t>Methods</a:t>
            </a:r>
          </a:p>
          <a:p>
            <a:pPr marL="285750" indent="-285750">
              <a:buClr>
                <a:schemeClr val="accent2">
                  <a:lumMod val="60000"/>
                  <a:lumOff val="40000"/>
                </a:schemeClr>
              </a:buClr>
              <a:buFont typeface="Wingdings" panose="05000000000000000000" pitchFamily="2" charset="2"/>
              <a:buChar char="ü"/>
            </a:pPr>
            <a:r>
              <a:rPr lang="en-IN" dirty="0"/>
              <a:t>Conclusion</a:t>
            </a:r>
          </a:p>
          <a:p>
            <a:endParaRPr lang="en-IN" dirty="0"/>
          </a:p>
        </p:txBody>
      </p:sp>
    </p:spTree>
    <p:extLst>
      <p:ext uri="{BB962C8B-B14F-4D97-AF65-F5344CB8AC3E}">
        <p14:creationId xmlns:p14="http://schemas.microsoft.com/office/powerpoint/2010/main" val="166036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lstStyle/>
          <a:p>
            <a:r>
              <a:rPr lang="en-IN" dirty="0"/>
              <a:t>1. Introduction:</a:t>
            </a:r>
          </a:p>
        </p:txBody>
      </p:sp>
      <p:sp>
        <p:nvSpPr>
          <p:cNvPr id="4" name="Rectangle 1">
            <a:extLst>
              <a:ext uri="{FF2B5EF4-FFF2-40B4-BE49-F238E27FC236}">
                <a16:creationId xmlns:a16="http://schemas.microsoft.com/office/drawing/2014/main" id="{756AE217-A9D0-7C13-1681-31AD623769F0}"/>
              </a:ext>
            </a:extLst>
          </p:cNvPr>
          <p:cNvSpPr>
            <a:spLocks noGrp="1" noChangeArrowheads="1"/>
          </p:cNvSpPr>
          <p:nvPr>
            <p:ph idx="1"/>
          </p:nvPr>
        </p:nvSpPr>
        <p:spPr bwMode="auto">
          <a:xfrm>
            <a:off x="677863" y="1560623"/>
            <a:ext cx="8859427" cy="434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indent="0" algn="l">
              <a:buNone/>
            </a:pPr>
            <a:r>
              <a:rPr lang="en-US" sz="2400" b="1" i="0" dirty="0">
                <a:solidFill>
                  <a:schemeClr val="tx1"/>
                </a:solidFill>
                <a:effectLst/>
                <a:latin typeface="-apple-system"/>
              </a:rPr>
              <a:t>Introduction to House Price Prediction using Exploratory Data Analysis (EDA)</a:t>
            </a:r>
            <a:endParaRPr lang="en-US" sz="2400" b="0" i="0" dirty="0">
              <a:solidFill>
                <a:schemeClr val="tx1"/>
              </a:solidFill>
              <a:effectLst/>
              <a:latin typeface="-apple-system"/>
            </a:endParaRPr>
          </a:p>
          <a:p>
            <a:pPr marL="0" indent="0" algn="l">
              <a:buNone/>
            </a:pPr>
            <a:r>
              <a:rPr lang="en-US" sz="2400" b="0" i="0" dirty="0">
                <a:solidFill>
                  <a:schemeClr val="tx1"/>
                </a:solidFill>
                <a:effectLst/>
                <a:latin typeface="-apple-system"/>
              </a:rPr>
              <a:t>The real estate market is a dynamic ecosystem where accurate house price predictions play a pivotal role for both buyers and sellers. In this project, we delve into the fascinating world of data exploration and analysis to unravel the factors influencing house prices. Our goal is to empower stakeholders with actionable insights and reliable predictions.</a:t>
            </a:r>
          </a:p>
          <a:p>
            <a:pPr marL="0" indent="0" algn="l">
              <a:buNone/>
            </a:pPr>
            <a:r>
              <a:rPr lang="en-US" sz="2400" b="0" i="0" dirty="0">
                <a:solidFill>
                  <a:schemeClr val="tx1"/>
                </a:solidFill>
                <a:effectLst/>
                <a:latin typeface="-apple-system"/>
              </a:rPr>
              <a:t>Join us on this data-driven journey as we demystify the real estate market and equip you with the tools to make informed decisions. Let’s transform data into valuable insights! 🏠📊</a:t>
            </a:r>
          </a:p>
        </p:txBody>
      </p:sp>
    </p:spTree>
    <p:extLst>
      <p:ext uri="{BB962C8B-B14F-4D97-AF65-F5344CB8AC3E}">
        <p14:creationId xmlns:p14="http://schemas.microsoft.com/office/powerpoint/2010/main" val="33242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p:txBody>
          <a:bodyPr>
            <a:normAutofit/>
          </a:bodyPr>
          <a:lstStyle/>
          <a:p>
            <a:r>
              <a:rPr lang="en-IN" dirty="0"/>
              <a:t>2.Objectives:Exploratory Data Analysis </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1461155"/>
            <a:ext cx="8596668" cy="5178184"/>
          </a:xfrm>
        </p:spPr>
        <p:txBody>
          <a:bodyPr>
            <a:normAutofit lnSpcReduction="10000"/>
          </a:bodyPr>
          <a:lstStyle/>
          <a:p>
            <a:pPr marL="0" indent="0" algn="l">
              <a:buNone/>
            </a:pPr>
            <a:r>
              <a:rPr lang="en-US" b="0" i="0" dirty="0">
                <a:solidFill>
                  <a:schemeClr val="tx1"/>
                </a:solidFill>
                <a:effectLst/>
                <a:latin typeface="-apple-system"/>
              </a:rPr>
              <a:t>When conducting an </a:t>
            </a:r>
            <a:r>
              <a:rPr lang="en-US" b="1" i="0" dirty="0">
                <a:solidFill>
                  <a:schemeClr val="tx1"/>
                </a:solidFill>
                <a:effectLst/>
                <a:latin typeface="-apple-system"/>
              </a:rPr>
              <a:t>Exploratory Data Analysis (EDA)</a:t>
            </a:r>
            <a:r>
              <a:rPr lang="en-US" b="0" i="0" dirty="0">
                <a:solidFill>
                  <a:schemeClr val="tx1"/>
                </a:solidFill>
                <a:effectLst/>
                <a:latin typeface="-apple-system"/>
              </a:rPr>
              <a:t> for a house price prediction project in Python, the main objectives include:</a:t>
            </a:r>
          </a:p>
          <a:p>
            <a:pPr algn="l">
              <a:buFont typeface="+mj-lt"/>
              <a:buAutoNum type="arabicPeriod"/>
            </a:pPr>
            <a:r>
              <a:rPr lang="en-US" b="1" i="0" dirty="0">
                <a:solidFill>
                  <a:schemeClr val="tx1"/>
                </a:solidFill>
                <a:effectLst/>
                <a:latin typeface="-apple-system"/>
              </a:rPr>
              <a:t>Data Preprocessing and Cleaning</a:t>
            </a:r>
            <a:r>
              <a:rPr lang="en-US" b="0" i="0" dirty="0">
                <a:solidFill>
                  <a:schemeClr val="tx1"/>
                </a:solidFill>
                <a:effectLst/>
                <a:latin typeface="-apple-system"/>
              </a:rPr>
              <a:t>: Prepare the dataset by handling missing values, outliers, and ensuring data quality.</a:t>
            </a:r>
          </a:p>
          <a:p>
            <a:pPr algn="l">
              <a:buFont typeface="+mj-lt"/>
              <a:buAutoNum type="arabicPeriod"/>
            </a:pPr>
            <a:r>
              <a:rPr lang="en-US" b="1" i="0" dirty="0">
                <a:solidFill>
                  <a:schemeClr val="tx1"/>
                </a:solidFill>
                <a:effectLst/>
                <a:latin typeface="-apple-system"/>
              </a:rPr>
              <a:t>Feature Exploration and Engineering</a:t>
            </a:r>
            <a:r>
              <a:rPr lang="en-US" b="0" i="0" dirty="0">
                <a:solidFill>
                  <a:schemeClr val="tx1"/>
                </a:solidFill>
                <a:effectLst/>
                <a:latin typeface="-apple-system"/>
              </a:rPr>
              <a:t>: Investigate relationships between features, identify relevant predictors, and create new features if necessary.</a:t>
            </a:r>
          </a:p>
          <a:p>
            <a:pPr algn="l">
              <a:buFont typeface="+mj-lt"/>
              <a:buAutoNum type="arabicPeriod"/>
            </a:pPr>
            <a:r>
              <a:rPr lang="en-US" b="1" i="0" dirty="0">
                <a:solidFill>
                  <a:schemeClr val="tx1"/>
                </a:solidFill>
                <a:effectLst/>
                <a:latin typeface="-apple-system"/>
              </a:rPr>
              <a:t>Visualizing Data Patterns</a:t>
            </a:r>
            <a:r>
              <a:rPr lang="en-US" b="0" i="0" dirty="0">
                <a:solidFill>
                  <a:schemeClr val="tx1"/>
                </a:solidFill>
                <a:effectLst/>
                <a:latin typeface="-apple-system"/>
              </a:rPr>
              <a:t>: Use plots, heatmaps, and statistical summaries to understand feature distributions, correlations, and potential trends.</a:t>
            </a:r>
          </a:p>
          <a:p>
            <a:pPr algn="l">
              <a:buFont typeface="+mj-lt"/>
              <a:buAutoNum type="arabicPeriod"/>
            </a:pPr>
            <a:r>
              <a:rPr lang="en-US" b="1" i="0" dirty="0">
                <a:solidFill>
                  <a:schemeClr val="tx1"/>
                </a:solidFill>
                <a:effectLst/>
                <a:latin typeface="-apple-system"/>
              </a:rPr>
              <a:t>Handling Categorical Variables</a:t>
            </a:r>
            <a:r>
              <a:rPr lang="en-US" b="0" i="0" dirty="0">
                <a:solidFill>
                  <a:schemeClr val="tx1"/>
                </a:solidFill>
                <a:effectLst/>
                <a:latin typeface="-apple-system"/>
              </a:rPr>
              <a:t>: Encode categorical features, explore unique values, and assess their impact on house prices.</a:t>
            </a:r>
          </a:p>
          <a:p>
            <a:pPr algn="l">
              <a:buFont typeface="+mj-lt"/>
              <a:buAutoNum type="arabicPeriod"/>
            </a:pPr>
            <a:r>
              <a:rPr lang="en-US" b="1" i="0" dirty="0">
                <a:solidFill>
                  <a:schemeClr val="tx1"/>
                </a:solidFill>
                <a:effectLst/>
                <a:latin typeface="-apple-system"/>
              </a:rPr>
              <a:t>Detecting Anomalies</a:t>
            </a:r>
            <a:r>
              <a:rPr lang="en-US" b="0" i="0" dirty="0">
                <a:solidFill>
                  <a:schemeClr val="tx1"/>
                </a:solidFill>
                <a:effectLst/>
                <a:latin typeface="-apple-system"/>
              </a:rPr>
              <a:t>: Identify unusual patterns or outliers that might affect model performance.</a:t>
            </a:r>
          </a:p>
          <a:p>
            <a:pPr algn="l">
              <a:buFont typeface="+mj-lt"/>
              <a:buAutoNum type="arabicPeriod"/>
            </a:pPr>
            <a:r>
              <a:rPr lang="en-US" b="1" i="0" dirty="0">
                <a:solidFill>
                  <a:schemeClr val="tx1"/>
                </a:solidFill>
                <a:effectLst/>
                <a:latin typeface="-apple-system"/>
              </a:rPr>
              <a:t>Preparing Data for Modeling</a:t>
            </a:r>
            <a:r>
              <a:rPr lang="en-US" b="0" i="0" dirty="0">
                <a:solidFill>
                  <a:schemeClr val="tx1"/>
                </a:solidFill>
                <a:effectLst/>
                <a:latin typeface="-apple-system"/>
              </a:rPr>
              <a:t>: Normalize or standardize numerical features, and split the dataset into training and validation sets.</a:t>
            </a:r>
          </a:p>
          <a:p>
            <a:pPr marL="0" indent="0" algn="l">
              <a:buNone/>
            </a:pPr>
            <a:r>
              <a:rPr lang="en-US" b="0" i="0" dirty="0">
                <a:solidFill>
                  <a:schemeClr val="tx1"/>
                </a:solidFill>
                <a:effectLst/>
                <a:latin typeface="-apple-system"/>
                <a:hlinkClick r:id="rId2">
                  <a:extLst>
                    <a:ext uri="{A12FA001-AC4F-418D-AE19-62706E023703}">
                      <ahyp:hlinkClr xmlns:ahyp="http://schemas.microsoft.com/office/drawing/2018/hyperlinkcolor" val="tx"/>
                    </a:ext>
                  </a:extLst>
                </a:hlinkClick>
              </a:rPr>
              <a:t>These objectives lay the foundation for building accurate house price prediction models and informed decision-making in the real estate domain</a:t>
            </a:r>
            <a:endParaRPr lang="en-US" b="0" i="0" dirty="0">
              <a:solidFill>
                <a:schemeClr val="tx1"/>
              </a:solidFill>
              <a:effectLst/>
              <a:latin typeface="-apple-system"/>
            </a:endParaRPr>
          </a:p>
        </p:txBody>
      </p:sp>
    </p:spTree>
    <p:extLst>
      <p:ext uri="{BB962C8B-B14F-4D97-AF65-F5344CB8AC3E}">
        <p14:creationId xmlns:p14="http://schemas.microsoft.com/office/powerpoint/2010/main" val="30718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498225" y="240606"/>
            <a:ext cx="8596668" cy="576032"/>
          </a:xfrm>
        </p:spPr>
        <p:txBody>
          <a:bodyPr>
            <a:normAutofit fontScale="90000"/>
          </a:bodyPr>
          <a:lstStyle/>
          <a:p>
            <a:r>
              <a:rPr lang="en-IN" dirty="0"/>
              <a:t>3. Methods:</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498225" y="952108"/>
            <a:ext cx="8596668" cy="5905892"/>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 When conducting </a:t>
            </a:r>
            <a:r>
              <a:rPr kumimoji="0" lang="en-US" altLang="en-US" sz="2400" b="1" i="0" u="none" strike="noStrike" cap="none" normalizeH="0" baseline="0" dirty="0">
                <a:ln>
                  <a:noFill/>
                </a:ln>
                <a:solidFill>
                  <a:schemeClr val="tx1"/>
                </a:solidFill>
                <a:effectLst/>
                <a:latin typeface="-apple-system"/>
              </a:rPr>
              <a:t>Exploratory Data Analysis (EDA)</a:t>
            </a:r>
            <a:r>
              <a:rPr kumimoji="0" lang="en-US" altLang="en-US" sz="2400" b="0" i="0" u="none" strike="noStrike" cap="none" normalizeH="0" baseline="0" dirty="0">
                <a:ln>
                  <a:noFill/>
                </a:ln>
                <a:solidFill>
                  <a:schemeClr val="tx1"/>
                </a:solidFill>
                <a:effectLst/>
                <a:latin typeface="-apple-system"/>
              </a:rPr>
              <a:t> for a house price prediction project, follow these essential methods and steps: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pple-system"/>
              </a:rPr>
              <a:t>Data Loading and Inspection</a:t>
            </a:r>
            <a:r>
              <a:rPr kumimoji="0" lang="en-US" altLang="en-US" sz="2400" b="0" i="0" u="none" strike="noStrike" cap="none" normalizeH="0" baseline="0" dirty="0">
                <a:ln>
                  <a:noFill/>
                </a:ln>
                <a:solidFill>
                  <a:schemeClr val="tx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Load the dataset (usually in CSV or Excel format) using a library like Pandas.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Check the first few rows using </a:t>
            </a:r>
            <a:r>
              <a:rPr kumimoji="0" lang="en-US" altLang="en-US" sz="2400" b="0" i="0" u="none" strike="noStrike" cap="none" normalizeH="0" baseline="0" dirty="0">
                <a:ln>
                  <a:noFill/>
                </a:ln>
                <a:solidFill>
                  <a:schemeClr val="tx1"/>
                </a:solidFill>
                <a:effectLst/>
                <a:latin typeface="Arial Unicode MS"/>
              </a:rPr>
              <a:t>head()</a:t>
            </a:r>
            <a:r>
              <a:rPr kumimoji="0" lang="en-US" altLang="en-US" sz="2400" b="0" i="0" u="none" strike="noStrike" cap="none" normalizeH="0" baseline="0" dirty="0">
                <a:ln>
                  <a:noFill/>
                </a:ln>
                <a:solidFill>
                  <a:schemeClr val="tx1"/>
                </a:solidFill>
                <a:effectLst/>
                <a:latin typeface="-apple-system"/>
              </a:rPr>
              <a:t> to understand the data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Use </a:t>
            </a:r>
            <a:r>
              <a:rPr kumimoji="0" lang="en-US" altLang="en-US" sz="2400" b="0" i="0" u="none" strike="noStrike" cap="none" normalizeH="0" baseline="0" dirty="0">
                <a:ln>
                  <a:noFill/>
                </a:ln>
                <a:solidFill>
                  <a:schemeClr val="tx1"/>
                </a:solidFill>
                <a:effectLst/>
                <a:latin typeface="Arial Unicode MS"/>
              </a:rPr>
              <a:t>info()</a:t>
            </a:r>
            <a:r>
              <a:rPr kumimoji="0" lang="en-US" altLang="en-US" sz="2400" b="0" i="0" u="none" strike="noStrike" cap="none" normalizeH="0" baseline="0" dirty="0">
                <a:ln>
                  <a:noFill/>
                </a:ln>
                <a:solidFill>
                  <a:schemeClr val="tx1"/>
                </a:solidFill>
                <a:effectLst/>
                <a:latin typeface="-apple-system"/>
              </a:rPr>
              <a:t> to inspect data types, missing values, and memory usage.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pple-system"/>
              </a:rPr>
              <a:t>Data Preprocessing and Cleaning</a:t>
            </a:r>
            <a:r>
              <a:rPr kumimoji="0" lang="en-US" altLang="en-US" sz="2400" b="0" i="0" u="none" strike="noStrike" cap="none" normalizeH="0" baseline="0" dirty="0">
                <a:ln>
                  <a:noFill/>
                </a:ln>
                <a:solidFill>
                  <a:schemeClr val="tx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Handle missing values: Impute or drop rows/columns with missing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Detect and address outliers: Visualize distributions and use domain knowledge.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Remove irrelevant features: Identify columns that won’t contribute to predictions.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ple-system"/>
              </a:rPr>
              <a:t>Encode categorical variables: Convert them into numerical representations (e.g., one-hot encoding).</a:t>
            </a:r>
          </a:p>
          <a:p>
            <a:pPr marL="0" indent="0" algn="l">
              <a:buNone/>
            </a:pPr>
            <a:endParaRPr lang="en-IN" sz="4800" u="sng" dirty="0">
              <a:solidFill>
                <a:schemeClr val="tx1"/>
              </a:solidFill>
            </a:endParaRPr>
          </a:p>
        </p:txBody>
      </p:sp>
    </p:spTree>
    <p:extLst>
      <p:ext uri="{BB962C8B-B14F-4D97-AF65-F5344CB8AC3E}">
        <p14:creationId xmlns:p14="http://schemas.microsoft.com/office/powerpoint/2010/main" val="234357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D2017-2D68-1642-508B-E56BAA3264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D578A-09C0-288A-2E90-FF5862352039}"/>
              </a:ext>
            </a:extLst>
          </p:cNvPr>
          <p:cNvSpPr>
            <a:spLocks noGrp="1"/>
          </p:cNvSpPr>
          <p:nvPr>
            <p:ph idx="1"/>
          </p:nvPr>
        </p:nvSpPr>
        <p:spPr>
          <a:xfrm>
            <a:off x="677334" y="348793"/>
            <a:ext cx="8596668" cy="6249970"/>
          </a:xfrm>
        </p:spPr>
        <p:txBody>
          <a:bodyPr>
            <a:normAutofit/>
          </a:bodyPr>
          <a:lstStyle/>
          <a:p>
            <a:pPr marL="0" indent="0" algn="l">
              <a:buNone/>
            </a:pPr>
            <a:r>
              <a:rPr lang="en-US" sz="2000" b="1" i="0" dirty="0">
                <a:solidFill>
                  <a:schemeClr val="tx1"/>
                </a:solidFill>
                <a:effectLst/>
                <a:latin typeface="-apple-system"/>
              </a:rPr>
              <a:t>3.   Feature Exploration and Engineering</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Explore relationships between features and the target variable (house prices).</a:t>
            </a:r>
          </a:p>
          <a:p>
            <a:pPr marL="742950" lvl="1" indent="-285750" algn="l">
              <a:buFont typeface="+mj-lt"/>
              <a:buAutoNum type="arabicPeriod"/>
            </a:pPr>
            <a:r>
              <a:rPr lang="en-US" sz="1800" b="0" i="0" dirty="0">
                <a:solidFill>
                  <a:schemeClr val="tx1"/>
                </a:solidFill>
                <a:effectLst/>
                <a:latin typeface="-apple-system"/>
              </a:rPr>
              <a:t>Create new features if they provide meaningful information (e.g., total square footage, age of the house).</a:t>
            </a:r>
          </a:p>
          <a:p>
            <a:pPr marL="742950" lvl="1" indent="-285750" algn="l">
              <a:buFont typeface="+mj-lt"/>
              <a:buAutoNum type="arabicPeriod"/>
            </a:pPr>
            <a:r>
              <a:rPr lang="en-US" sz="1800" b="0" i="0" dirty="0">
                <a:solidFill>
                  <a:schemeClr val="tx1"/>
                </a:solidFill>
                <a:effectLst/>
                <a:latin typeface="-apple-system"/>
              </a:rPr>
              <a:t>Analyze feature importance using correlation matrices or statistical tests.</a:t>
            </a:r>
          </a:p>
          <a:p>
            <a:pPr marL="0" indent="0" algn="l">
              <a:buNone/>
            </a:pPr>
            <a:r>
              <a:rPr lang="en-US" sz="2000" b="1" i="0" dirty="0">
                <a:solidFill>
                  <a:schemeClr val="tx1"/>
                </a:solidFill>
                <a:effectLst/>
                <a:latin typeface="-apple-system"/>
              </a:rPr>
              <a:t>4.    Data Visualization</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Generate plots to understand feature distributions, trends, and correlations.</a:t>
            </a:r>
          </a:p>
          <a:p>
            <a:pPr marL="742950" lvl="1" indent="-285750" algn="l">
              <a:buFont typeface="+mj-lt"/>
              <a:buAutoNum type="arabicPeriod"/>
            </a:pPr>
            <a:r>
              <a:rPr lang="en-US" sz="1800" b="0" i="0" dirty="0">
                <a:solidFill>
                  <a:schemeClr val="tx1"/>
                </a:solidFill>
                <a:effectLst/>
                <a:latin typeface="-apple-system"/>
              </a:rPr>
              <a:t>Use scatter plots, histograms, box plots, and pair plots (Seaborn or Matplotlib).</a:t>
            </a:r>
          </a:p>
          <a:p>
            <a:pPr marL="742950" lvl="1" indent="-285750" algn="l">
              <a:buFont typeface="+mj-lt"/>
              <a:buAutoNum type="arabicPeriod"/>
            </a:pPr>
            <a:r>
              <a:rPr lang="en-US" sz="1800" b="0" i="0" dirty="0">
                <a:solidFill>
                  <a:schemeClr val="tx1"/>
                </a:solidFill>
                <a:effectLst/>
                <a:latin typeface="-apple-system"/>
              </a:rPr>
              <a:t>Visualize geographical data (if available) using maps or heatmaps.</a:t>
            </a:r>
          </a:p>
          <a:p>
            <a:pPr marL="0" indent="0" algn="l">
              <a:buNone/>
            </a:pPr>
            <a:r>
              <a:rPr lang="en-US" sz="2000" b="1" i="0" dirty="0">
                <a:solidFill>
                  <a:schemeClr val="tx1"/>
                </a:solidFill>
                <a:effectLst/>
                <a:latin typeface="-apple-system"/>
              </a:rPr>
              <a:t>5.   Statistical Summary</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Calculate summary statistics (mean, median, standard deviation) for numerical features.</a:t>
            </a:r>
          </a:p>
          <a:p>
            <a:pPr marL="742950" lvl="1" indent="-285750" algn="l">
              <a:buFont typeface="+mj-lt"/>
              <a:buAutoNum type="arabicPeriod"/>
            </a:pPr>
            <a:r>
              <a:rPr lang="en-US" sz="1800" b="0" i="0" dirty="0">
                <a:solidFill>
                  <a:schemeClr val="tx1"/>
                </a:solidFill>
                <a:effectLst/>
                <a:latin typeface="-apple-system"/>
              </a:rPr>
              <a:t>Use descriptive statistics to gain insights into the data.</a:t>
            </a:r>
          </a:p>
          <a:p>
            <a:pPr marL="0" indent="0">
              <a:buNone/>
            </a:pPr>
            <a:br>
              <a:rPr lang="en-US"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3332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677334" y="348793"/>
            <a:ext cx="8596668" cy="6249970"/>
          </a:xfrm>
        </p:spPr>
        <p:txBody>
          <a:bodyPr>
            <a:normAutofit lnSpcReduction="10000"/>
          </a:bodyPr>
          <a:lstStyle/>
          <a:p>
            <a:pPr marL="0" indent="0" algn="l">
              <a:buNone/>
            </a:pPr>
            <a:r>
              <a:rPr lang="en-US" sz="2000" b="1" i="0" dirty="0">
                <a:solidFill>
                  <a:schemeClr val="tx1"/>
                </a:solidFill>
                <a:effectLst/>
                <a:latin typeface="-apple-system"/>
              </a:rPr>
              <a:t>6.    Domain-Specific Exploration</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Investigate features related to housing characteristics (e.g., number of bedrooms, bathrooms, garage size).</a:t>
            </a:r>
          </a:p>
          <a:p>
            <a:pPr marL="742950" lvl="1" indent="-285750" algn="l">
              <a:buFont typeface="+mj-lt"/>
              <a:buAutoNum type="arabicPeriod"/>
            </a:pPr>
            <a:r>
              <a:rPr lang="en-US" sz="1800" b="0" i="0" dirty="0">
                <a:solidFill>
                  <a:schemeClr val="tx1"/>
                </a:solidFill>
                <a:effectLst/>
                <a:latin typeface="-apple-system"/>
              </a:rPr>
              <a:t>Explore neighborhood-specific features (e.g., crime rates, school quality).</a:t>
            </a:r>
          </a:p>
          <a:p>
            <a:pPr marL="0" indent="0" algn="l">
              <a:buNone/>
            </a:pPr>
            <a:r>
              <a:rPr lang="en-US" sz="2000" b="1" i="0" dirty="0">
                <a:solidFill>
                  <a:schemeClr val="tx1"/>
                </a:solidFill>
                <a:effectLst/>
                <a:latin typeface="-apple-system"/>
              </a:rPr>
              <a:t>7.     Target Variable Analysis</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Understand the distribution of house prices (target variable).</a:t>
            </a:r>
          </a:p>
          <a:p>
            <a:pPr marL="742950" lvl="1" indent="-285750" algn="l">
              <a:buFont typeface="+mj-lt"/>
              <a:buAutoNum type="arabicPeriod"/>
            </a:pPr>
            <a:r>
              <a:rPr lang="en-US" sz="1800" b="0" i="0" dirty="0">
                <a:solidFill>
                  <a:schemeClr val="tx1"/>
                </a:solidFill>
                <a:effectLst/>
                <a:latin typeface="-apple-system"/>
              </a:rPr>
              <a:t>Check for skewness and consider transformations (e.g., log transformation).</a:t>
            </a:r>
          </a:p>
          <a:p>
            <a:pPr marL="0" indent="0" algn="l">
              <a:buNone/>
            </a:pPr>
            <a:r>
              <a:rPr lang="en-US" sz="2000" b="1" i="0" dirty="0">
                <a:solidFill>
                  <a:schemeClr val="tx1"/>
                </a:solidFill>
                <a:effectLst/>
                <a:latin typeface="-apple-system"/>
              </a:rPr>
              <a:t>8.      Correlation Analysis</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Compute feature correlations with the target variable.</a:t>
            </a:r>
          </a:p>
          <a:p>
            <a:pPr marL="742950" lvl="1" indent="-285750" algn="l">
              <a:buFont typeface="+mj-lt"/>
              <a:buAutoNum type="arabicPeriod"/>
            </a:pPr>
            <a:r>
              <a:rPr lang="en-US" sz="1800" b="0" i="0" dirty="0">
                <a:solidFill>
                  <a:schemeClr val="tx1"/>
                </a:solidFill>
                <a:effectLst/>
                <a:latin typeface="-apple-system"/>
              </a:rPr>
              <a:t>Visualize correlations using heatmaps or scatter plots.</a:t>
            </a:r>
          </a:p>
          <a:p>
            <a:pPr marL="0" indent="0" algn="l">
              <a:buNone/>
            </a:pPr>
            <a:r>
              <a:rPr lang="en-US" sz="2000" b="1" i="0" dirty="0">
                <a:solidFill>
                  <a:schemeClr val="tx1"/>
                </a:solidFill>
                <a:effectLst/>
                <a:latin typeface="-apple-system"/>
              </a:rPr>
              <a:t>9.       Interactive Exploration</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Use tools like </a:t>
            </a:r>
            <a:r>
              <a:rPr lang="en-US" sz="1800" b="0" i="0" dirty="0" err="1">
                <a:solidFill>
                  <a:schemeClr val="tx1"/>
                </a:solidFill>
                <a:effectLst/>
                <a:latin typeface="-apple-system"/>
              </a:rPr>
              <a:t>Plotly</a:t>
            </a:r>
            <a:r>
              <a:rPr lang="en-US" sz="1800" b="0" i="0" dirty="0">
                <a:solidFill>
                  <a:schemeClr val="tx1"/>
                </a:solidFill>
                <a:effectLst/>
                <a:latin typeface="-apple-system"/>
              </a:rPr>
              <a:t> or Tableau for interactive visualizations.</a:t>
            </a:r>
          </a:p>
          <a:p>
            <a:pPr marL="742950" lvl="1" indent="-285750" algn="l">
              <a:buFont typeface="+mj-lt"/>
              <a:buAutoNum type="arabicPeriod"/>
            </a:pPr>
            <a:r>
              <a:rPr lang="en-US" sz="1800" b="0" i="0" dirty="0">
                <a:solidFill>
                  <a:schemeClr val="tx1"/>
                </a:solidFill>
                <a:effectLst/>
                <a:latin typeface="-apple-system"/>
              </a:rPr>
              <a:t>Explore patterns across different subsets (e.g., high vs. low-priced houses).</a:t>
            </a:r>
          </a:p>
          <a:p>
            <a:pPr marL="0" indent="0" algn="l">
              <a:buNone/>
            </a:pPr>
            <a:r>
              <a:rPr lang="en-US" sz="2000" b="1" i="0" dirty="0">
                <a:solidFill>
                  <a:schemeClr val="tx1"/>
                </a:solidFill>
                <a:effectLst/>
                <a:latin typeface="-apple-system"/>
              </a:rPr>
              <a:t>10.     Documentation</a:t>
            </a:r>
            <a:r>
              <a:rPr lang="en-US" sz="2000" b="0" i="0" dirty="0">
                <a:solidFill>
                  <a:schemeClr val="tx1"/>
                </a:solidFill>
                <a:effectLst/>
                <a:latin typeface="-apple-system"/>
              </a:rPr>
              <a:t>:</a:t>
            </a:r>
          </a:p>
          <a:p>
            <a:pPr marL="742950" lvl="1" indent="-285750" algn="l">
              <a:buFont typeface="+mj-lt"/>
              <a:buAutoNum type="arabicPeriod"/>
            </a:pPr>
            <a:r>
              <a:rPr lang="en-US" sz="1800" b="0" i="0" dirty="0">
                <a:solidFill>
                  <a:schemeClr val="tx1"/>
                </a:solidFill>
                <a:effectLst/>
                <a:latin typeface="-apple-system"/>
              </a:rPr>
              <a:t>Document your findings, insights, and any assumptions made during EDA.</a:t>
            </a:r>
          </a:p>
          <a:p>
            <a:pPr marL="742950" lvl="1" indent="-285750" algn="l">
              <a:buFont typeface="+mj-lt"/>
              <a:buAutoNum type="arabicPeriod"/>
            </a:pPr>
            <a:r>
              <a:rPr lang="en-US" sz="1800" b="0" i="0" dirty="0">
                <a:solidFill>
                  <a:schemeClr val="tx1"/>
                </a:solidFill>
                <a:effectLst/>
                <a:latin typeface="-apple-system"/>
              </a:rPr>
              <a:t>Create clear visualizations for presentation.</a:t>
            </a:r>
          </a:p>
          <a:p>
            <a:pPr marL="0" indent="0">
              <a:buNone/>
            </a:pPr>
            <a:endParaRPr lang="en-IN" sz="2000" dirty="0">
              <a:solidFill>
                <a:schemeClr val="tx1"/>
              </a:solidFill>
            </a:endParaRPr>
          </a:p>
        </p:txBody>
      </p:sp>
    </p:spTree>
    <p:extLst>
      <p:ext uri="{BB962C8B-B14F-4D97-AF65-F5344CB8AC3E}">
        <p14:creationId xmlns:p14="http://schemas.microsoft.com/office/powerpoint/2010/main" val="20969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A19F-A4E5-4D20-C606-ECBBCC334AD1}"/>
              </a:ext>
            </a:extLst>
          </p:cNvPr>
          <p:cNvSpPr>
            <a:spLocks noGrp="1"/>
          </p:cNvSpPr>
          <p:nvPr>
            <p:ph type="title"/>
          </p:nvPr>
        </p:nvSpPr>
        <p:spPr>
          <a:xfrm>
            <a:off x="507651" y="138260"/>
            <a:ext cx="8596668" cy="691299"/>
          </a:xfrm>
        </p:spPr>
        <p:txBody>
          <a:bodyPr/>
          <a:lstStyle/>
          <a:p>
            <a:r>
              <a:rPr lang="en-IN" dirty="0"/>
              <a:t>Conclusion:</a:t>
            </a:r>
          </a:p>
        </p:txBody>
      </p:sp>
      <p:sp>
        <p:nvSpPr>
          <p:cNvPr id="3" name="Content Placeholder 2">
            <a:extLst>
              <a:ext uri="{FF2B5EF4-FFF2-40B4-BE49-F238E27FC236}">
                <a16:creationId xmlns:a16="http://schemas.microsoft.com/office/drawing/2014/main" id="{F19E6819-CDD2-A988-7530-A87EF97C6B31}"/>
              </a:ext>
            </a:extLst>
          </p:cNvPr>
          <p:cNvSpPr>
            <a:spLocks noGrp="1"/>
          </p:cNvSpPr>
          <p:nvPr>
            <p:ph idx="1"/>
          </p:nvPr>
        </p:nvSpPr>
        <p:spPr>
          <a:xfrm>
            <a:off x="507650" y="829559"/>
            <a:ext cx="11077891" cy="3880773"/>
          </a:xfrm>
        </p:spPr>
        <p:txBody>
          <a:bodyPr>
            <a:noAutofit/>
          </a:bodyPr>
          <a:lstStyle/>
          <a:p>
            <a:pPr algn="l"/>
            <a:r>
              <a:rPr lang="en-US" b="1" i="0" dirty="0">
                <a:solidFill>
                  <a:schemeClr val="tx1"/>
                </a:solidFill>
                <a:effectLst/>
                <a:latin typeface="-apple-system"/>
              </a:rPr>
              <a:t>Unveiling Insights for Informed Decisions in Real Estate</a:t>
            </a:r>
            <a:endParaRPr lang="en-US" b="0" i="0" dirty="0">
              <a:solidFill>
                <a:schemeClr val="tx1"/>
              </a:solidFill>
              <a:effectLst/>
              <a:latin typeface="-apple-system"/>
            </a:endParaRPr>
          </a:p>
          <a:p>
            <a:pPr algn="l"/>
            <a:r>
              <a:rPr lang="en-US" b="0" i="0" dirty="0">
                <a:solidFill>
                  <a:schemeClr val="tx1"/>
                </a:solidFill>
                <a:effectLst/>
                <a:latin typeface="-apple-system"/>
              </a:rPr>
              <a:t>In this </a:t>
            </a:r>
            <a:r>
              <a:rPr lang="en-US" b="1" i="0" dirty="0">
                <a:solidFill>
                  <a:schemeClr val="tx1"/>
                </a:solidFill>
                <a:effectLst/>
                <a:latin typeface="-apple-system"/>
              </a:rPr>
              <a:t>Exploratory Data Analysis (EDA)</a:t>
            </a:r>
            <a:r>
              <a:rPr lang="en-US" b="0" i="0" dirty="0">
                <a:solidFill>
                  <a:schemeClr val="tx1"/>
                </a:solidFill>
                <a:effectLst/>
                <a:latin typeface="-apple-system"/>
              </a:rPr>
              <a:t> journey, we navigated through the intricate landscape of house price prediction. Our exploration transcended mere numbers; it revealed the heartbeat of residential properties—their stories, quirks, and hidden gems.</a:t>
            </a:r>
          </a:p>
          <a:p>
            <a:pPr algn="l">
              <a:buFont typeface="+mj-lt"/>
              <a:buAutoNum type="arabicPeriod"/>
            </a:pPr>
            <a:r>
              <a:rPr lang="en-US" b="1" i="0" dirty="0">
                <a:solidFill>
                  <a:schemeClr val="tx1"/>
                </a:solidFill>
                <a:effectLst/>
                <a:latin typeface="-apple-system"/>
              </a:rPr>
              <a:t>Patterns Emerged</a:t>
            </a:r>
            <a:r>
              <a:rPr lang="en-US" b="0" i="0" dirty="0">
                <a:solidFill>
                  <a:schemeClr val="tx1"/>
                </a:solidFill>
                <a:effectLst/>
                <a:latin typeface="-apple-system"/>
              </a:rPr>
              <a:t>: As we dissected features, patterns emerged. The square footage whispered tales of spacious abodes, while neighborhood vibes resonated through crime rates and school quality. EDA illuminated these narratives.</a:t>
            </a:r>
          </a:p>
          <a:p>
            <a:pPr algn="l">
              <a:buFont typeface="+mj-lt"/>
              <a:buAutoNum type="arabicPeriod"/>
            </a:pPr>
            <a:r>
              <a:rPr lang="en-US" b="1" i="0" dirty="0">
                <a:solidFill>
                  <a:schemeClr val="tx1"/>
                </a:solidFill>
                <a:effectLst/>
                <a:latin typeface="-apple-system"/>
              </a:rPr>
              <a:t>Outliers and Anomalies</a:t>
            </a:r>
            <a:r>
              <a:rPr lang="en-US" b="0" i="0" dirty="0">
                <a:solidFill>
                  <a:schemeClr val="tx1"/>
                </a:solidFill>
                <a:effectLst/>
                <a:latin typeface="-apple-system"/>
              </a:rPr>
              <a:t>: We encountered outliers—rebellious data points that defied norms. Some were genuine anomalies, while others held valuable context. By taming these outliers, we refined our understanding of the market.</a:t>
            </a:r>
          </a:p>
          <a:p>
            <a:pPr algn="l">
              <a:buFont typeface="+mj-lt"/>
              <a:buAutoNum type="arabicPeriod"/>
            </a:pPr>
            <a:r>
              <a:rPr lang="en-US" b="1" i="0" dirty="0">
                <a:solidFill>
                  <a:schemeClr val="tx1"/>
                </a:solidFill>
                <a:effectLst/>
                <a:latin typeface="-apple-system"/>
              </a:rPr>
              <a:t>Feature Engineering</a:t>
            </a:r>
            <a:r>
              <a:rPr lang="en-US" b="0" i="0" dirty="0">
                <a:solidFill>
                  <a:schemeClr val="tx1"/>
                </a:solidFill>
                <a:effectLst/>
                <a:latin typeface="-apple-system"/>
              </a:rPr>
              <a:t>: Our creative alchemy transformed raw data into gold. New features blossomed—a fusion of intuition and statistical prowess. Total square footage, age of the house, and neighborhood dynamics danced together.</a:t>
            </a:r>
          </a:p>
          <a:p>
            <a:pPr algn="l">
              <a:buFont typeface="+mj-lt"/>
              <a:buAutoNum type="arabicPeriod"/>
            </a:pPr>
            <a:r>
              <a:rPr lang="en-US" b="1" i="0" dirty="0">
                <a:solidFill>
                  <a:schemeClr val="tx1"/>
                </a:solidFill>
                <a:effectLst/>
                <a:latin typeface="-apple-system"/>
              </a:rPr>
              <a:t>Visual Symphony</a:t>
            </a:r>
            <a:r>
              <a:rPr lang="en-US" b="0" i="0" dirty="0">
                <a:solidFill>
                  <a:schemeClr val="tx1"/>
                </a:solidFill>
                <a:effectLst/>
                <a:latin typeface="-apple-system"/>
              </a:rPr>
              <a:t>: Scatter plots, histograms, and heatmaps painted vivid strokes across our canvas. We saw correlations dance, revealing influential features. The symphony of colors whispered predictions.</a:t>
            </a:r>
          </a:p>
          <a:p>
            <a:pPr algn="l">
              <a:buFont typeface="+mj-lt"/>
              <a:buAutoNum type="arabicPeriod"/>
            </a:pPr>
            <a:r>
              <a:rPr lang="en-US" b="1" i="0" dirty="0">
                <a:solidFill>
                  <a:schemeClr val="tx1"/>
                </a:solidFill>
                <a:effectLst/>
                <a:latin typeface="-apple-system"/>
              </a:rPr>
              <a:t>Stakeholder Empowerment</a:t>
            </a:r>
            <a:r>
              <a:rPr lang="en-US" b="0" i="0" dirty="0">
                <a:solidFill>
                  <a:schemeClr val="tx1"/>
                </a:solidFill>
                <a:effectLst/>
                <a:latin typeface="-apple-system"/>
              </a:rPr>
              <a:t>: Armed with insights, buyers made informed choices. Sellers priced their homes strategically. Investors glimpsed future trends. EDA empowered them all.</a:t>
            </a:r>
          </a:p>
          <a:p>
            <a:pPr marL="0" indent="0">
              <a:buNone/>
            </a:pPr>
            <a:endParaRPr lang="en-IN" dirty="0">
              <a:solidFill>
                <a:schemeClr val="tx1"/>
              </a:solidFill>
            </a:endParaRPr>
          </a:p>
        </p:txBody>
      </p:sp>
    </p:spTree>
    <p:extLst>
      <p:ext uri="{BB962C8B-B14F-4D97-AF65-F5344CB8AC3E}">
        <p14:creationId xmlns:p14="http://schemas.microsoft.com/office/powerpoint/2010/main" val="2270446672"/>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2996</TotalTime>
  <Words>1093</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Arial Unicode MS</vt:lpstr>
      <vt:lpstr>Trebuchet MS</vt:lpstr>
      <vt:lpstr>Wingdings</vt:lpstr>
      <vt:lpstr>Wingdings 3</vt:lpstr>
      <vt:lpstr>Facet</vt:lpstr>
      <vt:lpstr>Title:  House Price Prediction Project</vt:lpstr>
      <vt:lpstr>Abstract:</vt:lpstr>
      <vt:lpstr>1. Introduction:</vt:lpstr>
      <vt:lpstr>2.Objectives:Exploratory Data Analysis </vt:lpstr>
      <vt:lpstr>3. Methods: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Riders Project</dc:title>
  <dc:creator>Puja Bhatia</dc:creator>
  <cp:lastModifiedBy>Puja Bhatia</cp:lastModifiedBy>
  <cp:revision>9</cp:revision>
  <dcterms:created xsi:type="dcterms:W3CDTF">2023-12-20T07:07:54Z</dcterms:created>
  <dcterms:modified xsi:type="dcterms:W3CDTF">2024-03-07T08:23:13Z</dcterms:modified>
</cp:coreProperties>
</file>