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6" r:id="rId5"/>
    <p:sldId id="262" r:id="rId6"/>
    <p:sldId id="263" r:id="rId7"/>
    <p:sldId id="264" r:id="rId8"/>
    <p:sldId id="258"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1279622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123267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8435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882424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6354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885933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1531162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71931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303792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1023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6D0BF-B61D-4764-831B-86EDCCECFD10}"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19827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56D0BF-B61D-4764-831B-86EDCCECFD10}" type="datetimeFigureOut">
              <a:rPr lang="en-IN" smtClean="0"/>
              <a:t>22-12-2023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106330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56D0BF-B61D-4764-831B-86EDCCECFD10}" type="datetimeFigureOut">
              <a:rPr lang="en-IN" smtClean="0"/>
              <a:t>22-12-2023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408513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6D0BF-B61D-4764-831B-86EDCCECFD10}" type="datetimeFigureOut">
              <a:rPr lang="en-IN" smtClean="0"/>
              <a:t>22-12-2023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4975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56D0BF-B61D-4764-831B-86EDCCECFD10}"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38542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56D0BF-B61D-4764-831B-86EDCCECFD10}"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41980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56D0BF-B61D-4764-831B-86EDCCECFD10}" type="datetimeFigureOut">
              <a:rPr lang="en-IN" smtClean="0"/>
              <a:t>22-12-2023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A82181-3B22-4153-9AF0-FA7F34085B48}" type="slidenum">
              <a:rPr lang="en-IN" smtClean="0"/>
              <a:t>‹#›</a:t>
            </a:fld>
            <a:endParaRPr lang="en-IN"/>
          </a:p>
        </p:txBody>
      </p:sp>
    </p:spTree>
    <p:extLst>
      <p:ext uri="{BB962C8B-B14F-4D97-AF65-F5344CB8AC3E}">
        <p14:creationId xmlns:p14="http://schemas.microsoft.com/office/powerpoint/2010/main" val="23734454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atik94229/Bike-Sharing-Demand-Prediction-End-to-End-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70D4-79E3-7F8F-F044-35FC6DCD5754}"/>
              </a:ext>
            </a:extLst>
          </p:cNvPr>
          <p:cNvSpPr>
            <a:spLocks noGrp="1"/>
          </p:cNvSpPr>
          <p:nvPr>
            <p:ph type="ctrTitle"/>
          </p:nvPr>
        </p:nvSpPr>
        <p:spPr>
          <a:xfrm>
            <a:off x="772998" y="1866507"/>
            <a:ext cx="9049732" cy="977699"/>
          </a:xfrm>
        </p:spPr>
        <p:txBody>
          <a:bodyPr/>
          <a:lstStyle/>
          <a:p>
            <a:pPr algn="ctr"/>
            <a:r>
              <a:rPr lang="en-IN" sz="4400" b="1" u="sng" dirty="0">
                <a:effectLst>
                  <a:outerShdw blurRad="38100" dist="38100" dir="2700000" algn="tl">
                    <a:srgbClr val="000000">
                      <a:alpha val="43137"/>
                    </a:srgbClr>
                  </a:outerShdw>
                </a:effectLst>
              </a:rPr>
              <a:t>Title:</a:t>
            </a:r>
            <a:br>
              <a:rPr lang="en-IN" sz="4400" b="1" u="sng" dirty="0">
                <a:effectLst>
                  <a:outerShdw blurRad="38100" dist="38100" dir="2700000" algn="tl">
                    <a:srgbClr val="000000">
                      <a:alpha val="43137"/>
                    </a:srgbClr>
                  </a:outerShdw>
                </a:effectLst>
              </a:rPr>
            </a:br>
            <a:br>
              <a:rPr lang="en-IN" sz="3600" dirty="0"/>
            </a:br>
            <a:r>
              <a:rPr kumimoji="0" lang="en-US" altLang="en-US" sz="2800" i="1" u="none" strike="noStrike" cap="none" normalizeH="0" baseline="0" dirty="0">
                <a:ln>
                  <a:noFill/>
                </a:ln>
                <a:solidFill>
                  <a:schemeClr val="accent2">
                    <a:lumMod val="75000"/>
                  </a:schemeClr>
                </a:solidFill>
                <a:effectLst/>
                <a:latin typeface="Arial Unicode MS"/>
              </a:rPr>
              <a:t>Exploring the Impact of Weather Conditions on Bike Ridership</a:t>
            </a:r>
            <a:endParaRPr lang="en-IN" sz="3200" i="1" dirty="0">
              <a:solidFill>
                <a:schemeClr val="accent2">
                  <a:lumMod val="75000"/>
                </a:schemeClr>
              </a:solidFill>
            </a:endParaRPr>
          </a:p>
        </p:txBody>
      </p:sp>
      <p:sp>
        <p:nvSpPr>
          <p:cNvPr id="3" name="Subtitle 2">
            <a:extLst>
              <a:ext uri="{FF2B5EF4-FFF2-40B4-BE49-F238E27FC236}">
                <a16:creationId xmlns:a16="http://schemas.microsoft.com/office/drawing/2014/main" id="{831BA46E-64CF-C8E8-96C0-A67E94F10FAD}"/>
              </a:ext>
            </a:extLst>
          </p:cNvPr>
          <p:cNvSpPr>
            <a:spLocks noGrp="1"/>
          </p:cNvSpPr>
          <p:nvPr>
            <p:ph type="subTitle" idx="1"/>
          </p:nvPr>
        </p:nvSpPr>
        <p:spPr>
          <a:xfrm>
            <a:off x="2450969" y="3429000"/>
            <a:ext cx="5344247" cy="584794"/>
          </a:xfrm>
        </p:spPr>
        <p:txBody>
          <a:bodyPr>
            <a:normAutofit/>
          </a:bodyPr>
          <a:lstStyle/>
          <a:p>
            <a:r>
              <a:rPr kumimoji="0" lang="en-US" altLang="en-US" sz="2400" i="0" u="sng" strike="noStrike" cap="none" normalizeH="0" baseline="0" dirty="0">
                <a:ln>
                  <a:noFill/>
                </a:ln>
                <a:solidFill>
                  <a:srgbClr val="111111"/>
                </a:solidFill>
                <a:effectLst/>
                <a:latin typeface="Arial Unicode MS"/>
              </a:rPr>
              <a:t>A Data Wrangling Approach in Python</a:t>
            </a:r>
            <a:endParaRPr lang="en-IN" sz="2400" u="sng" dirty="0"/>
          </a:p>
        </p:txBody>
      </p:sp>
      <p:sp>
        <p:nvSpPr>
          <p:cNvPr id="4" name="Subtitle 2">
            <a:extLst>
              <a:ext uri="{FF2B5EF4-FFF2-40B4-BE49-F238E27FC236}">
                <a16:creationId xmlns:a16="http://schemas.microsoft.com/office/drawing/2014/main" id="{6800DFFE-4D5C-15C8-D5C8-8CC1607D4538}"/>
              </a:ext>
            </a:extLst>
          </p:cNvPr>
          <p:cNvSpPr txBox="1">
            <a:spLocks/>
          </p:cNvSpPr>
          <p:nvPr/>
        </p:nvSpPr>
        <p:spPr>
          <a:xfrm>
            <a:off x="4206113" y="4155527"/>
            <a:ext cx="2183501" cy="886121"/>
          </a:xfrm>
          <a:prstGeom prst="rect">
            <a:avLst/>
          </a:prstGeom>
        </p:spPr>
        <p:txBody>
          <a:bodyPr vert="horz" lIns="91440" tIns="45720" rIns="91440" bIns="45720" rtlCol="0" anchor="t">
            <a:normAutofit fontScale="925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IN" sz="2000" b="1" u="sng" dirty="0"/>
              <a:t>by:-PUJA MEHTA</a:t>
            </a:r>
          </a:p>
          <a:p>
            <a:r>
              <a:rPr lang="en-IN" sz="2000" b="1" u="sng" dirty="0"/>
              <a:t>Date:22-12-2023</a:t>
            </a:r>
          </a:p>
        </p:txBody>
      </p:sp>
    </p:spTree>
    <p:extLst>
      <p:ext uri="{BB962C8B-B14F-4D97-AF65-F5344CB8AC3E}">
        <p14:creationId xmlns:p14="http://schemas.microsoft.com/office/powerpoint/2010/main" val="1631433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19E6819-CDD2-A988-7530-A87EF97C6B31}"/>
              </a:ext>
            </a:extLst>
          </p:cNvPr>
          <p:cNvSpPr>
            <a:spLocks noGrp="1"/>
          </p:cNvSpPr>
          <p:nvPr>
            <p:ph idx="1"/>
          </p:nvPr>
        </p:nvSpPr>
        <p:spPr/>
        <p:txBody>
          <a:bodyPr/>
          <a:lstStyle/>
          <a:p>
            <a:pPr algn="l"/>
            <a:r>
              <a:rPr lang="en-US" b="0" i="0" dirty="0">
                <a:solidFill>
                  <a:srgbClr val="111111"/>
                </a:solidFill>
                <a:effectLst/>
                <a:latin typeface="-apple-system"/>
              </a:rPr>
              <a:t>Based on the information available, a potential conclusion for a data wrangling project in Python on bike ridership in relation to weather could be:</a:t>
            </a:r>
          </a:p>
          <a:p>
            <a:pPr algn="l"/>
            <a:r>
              <a:rPr lang="en-US" b="0" i="0" dirty="0">
                <a:solidFill>
                  <a:srgbClr val="111111"/>
                </a:solidFill>
                <a:effectLst/>
                <a:latin typeface="-apple-system"/>
              </a:rPr>
              <a:t>“After extensive data wrangling and analysis of the bike ridership dataset, it was observed that weather conditions significantly impact bike rental demand. The demand for bike rentals tends to increase during favorable weather conditions and decrease during harsh weather conditions. Furthermore, other factors such as the day of the week also play a crucial role in determining bike rental demand. </a:t>
            </a:r>
            <a:r>
              <a:rPr lang="en-US" b="0" i="0" dirty="0">
                <a:solidFill>
                  <a:srgbClr val="111111"/>
                </a:solidFill>
                <a:effectLst/>
                <a:latin typeface="-apple-system"/>
                <a:hlinkClick r:id="rId2"/>
              </a:rPr>
              <a:t>The insights gained from this analysis can be used to accurately forecast bike rental demand, thereby helping bike-sharing companies optimize their operations</a:t>
            </a:r>
            <a:endParaRPr lang="en-US" b="0" i="0" dirty="0">
              <a:solidFill>
                <a:srgbClr val="111111"/>
              </a:solidFill>
              <a:effectLst/>
              <a:latin typeface="-apple-system"/>
            </a:endParaRPr>
          </a:p>
          <a:p>
            <a:pPr marL="0" indent="0">
              <a:buNone/>
            </a:pPr>
            <a:endParaRPr lang="en-IN" dirty="0"/>
          </a:p>
        </p:txBody>
      </p:sp>
    </p:spTree>
    <p:extLst>
      <p:ext uri="{BB962C8B-B14F-4D97-AF65-F5344CB8AC3E}">
        <p14:creationId xmlns:p14="http://schemas.microsoft.com/office/powerpoint/2010/main" val="227044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a:xfrm>
            <a:off x="479371" y="194820"/>
            <a:ext cx="8596668" cy="644166"/>
          </a:xfrm>
        </p:spPr>
        <p:txBody>
          <a:bodyPr/>
          <a:lstStyle/>
          <a:p>
            <a:r>
              <a:rPr lang="en-IN" dirty="0"/>
              <a:t>Abstract:</a:t>
            </a:r>
          </a:p>
        </p:txBody>
      </p:sp>
      <p:sp>
        <p:nvSpPr>
          <p:cNvPr id="4" name="Rectangle 1">
            <a:extLst>
              <a:ext uri="{FF2B5EF4-FFF2-40B4-BE49-F238E27FC236}">
                <a16:creationId xmlns:a16="http://schemas.microsoft.com/office/drawing/2014/main" id="{AA691B85-1755-040F-ADE8-201B8B184EF4}"/>
              </a:ext>
            </a:extLst>
          </p:cNvPr>
          <p:cNvSpPr>
            <a:spLocks noGrp="1" noChangeArrowheads="1"/>
          </p:cNvSpPr>
          <p:nvPr>
            <p:ph idx="1"/>
          </p:nvPr>
        </p:nvSpPr>
        <p:spPr bwMode="auto">
          <a:xfrm>
            <a:off x="573639" y="838986"/>
            <a:ext cx="9277371" cy="2795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This project presents a comprehensive approach to data wrangling using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 aimed at transforming raw data into a more usable format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 for downstream data analysis and machine learning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1111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 Leveraging powerful Python libraries such as Pandas, </a:t>
            </a:r>
            <a:r>
              <a:rPr lang="en-US" altLang="en-US" dirty="0">
                <a:solidFill>
                  <a:srgbClr val="111111"/>
                </a:solidFill>
                <a:latin typeface="Arial Unicode MS"/>
              </a:rPr>
              <a:t>NumPy</a:t>
            </a:r>
            <a:r>
              <a:rPr kumimoji="0" lang="en-US" altLang="en-US" b="0" i="0" u="none" strike="noStrike" cap="none" normalizeH="0" baseline="0" dirty="0">
                <a:ln>
                  <a:noFill/>
                </a:ln>
                <a:solidFill>
                  <a:srgbClr val="111111"/>
                </a:solidFill>
                <a:effectLst/>
                <a:latin typeface="Arial Unicode MS"/>
              </a:rPr>
              <a:t>, and Matplotlib,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we developed a robust pipeline for cleaning, transforming,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and visualizing complex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1111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 Our methodology involved handling missing data, outliers,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and inconsistent data entries, as well as reshaping data structures for optimal analysis.</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3" name="Title 1">
            <a:extLst>
              <a:ext uri="{FF2B5EF4-FFF2-40B4-BE49-F238E27FC236}">
                <a16:creationId xmlns:a16="http://schemas.microsoft.com/office/drawing/2014/main" id="{8A30B6AD-38F6-40BC-50C0-F18DD09100FF}"/>
              </a:ext>
            </a:extLst>
          </p:cNvPr>
          <p:cNvSpPr txBox="1">
            <a:spLocks/>
          </p:cNvSpPr>
          <p:nvPr/>
        </p:nvSpPr>
        <p:spPr>
          <a:xfrm>
            <a:off x="479371" y="3712589"/>
            <a:ext cx="8596668" cy="6441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Content:</a:t>
            </a:r>
          </a:p>
        </p:txBody>
      </p:sp>
      <p:sp>
        <p:nvSpPr>
          <p:cNvPr id="7" name="TextBox 6">
            <a:extLst>
              <a:ext uri="{FF2B5EF4-FFF2-40B4-BE49-F238E27FC236}">
                <a16:creationId xmlns:a16="http://schemas.microsoft.com/office/drawing/2014/main" id="{456F775E-7F95-FEA6-6458-B10F6C87F39A}"/>
              </a:ext>
            </a:extLst>
          </p:cNvPr>
          <p:cNvSpPr txBox="1"/>
          <p:nvPr/>
        </p:nvSpPr>
        <p:spPr>
          <a:xfrm flipH="1">
            <a:off x="573639" y="4440024"/>
            <a:ext cx="2069027" cy="1477328"/>
          </a:xfrm>
          <a:prstGeom prst="rect">
            <a:avLst/>
          </a:prstGeom>
          <a:noFill/>
        </p:spPr>
        <p:txBody>
          <a:bodyPr wrap="square" rtlCol="0">
            <a:spAutoFit/>
          </a:bodyPr>
          <a:lstStyle/>
          <a:p>
            <a:pPr marL="285750" indent="-285750">
              <a:buClr>
                <a:schemeClr val="accent2">
                  <a:lumMod val="60000"/>
                  <a:lumOff val="40000"/>
                </a:schemeClr>
              </a:buClr>
              <a:buFont typeface="Wingdings" panose="05000000000000000000" pitchFamily="2" charset="2"/>
              <a:buChar char="ü"/>
            </a:pPr>
            <a:r>
              <a:rPr lang="en-IN" dirty="0"/>
              <a:t>Introduction</a:t>
            </a:r>
          </a:p>
          <a:p>
            <a:pPr marL="285750" indent="-285750">
              <a:buClr>
                <a:schemeClr val="accent2">
                  <a:lumMod val="60000"/>
                  <a:lumOff val="40000"/>
                </a:schemeClr>
              </a:buClr>
              <a:buFont typeface="Wingdings" panose="05000000000000000000" pitchFamily="2" charset="2"/>
              <a:buChar char="ü"/>
            </a:pPr>
            <a:r>
              <a:rPr lang="en-IN" dirty="0"/>
              <a:t>Objectives</a:t>
            </a:r>
          </a:p>
          <a:p>
            <a:pPr marL="285750" indent="-285750">
              <a:buClr>
                <a:schemeClr val="accent2">
                  <a:lumMod val="60000"/>
                  <a:lumOff val="40000"/>
                </a:schemeClr>
              </a:buClr>
              <a:buFont typeface="Wingdings" panose="05000000000000000000" pitchFamily="2" charset="2"/>
              <a:buChar char="ü"/>
            </a:pPr>
            <a:r>
              <a:rPr lang="en-IN" dirty="0"/>
              <a:t>Methods</a:t>
            </a:r>
          </a:p>
          <a:p>
            <a:pPr marL="285750" indent="-285750">
              <a:buClr>
                <a:schemeClr val="accent2">
                  <a:lumMod val="60000"/>
                  <a:lumOff val="40000"/>
                </a:schemeClr>
              </a:buClr>
              <a:buFont typeface="Wingdings" panose="05000000000000000000" pitchFamily="2" charset="2"/>
              <a:buChar char="ü"/>
            </a:pPr>
            <a:r>
              <a:rPr lang="en-IN" dirty="0"/>
              <a:t>Conclusion</a:t>
            </a:r>
          </a:p>
          <a:p>
            <a:endParaRPr lang="en-IN" dirty="0"/>
          </a:p>
        </p:txBody>
      </p:sp>
    </p:spTree>
    <p:extLst>
      <p:ext uri="{BB962C8B-B14F-4D97-AF65-F5344CB8AC3E}">
        <p14:creationId xmlns:p14="http://schemas.microsoft.com/office/powerpoint/2010/main" val="166036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p:txBody>
          <a:bodyPr/>
          <a:lstStyle/>
          <a:p>
            <a:r>
              <a:rPr lang="en-IN" dirty="0"/>
              <a:t>1. Introduction:</a:t>
            </a:r>
          </a:p>
        </p:txBody>
      </p:sp>
      <p:sp>
        <p:nvSpPr>
          <p:cNvPr id="4" name="Rectangle 1">
            <a:extLst>
              <a:ext uri="{FF2B5EF4-FFF2-40B4-BE49-F238E27FC236}">
                <a16:creationId xmlns:a16="http://schemas.microsoft.com/office/drawing/2014/main" id="{756AE217-A9D0-7C13-1681-31AD623769F0}"/>
              </a:ext>
            </a:extLst>
          </p:cNvPr>
          <p:cNvSpPr>
            <a:spLocks noGrp="1" noChangeArrowheads="1"/>
          </p:cNvSpPr>
          <p:nvPr>
            <p:ph idx="1"/>
          </p:nvPr>
        </p:nvSpPr>
        <p:spPr bwMode="auto">
          <a:xfrm>
            <a:off x="677863" y="1381086"/>
            <a:ext cx="8859427" cy="4703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The increasing popularity of bike-sharing programs across the globe has led to a surge in the </a:t>
            </a:r>
            <a:r>
              <a:rPr kumimoji="0" lang="en-US" altLang="en-US" sz="1600" b="0" i="0" u="none" strike="noStrike" cap="none" normalizeH="0" baseline="0" dirty="0">
                <a:ln>
                  <a:noFill/>
                </a:ln>
                <a:solidFill>
                  <a:srgbClr val="111111"/>
                </a:solidFill>
                <a:effectLst/>
                <a:highlight>
                  <a:srgbClr val="C0C0C0"/>
                </a:highlight>
                <a:latin typeface="Arial Unicode MS"/>
              </a:rPr>
              <a:t>availability of bike ridership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This data, often </a:t>
            </a:r>
            <a:r>
              <a:rPr kumimoji="0" lang="en-US" altLang="en-US" sz="1600" b="0" i="0" u="none" strike="noStrike" cap="none" normalizeH="0" baseline="0" dirty="0">
                <a:ln>
                  <a:noFill/>
                </a:ln>
                <a:solidFill>
                  <a:srgbClr val="111111"/>
                </a:solidFill>
                <a:effectLst/>
                <a:highlight>
                  <a:srgbClr val="C0C0C0"/>
                </a:highlight>
                <a:latin typeface="Arial Unicode MS"/>
              </a:rPr>
              <a:t>complex and unstructured</a:t>
            </a:r>
            <a:r>
              <a:rPr kumimoji="0" lang="en-US" altLang="en-US" sz="1600" b="0" i="0" u="none" strike="noStrike" cap="none" normalizeH="0" baseline="0" dirty="0">
                <a:ln>
                  <a:noFill/>
                </a:ln>
                <a:solidFill>
                  <a:srgbClr val="111111"/>
                </a:solidFill>
                <a:effectLst/>
                <a:latin typeface="Arial Unicode MS"/>
              </a:rPr>
              <a:t>, presents a unique opportunity for researchers to uncover patterns and trends in bike usage.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One such area of interest is the </a:t>
            </a:r>
            <a:r>
              <a:rPr kumimoji="0" lang="en-US" altLang="en-US" sz="1600" b="0" i="0" u="none" strike="noStrike" cap="none" normalizeH="0" baseline="0" dirty="0">
                <a:ln>
                  <a:noFill/>
                </a:ln>
                <a:solidFill>
                  <a:srgbClr val="111111"/>
                </a:solidFill>
                <a:effectLst/>
                <a:highlight>
                  <a:srgbClr val="C0C0C0"/>
                </a:highlight>
                <a:latin typeface="Arial Unicode MS"/>
              </a:rPr>
              <a:t>relationship between weather conditions and bike ridership</a:t>
            </a:r>
            <a:r>
              <a:rPr kumimoji="0" lang="en-US" altLang="en-US" sz="1600" b="0" i="0" u="none" strike="noStrike" cap="none" normalizeH="0" baseline="0" dirty="0">
                <a:ln>
                  <a:noFill/>
                </a:ln>
                <a:solidFill>
                  <a:srgbClr val="11111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 However, the raw data available is often messy and requires significant preprocessing before meaningful analysis can be conducted.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This paper presents a </a:t>
            </a:r>
            <a:r>
              <a:rPr kumimoji="0" lang="en-US" altLang="en-US" sz="1600" b="0" i="0" u="none" strike="noStrike" cap="none" normalizeH="0" baseline="0" dirty="0">
                <a:ln>
                  <a:noFill/>
                </a:ln>
                <a:solidFill>
                  <a:srgbClr val="111111"/>
                </a:solidFill>
                <a:effectLst/>
                <a:highlight>
                  <a:srgbClr val="C0C0C0"/>
                </a:highlight>
                <a:latin typeface="Arial Unicode MS"/>
              </a:rPr>
              <a:t>comprehensive approach to data wrangling using Python</a:t>
            </a:r>
            <a:r>
              <a:rPr kumimoji="0" lang="en-US" altLang="en-US" sz="1600" b="0" i="0" u="none" strike="noStrike" cap="none" normalizeH="0" baseline="0" dirty="0">
                <a:ln>
                  <a:noFill/>
                </a:ln>
                <a:solidFill>
                  <a:srgbClr val="111111"/>
                </a:solidFill>
                <a:effectLst/>
                <a:latin typeface="Arial Unicode MS"/>
              </a:rPr>
              <a:t>, aimed at cleaning, transforming, and enriching a dataset of bike ridership in relation to weather conditions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 Our research leverages Python's powerful </a:t>
            </a:r>
            <a:r>
              <a:rPr kumimoji="0" lang="en-US" altLang="en-US" sz="1600" b="0" i="0" u="none" strike="noStrike" cap="none" normalizeH="0" baseline="0" dirty="0">
                <a:ln>
                  <a:noFill/>
                </a:ln>
                <a:solidFill>
                  <a:srgbClr val="111111"/>
                </a:solidFill>
                <a:effectLst/>
                <a:highlight>
                  <a:srgbClr val="C0C0C0"/>
                </a:highlight>
                <a:latin typeface="Arial Unicode MS"/>
              </a:rPr>
              <a:t>data manipulation libraries</a:t>
            </a:r>
            <a:r>
              <a:rPr kumimoji="0" lang="en-US" altLang="en-US" sz="1600" b="0" i="0" u="none" strike="noStrike" cap="none" normalizeH="0" baseline="0" dirty="0">
                <a:ln>
                  <a:noFill/>
                </a:ln>
                <a:solidFill>
                  <a:srgbClr val="111111"/>
                </a:solidFill>
                <a:effectLst/>
                <a:latin typeface="Arial Unicode MS"/>
              </a:rPr>
              <a:t>, such as </a:t>
            </a:r>
            <a:r>
              <a:rPr kumimoji="0" lang="en-US" altLang="en-US" sz="1600" b="0" i="0" u="sng" strike="noStrike" cap="none" normalizeH="0" baseline="0" dirty="0">
                <a:ln>
                  <a:noFill/>
                </a:ln>
                <a:solidFill>
                  <a:srgbClr val="111111"/>
                </a:solidFill>
                <a:effectLst/>
                <a:latin typeface="Arial Unicode MS"/>
              </a:rPr>
              <a:t>pandas</a:t>
            </a:r>
            <a:r>
              <a:rPr kumimoji="0" lang="en-US" altLang="en-US" sz="1600" b="0" i="0" u="none" strike="noStrike" cap="none" normalizeH="0" baseline="0" dirty="0">
                <a:ln>
                  <a:noFill/>
                </a:ln>
                <a:solidFill>
                  <a:srgbClr val="111111"/>
                </a:solidFill>
                <a:effectLst/>
                <a:latin typeface="Arial Unicode MS"/>
              </a:rPr>
              <a:t> and </a:t>
            </a:r>
            <a:r>
              <a:rPr lang="en-US" altLang="en-US" sz="1600" u="sng" dirty="0">
                <a:solidFill>
                  <a:srgbClr val="111111"/>
                </a:solidFill>
                <a:latin typeface="Arial Unicode MS"/>
              </a:rPr>
              <a:t>N</a:t>
            </a:r>
            <a:r>
              <a:rPr kumimoji="0" lang="en-US" altLang="en-US" sz="1600" b="0" i="0" u="sng" strike="noStrike" cap="none" normalizeH="0" baseline="0" dirty="0">
                <a:ln>
                  <a:noFill/>
                </a:ln>
                <a:solidFill>
                  <a:srgbClr val="111111"/>
                </a:solidFill>
                <a:effectLst/>
                <a:latin typeface="Arial Unicode MS"/>
              </a:rPr>
              <a:t>umPy</a:t>
            </a:r>
            <a:r>
              <a:rPr kumimoji="0" lang="en-US" altLang="en-US" sz="1600" b="0" i="0" u="none" strike="noStrike" cap="none" normalizeH="0" baseline="0" dirty="0">
                <a:ln>
                  <a:noFill/>
                </a:ln>
                <a:solidFill>
                  <a:srgbClr val="11111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to handle missing </a:t>
            </a:r>
            <a:r>
              <a:rPr kumimoji="0" lang="en-US" altLang="en-US" sz="1600" b="0" i="0" u="none" strike="noStrike" cap="none" normalizeH="0" baseline="0" dirty="0" err="1">
                <a:ln>
                  <a:noFill/>
                </a:ln>
                <a:solidFill>
                  <a:srgbClr val="111111"/>
                </a:solidFill>
                <a:effectLst/>
                <a:latin typeface="Arial Unicode MS"/>
              </a:rPr>
              <a:t>data,outliers</a:t>
            </a:r>
            <a:r>
              <a:rPr kumimoji="0" lang="en-US" altLang="en-US" sz="1600" b="0" i="0" u="none" strike="noStrike" cap="none" normalizeH="0" baseline="0" dirty="0">
                <a:ln>
                  <a:noFill/>
                </a:ln>
                <a:solidFill>
                  <a:srgbClr val="111111"/>
                </a:solidFill>
                <a:effectLst/>
                <a:latin typeface="Arial Unicode MS"/>
              </a:rPr>
              <a:t>, and inconsistent entries. We also </a:t>
            </a:r>
            <a:r>
              <a:rPr kumimoji="0" lang="en-US" altLang="en-US" sz="1600" b="0" i="0" u="none" strike="noStrike" cap="none" normalizeH="0" baseline="0" dirty="0">
                <a:ln>
                  <a:noFill/>
                </a:ln>
                <a:solidFill>
                  <a:srgbClr val="111111"/>
                </a:solidFill>
                <a:effectLst/>
                <a:highlight>
                  <a:srgbClr val="C0C0C0"/>
                </a:highlight>
                <a:latin typeface="Arial Unicode MS"/>
              </a:rPr>
              <a:t>reshape the data structures </a:t>
            </a:r>
            <a:r>
              <a:rPr kumimoji="0" lang="en-US" altLang="en-US" sz="1600" b="0" i="0" u="none" strike="noStrike" cap="none" normalizeH="0" baseline="0" dirty="0">
                <a:ln>
                  <a:noFill/>
                </a:ln>
                <a:solidFill>
                  <a:srgbClr val="111111"/>
                </a:solidFill>
                <a:effectLst/>
                <a:latin typeface="Arial Unicode MS"/>
              </a:rPr>
              <a:t>for optimal analysis and create new features from existing data to provide additional insights</a:t>
            </a:r>
            <a:r>
              <a:rPr lang="en-US" altLang="en-US" sz="1600" dirty="0">
                <a:solidFill>
                  <a:srgbClr val="111111"/>
                </a:solidFill>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The </a:t>
            </a:r>
            <a:r>
              <a:rPr kumimoji="0" lang="en-US" altLang="en-US" sz="1600" b="0" i="0" u="none" strike="noStrike" cap="none" normalizeH="0" baseline="0" dirty="0">
                <a:ln>
                  <a:noFill/>
                </a:ln>
                <a:solidFill>
                  <a:srgbClr val="111111"/>
                </a:solidFill>
                <a:effectLst/>
                <a:highlight>
                  <a:srgbClr val="C0C0C0"/>
                </a:highlight>
                <a:latin typeface="Arial Unicode MS"/>
              </a:rPr>
              <a:t>cleaned and transformed dataset </a:t>
            </a:r>
            <a:r>
              <a:rPr kumimoji="0" lang="en-US" altLang="en-US" sz="1600" b="0" i="0" u="none" strike="noStrike" cap="none" normalizeH="0" baseline="0" dirty="0">
                <a:ln>
                  <a:noFill/>
                </a:ln>
                <a:solidFill>
                  <a:srgbClr val="111111"/>
                </a:solidFill>
                <a:effectLst/>
                <a:latin typeface="Arial Unicode MS"/>
              </a:rPr>
              <a:t>is then used to explore the impact of various weather conditions on bike ridership.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 This paper underscores the critical role of data wrangling in the </a:t>
            </a:r>
            <a:r>
              <a:rPr kumimoji="0" lang="en-US" altLang="en-US" sz="1600" b="0" i="0" u="none" strike="noStrike" cap="none" normalizeH="0" baseline="0" dirty="0">
                <a:ln>
                  <a:noFill/>
                </a:ln>
                <a:solidFill>
                  <a:srgbClr val="111111"/>
                </a:solidFill>
                <a:effectLst/>
                <a:highlight>
                  <a:srgbClr val="C0C0C0"/>
                </a:highlight>
                <a:latin typeface="Arial Unicode MS"/>
              </a:rPr>
              <a:t>data science workflow </a:t>
            </a:r>
            <a:r>
              <a:rPr kumimoji="0" lang="en-US" altLang="en-US" sz="1600" b="0" i="0" u="none" strike="noStrike" cap="none" normalizeH="0" baseline="0" dirty="0">
                <a:ln>
                  <a:noFill/>
                </a:ln>
                <a:solidFill>
                  <a:srgbClr val="111111"/>
                </a:solidFill>
                <a:effectLst/>
                <a:latin typeface="Arial Unicode MS"/>
              </a:rPr>
              <a:t>and highlights Python's capabilities in handling such tasks effectively and efficiently.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The findings from this research will provide valuable insights for city planners, bike-sharing companies, and policymakers to make data-driven decisions and improve bike-sharing programs.</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421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p:txBody>
          <a:bodyPr>
            <a:normAutofit/>
          </a:bodyPr>
          <a:lstStyle/>
          <a:p>
            <a:r>
              <a:rPr lang="en-IN" dirty="0"/>
              <a:t>2.Objectives:    Data Wrangling</a:t>
            </a:r>
          </a:p>
        </p:txBody>
      </p:sp>
      <p:sp>
        <p:nvSpPr>
          <p:cNvPr id="3" name="Content Placeholder 2">
            <a:extLst>
              <a:ext uri="{FF2B5EF4-FFF2-40B4-BE49-F238E27FC236}">
                <a16:creationId xmlns:a16="http://schemas.microsoft.com/office/drawing/2014/main" id="{F19E6819-CDD2-A988-7530-A87EF97C6B31}"/>
              </a:ext>
            </a:extLst>
          </p:cNvPr>
          <p:cNvSpPr>
            <a:spLocks noGrp="1"/>
          </p:cNvSpPr>
          <p:nvPr>
            <p:ph idx="1"/>
          </p:nvPr>
        </p:nvSpPr>
        <p:spPr>
          <a:xfrm>
            <a:off x="677334" y="1461155"/>
            <a:ext cx="8596668" cy="5178184"/>
          </a:xfrm>
        </p:spPr>
        <p:txBody>
          <a:bodyPr>
            <a:normAutofit/>
          </a:bodyPr>
          <a:lstStyle/>
          <a:p>
            <a:pPr marL="0" indent="0">
              <a:buNone/>
            </a:pPr>
            <a:r>
              <a:rPr lang="en-US" b="0" i="0" dirty="0">
                <a:solidFill>
                  <a:srgbClr val="111111"/>
                </a:solidFill>
                <a:effectLst/>
                <a:latin typeface="-apple-system"/>
              </a:rPr>
              <a:t>Data wrangling, also known as data munging, is the process of cleaning, structuring and enriching raw data into a desired format for better decision making in less time. It involves data cleaning, data transformation, and data integration steps to discover useful information or to support decision-making applications.</a:t>
            </a:r>
          </a:p>
          <a:p>
            <a:pPr marL="0" indent="0">
              <a:buNone/>
            </a:pPr>
            <a:r>
              <a:rPr lang="en-US" dirty="0">
                <a:solidFill>
                  <a:srgbClr val="111111"/>
                </a:solidFill>
                <a:latin typeface="-apple-system"/>
              </a:rPr>
              <a:t>Includes following methods:</a:t>
            </a:r>
          </a:p>
          <a:p>
            <a:pPr>
              <a:buAutoNum type="arabicPeriod"/>
            </a:pPr>
            <a:r>
              <a:rPr lang="en-US" dirty="0">
                <a:solidFill>
                  <a:srgbClr val="111111"/>
                </a:solidFill>
                <a:latin typeface="-apple-system"/>
              </a:rPr>
              <a:t>Data Acquisition</a:t>
            </a:r>
          </a:p>
          <a:p>
            <a:pPr>
              <a:buAutoNum type="arabicPeriod"/>
            </a:pPr>
            <a:r>
              <a:rPr lang="en-US" dirty="0">
                <a:solidFill>
                  <a:srgbClr val="111111"/>
                </a:solidFill>
                <a:latin typeface="-apple-system"/>
              </a:rPr>
              <a:t>Data Exploration</a:t>
            </a:r>
          </a:p>
          <a:p>
            <a:pPr>
              <a:buAutoNum type="arabicPeriod"/>
            </a:pPr>
            <a:r>
              <a:rPr lang="en-US" dirty="0">
                <a:solidFill>
                  <a:srgbClr val="111111"/>
                </a:solidFill>
                <a:latin typeface="-apple-system"/>
              </a:rPr>
              <a:t>Data cleaning</a:t>
            </a:r>
          </a:p>
          <a:p>
            <a:pPr>
              <a:buAutoNum type="arabicPeriod"/>
            </a:pPr>
            <a:r>
              <a:rPr lang="en-US" dirty="0">
                <a:solidFill>
                  <a:srgbClr val="111111"/>
                </a:solidFill>
                <a:latin typeface="-apple-system"/>
              </a:rPr>
              <a:t>Data transformation</a:t>
            </a:r>
          </a:p>
          <a:p>
            <a:pPr>
              <a:buAutoNum type="arabicPeriod"/>
            </a:pPr>
            <a:r>
              <a:rPr lang="en-US" dirty="0">
                <a:solidFill>
                  <a:srgbClr val="111111"/>
                </a:solidFill>
                <a:latin typeface="-apple-system"/>
              </a:rPr>
              <a:t>Data Integration</a:t>
            </a:r>
          </a:p>
          <a:p>
            <a:pPr>
              <a:buAutoNum type="arabicPeriod"/>
            </a:pPr>
            <a:r>
              <a:rPr lang="en-US" dirty="0">
                <a:solidFill>
                  <a:srgbClr val="111111"/>
                </a:solidFill>
                <a:latin typeface="-apple-system"/>
              </a:rPr>
              <a:t>Data Filtering (if required)</a:t>
            </a:r>
          </a:p>
          <a:p>
            <a:pPr>
              <a:buAutoNum type="arabicPeriod"/>
            </a:pPr>
            <a:r>
              <a:rPr lang="en-US" dirty="0">
                <a:solidFill>
                  <a:srgbClr val="111111"/>
                </a:solidFill>
                <a:latin typeface="-apple-system"/>
              </a:rPr>
              <a:t>Data Validation</a:t>
            </a:r>
          </a:p>
          <a:p>
            <a:pPr>
              <a:buAutoNum type="arabicPeriod"/>
            </a:pPr>
            <a:r>
              <a:rPr lang="en-US" dirty="0">
                <a:solidFill>
                  <a:srgbClr val="111111"/>
                </a:solidFill>
                <a:latin typeface="-apple-system"/>
              </a:rPr>
              <a:t>Data Export</a:t>
            </a:r>
            <a:endParaRPr lang="en-IN" dirty="0"/>
          </a:p>
        </p:txBody>
      </p:sp>
    </p:spTree>
    <p:extLst>
      <p:ext uri="{BB962C8B-B14F-4D97-AF65-F5344CB8AC3E}">
        <p14:creationId xmlns:p14="http://schemas.microsoft.com/office/powerpoint/2010/main" val="307182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a:xfrm>
            <a:off x="498225" y="240606"/>
            <a:ext cx="8596668" cy="576032"/>
          </a:xfrm>
        </p:spPr>
        <p:txBody>
          <a:bodyPr>
            <a:normAutofit fontScale="90000"/>
          </a:bodyPr>
          <a:lstStyle/>
          <a:p>
            <a:r>
              <a:rPr lang="en-IN" dirty="0"/>
              <a:t>3. Methods:</a:t>
            </a:r>
          </a:p>
        </p:txBody>
      </p:sp>
      <p:sp>
        <p:nvSpPr>
          <p:cNvPr id="3" name="Content Placeholder 2">
            <a:extLst>
              <a:ext uri="{FF2B5EF4-FFF2-40B4-BE49-F238E27FC236}">
                <a16:creationId xmlns:a16="http://schemas.microsoft.com/office/drawing/2014/main" id="{F19E6819-CDD2-A988-7530-A87EF97C6B31}"/>
              </a:ext>
            </a:extLst>
          </p:cNvPr>
          <p:cNvSpPr>
            <a:spLocks noGrp="1"/>
          </p:cNvSpPr>
          <p:nvPr>
            <p:ph idx="1"/>
          </p:nvPr>
        </p:nvSpPr>
        <p:spPr>
          <a:xfrm>
            <a:off x="498225" y="952108"/>
            <a:ext cx="8596668" cy="5905892"/>
          </a:xfrm>
        </p:spPr>
        <p:txBody>
          <a:bodyPr>
            <a:normAutofit fontScale="85000" lnSpcReduction="20000"/>
          </a:bodyPr>
          <a:lstStyle/>
          <a:p>
            <a:pPr algn="l">
              <a:buAutoNum type="arabicPeriod"/>
            </a:pPr>
            <a:r>
              <a:rPr lang="en-US" b="1" i="0" dirty="0">
                <a:solidFill>
                  <a:srgbClr val="111111"/>
                </a:solidFill>
                <a:effectLst/>
                <a:latin typeface="-apple-system"/>
              </a:rPr>
              <a:t>Importing necessary python libraries:</a:t>
            </a:r>
          </a:p>
          <a:p>
            <a:pPr marL="0" indent="0" algn="ctr">
              <a:buNone/>
            </a:pPr>
            <a:endParaRPr lang="en-US" i="0" dirty="0">
              <a:solidFill>
                <a:srgbClr val="00B0F0"/>
              </a:solidFill>
              <a:effectLst/>
              <a:latin typeface="-apple-system"/>
            </a:endParaRPr>
          </a:p>
          <a:p>
            <a:pPr marL="0" indent="0" algn="l">
              <a:buNone/>
            </a:pPr>
            <a:endParaRPr lang="en-US" b="1" i="0" dirty="0">
              <a:solidFill>
                <a:srgbClr val="111111"/>
              </a:solidFill>
              <a:effectLst/>
              <a:latin typeface="-apple-system"/>
            </a:endParaRPr>
          </a:p>
          <a:p>
            <a:pPr marL="0" indent="0" algn="l">
              <a:buNone/>
            </a:pPr>
            <a:endParaRPr lang="en-US" b="1" dirty="0">
              <a:solidFill>
                <a:srgbClr val="111111"/>
              </a:solidFill>
              <a:latin typeface="-apple-system"/>
            </a:endParaRPr>
          </a:p>
          <a:p>
            <a:pPr marL="0" indent="0" algn="l">
              <a:buNone/>
            </a:pPr>
            <a:endParaRPr lang="en-US" b="1" i="0" dirty="0">
              <a:solidFill>
                <a:srgbClr val="111111"/>
              </a:solidFill>
              <a:effectLst/>
              <a:latin typeface="-apple-system"/>
            </a:endParaRPr>
          </a:p>
          <a:p>
            <a:pPr marL="0" indent="0" algn="l">
              <a:buNone/>
            </a:pPr>
            <a:r>
              <a:rPr lang="en-US" b="1" i="0" dirty="0">
                <a:solidFill>
                  <a:srgbClr val="111111"/>
                </a:solidFill>
                <a:effectLst/>
                <a:latin typeface="-apple-system"/>
              </a:rPr>
              <a:t>2.Data Loading</a:t>
            </a:r>
            <a:r>
              <a:rPr lang="en-US" b="0" i="0" dirty="0">
                <a:solidFill>
                  <a:srgbClr val="111111"/>
                </a:solidFill>
                <a:effectLst/>
                <a:latin typeface="-apple-system"/>
              </a:rPr>
              <a:t>: Obtain the data from various sources such as databases, files, APIs, web scraping, </a:t>
            </a:r>
            <a:r>
              <a:rPr lang="en-US" b="0" i="0" dirty="0" err="1">
                <a:solidFill>
                  <a:srgbClr val="111111"/>
                </a:solidFill>
                <a:effectLst/>
                <a:latin typeface="-apple-system"/>
              </a:rPr>
              <a:t>etc</a:t>
            </a:r>
            <a:r>
              <a:rPr lang="en-US" dirty="0">
                <a:solidFill>
                  <a:srgbClr val="111111"/>
                </a:solidFill>
                <a:latin typeface="-apple-system"/>
              </a:rPr>
              <a:t> using pandas.</a:t>
            </a:r>
          </a:p>
          <a:p>
            <a:pPr marL="0" indent="0" algn="l">
              <a:buNone/>
            </a:pPr>
            <a:endParaRPr lang="en-US" dirty="0">
              <a:solidFill>
                <a:srgbClr val="111111"/>
              </a:solidFill>
              <a:latin typeface="-apple-system"/>
            </a:endParaRPr>
          </a:p>
          <a:p>
            <a:pPr marL="0" indent="0" algn="l">
              <a:buNone/>
            </a:pPr>
            <a:endParaRPr lang="en-US" dirty="0">
              <a:solidFill>
                <a:srgbClr val="111111"/>
              </a:solidFill>
              <a:latin typeface="-apple-system"/>
            </a:endParaRPr>
          </a:p>
          <a:p>
            <a:pPr marL="0" indent="0" algn="ctr">
              <a:buNone/>
            </a:pPr>
            <a:endParaRPr lang="en-US" u="sng" dirty="0">
              <a:solidFill>
                <a:srgbClr val="FF0000"/>
              </a:solidFill>
            </a:endParaRPr>
          </a:p>
          <a:p>
            <a:pPr marL="0" indent="0" algn="ctr">
              <a:buNone/>
            </a:pPr>
            <a:endParaRPr lang="en-US" u="sng" dirty="0">
              <a:solidFill>
                <a:srgbClr val="FF0000"/>
              </a:solidFill>
            </a:endParaRPr>
          </a:p>
          <a:p>
            <a:pPr marL="0" indent="0" algn="ctr">
              <a:buNone/>
            </a:pPr>
            <a:endParaRPr lang="en-US" u="sng" dirty="0">
              <a:solidFill>
                <a:srgbClr val="FF0000"/>
              </a:solidFill>
            </a:endParaRPr>
          </a:p>
          <a:p>
            <a:pPr marL="0" indent="0" algn="ctr">
              <a:buNone/>
            </a:pPr>
            <a:endParaRPr lang="en-US" u="sng" dirty="0">
              <a:solidFill>
                <a:srgbClr val="FF0000"/>
              </a:solidFill>
            </a:endParaRPr>
          </a:p>
          <a:p>
            <a:pPr marL="0" indent="0" algn="ctr">
              <a:buNone/>
            </a:pPr>
            <a:endParaRPr lang="en-US" u="sng" dirty="0">
              <a:solidFill>
                <a:srgbClr val="FF0000"/>
              </a:solidFill>
            </a:endParaRPr>
          </a:p>
          <a:p>
            <a:pPr marL="0" indent="0" algn="ctr">
              <a:buNone/>
            </a:pPr>
            <a:endParaRPr lang="en-US" u="sng" dirty="0">
              <a:solidFill>
                <a:srgbClr val="FF0000"/>
              </a:solidFill>
            </a:endParaRPr>
          </a:p>
          <a:p>
            <a:pPr marL="0" indent="0" algn="ctr">
              <a:buNone/>
            </a:pPr>
            <a:endParaRPr lang="en-US" u="sng" dirty="0">
              <a:solidFill>
                <a:srgbClr val="FF0000"/>
              </a:solidFill>
            </a:endParaRPr>
          </a:p>
          <a:p>
            <a:pPr marL="0" indent="0" algn="ctr">
              <a:buNone/>
            </a:pPr>
            <a:endParaRPr lang="en-US" sz="1500" u="sng" dirty="0">
              <a:solidFill>
                <a:srgbClr val="FF0000"/>
              </a:solidFill>
            </a:endParaRPr>
          </a:p>
          <a:p>
            <a:pPr marL="0" indent="0" algn="ctr">
              <a:buNone/>
            </a:pPr>
            <a:r>
              <a:rPr lang="en-US" sz="1500" u="sng" dirty="0">
                <a:solidFill>
                  <a:srgbClr val="FF0000"/>
                </a:solidFill>
              </a:rPr>
              <a:t>NOTE:  all 3 datasets where loaded in same way</a:t>
            </a:r>
            <a:br>
              <a:rPr lang="en-US" u="sng" dirty="0">
                <a:solidFill>
                  <a:srgbClr val="FF0000"/>
                </a:solidFill>
              </a:rPr>
            </a:br>
            <a:endParaRPr lang="en-IN" u="sng" dirty="0">
              <a:solidFill>
                <a:srgbClr val="FF0000"/>
              </a:solidFill>
            </a:endParaRPr>
          </a:p>
        </p:txBody>
      </p:sp>
      <p:pic>
        <p:nvPicPr>
          <p:cNvPr id="5" name="Picture 4">
            <a:extLst>
              <a:ext uri="{FF2B5EF4-FFF2-40B4-BE49-F238E27FC236}">
                <a16:creationId xmlns:a16="http://schemas.microsoft.com/office/drawing/2014/main" id="{0E1F18A4-9C18-E0B0-65C1-D5FC5DD3E119}"/>
              </a:ext>
            </a:extLst>
          </p:cNvPr>
          <p:cNvPicPr>
            <a:picLocks noChangeAspect="1"/>
          </p:cNvPicPr>
          <p:nvPr/>
        </p:nvPicPr>
        <p:blipFill>
          <a:blip r:embed="rId2"/>
          <a:stretch>
            <a:fillRect/>
          </a:stretch>
        </p:blipFill>
        <p:spPr>
          <a:xfrm>
            <a:off x="396545" y="1278551"/>
            <a:ext cx="8344623" cy="1234547"/>
          </a:xfrm>
          <a:prstGeom prst="rect">
            <a:avLst/>
          </a:prstGeom>
        </p:spPr>
      </p:pic>
      <p:pic>
        <p:nvPicPr>
          <p:cNvPr id="7" name="Picture 6">
            <a:extLst>
              <a:ext uri="{FF2B5EF4-FFF2-40B4-BE49-F238E27FC236}">
                <a16:creationId xmlns:a16="http://schemas.microsoft.com/office/drawing/2014/main" id="{FE415D99-1B83-1BDB-3139-907EF06A8367}"/>
              </a:ext>
            </a:extLst>
          </p:cNvPr>
          <p:cNvPicPr>
            <a:picLocks noChangeAspect="1"/>
          </p:cNvPicPr>
          <p:nvPr/>
        </p:nvPicPr>
        <p:blipFill>
          <a:blip r:embed="rId3"/>
          <a:stretch>
            <a:fillRect/>
          </a:stretch>
        </p:blipFill>
        <p:spPr>
          <a:xfrm>
            <a:off x="1414639" y="2721919"/>
            <a:ext cx="5891134" cy="3367795"/>
          </a:xfrm>
          <a:prstGeom prst="rect">
            <a:avLst/>
          </a:prstGeom>
        </p:spPr>
      </p:pic>
    </p:spTree>
    <p:extLst>
      <p:ext uri="{BB962C8B-B14F-4D97-AF65-F5344CB8AC3E}">
        <p14:creationId xmlns:p14="http://schemas.microsoft.com/office/powerpoint/2010/main" val="234357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E6819-CDD2-A988-7530-A87EF97C6B31}"/>
              </a:ext>
            </a:extLst>
          </p:cNvPr>
          <p:cNvSpPr>
            <a:spLocks noGrp="1"/>
          </p:cNvSpPr>
          <p:nvPr>
            <p:ph idx="1"/>
          </p:nvPr>
        </p:nvSpPr>
        <p:spPr>
          <a:xfrm>
            <a:off x="677334" y="348793"/>
            <a:ext cx="8596668" cy="6249970"/>
          </a:xfrm>
        </p:spPr>
        <p:txBody>
          <a:bodyPr>
            <a:normAutofit/>
          </a:bodyPr>
          <a:lstStyle/>
          <a:p>
            <a:pPr marL="0" indent="0" algn="l" rtl="0">
              <a:buNone/>
            </a:pPr>
            <a:r>
              <a:rPr lang="en-US" b="1" i="0" dirty="0">
                <a:solidFill>
                  <a:srgbClr val="111111"/>
                </a:solidFill>
                <a:effectLst/>
                <a:latin typeface="-apple-system"/>
              </a:rPr>
              <a:t>3. </a:t>
            </a:r>
            <a:r>
              <a:rPr lang="en-US" b="1" i="0" dirty="0">
                <a:solidFill>
                  <a:srgbClr val="000000"/>
                </a:solidFill>
                <a:effectLst/>
                <a:latin typeface="inherit"/>
              </a:rPr>
              <a:t>Data Exploration / Understanding the data/Viewing Data from the loaded datasets</a:t>
            </a:r>
          </a:p>
          <a:p>
            <a:pPr algn="l" rtl="0"/>
            <a:r>
              <a:rPr lang="en-US" b="0" i="0" dirty="0">
                <a:solidFill>
                  <a:srgbClr val="000000"/>
                </a:solidFill>
                <a:effectLst/>
                <a:latin typeface="Helvetica Neue"/>
              </a:rPr>
              <a:t>One of the most used method for getting a quick overview of the </a:t>
            </a:r>
            <a:r>
              <a:rPr lang="en-US" b="0" i="0" dirty="0" err="1">
                <a:solidFill>
                  <a:srgbClr val="000000"/>
                </a:solidFill>
                <a:effectLst/>
                <a:latin typeface="Helvetica Neue"/>
              </a:rPr>
              <a:t>DataFrame</a:t>
            </a:r>
            <a:r>
              <a:rPr lang="en-US" b="0" i="0" dirty="0">
                <a:solidFill>
                  <a:srgbClr val="000000"/>
                </a:solidFill>
                <a:effectLst/>
                <a:latin typeface="Helvetica Neue"/>
              </a:rPr>
              <a:t>, is the head() method &amp; tail() method.</a:t>
            </a:r>
          </a:p>
          <a:p>
            <a:pPr marL="0" indent="0" algn="ctr">
              <a:buNone/>
            </a:pPr>
            <a:endParaRPr lang="en-US" b="1" i="0" dirty="0">
              <a:solidFill>
                <a:srgbClr val="00B0F0"/>
              </a:solidFill>
              <a:effectLst/>
              <a:latin typeface="-apple-system"/>
            </a:endParaRPr>
          </a:p>
          <a:p>
            <a:pPr marL="0" indent="0">
              <a:buNone/>
            </a:pPr>
            <a:endParaRPr lang="en-IN" dirty="0"/>
          </a:p>
        </p:txBody>
      </p:sp>
      <p:pic>
        <p:nvPicPr>
          <p:cNvPr id="7" name="Picture 6">
            <a:extLst>
              <a:ext uri="{FF2B5EF4-FFF2-40B4-BE49-F238E27FC236}">
                <a16:creationId xmlns:a16="http://schemas.microsoft.com/office/drawing/2014/main" id="{7C9965CB-2F13-E504-7515-6F7ADB71D7F0}"/>
              </a:ext>
            </a:extLst>
          </p:cNvPr>
          <p:cNvPicPr>
            <a:picLocks noChangeAspect="1"/>
          </p:cNvPicPr>
          <p:nvPr/>
        </p:nvPicPr>
        <p:blipFill rotWithShape="1">
          <a:blip r:embed="rId2"/>
          <a:srcRect r="6347"/>
          <a:stretch/>
        </p:blipFill>
        <p:spPr>
          <a:xfrm>
            <a:off x="525167" y="1389681"/>
            <a:ext cx="8336029" cy="5034685"/>
          </a:xfrm>
          <a:prstGeom prst="rect">
            <a:avLst/>
          </a:prstGeom>
        </p:spPr>
      </p:pic>
    </p:spTree>
    <p:extLst>
      <p:ext uri="{BB962C8B-B14F-4D97-AF65-F5344CB8AC3E}">
        <p14:creationId xmlns:p14="http://schemas.microsoft.com/office/powerpoint/2010/main" val="20969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E6819-CDD2-A988-7530-A87EF97C6B31}"/>
              </a:ext>
            </a:extLst>
          </p:cNvPr>
          <p:cNvSpPr>
            <a:spLocks noGrp="1"/>
          </p:cNvSpPr>
          <p:nvPr>
            <p:ph idx="1"/>
          </p:nvPr>
        </p:nvSpPr>
        <p:spPr>
          <a:xfrm>
            <a:off x="677334" y="348793"/>
            <a:ext cx="8596668" cy="6249970"/>
          </a:xfrm>
        </p:spPr>
        <p:txBody>
          <a:bodyPr>
            <a:normAutofit/>
          </a:bodyPr>
          <a:lstStyle/>
          <a:p>
            <a:pPr marL="0" indent="0" algn="l" rtl="0">
              <a:buNone/>
            </a:pPr>
            <a:r>
              <a:rPr lang="en-US" sz="1600" b="1" dirty="0">
                <a:solidFill>
                  <a:srgbClr val="111111"/>
                </a:solidFill>
                <a:latin typeface="-apple-system"/>
              </a:rPr>
              <a:t>4.</a:t>
            </a:r>
            <a:r>
              <a:rPr lang="en-US" sz="1600" b="1" i="0" dirty="0">
                <a:solidFill>
                  <a:srgbClr val="111111"/>
                </a:solidFill>
                <a:effectLst/>
                <a:latin typeface="-apple-system"/>
              </a:rPr>
              <a:t> </a:t>
            </a:r>
            <a:r>
              <a:rPr lang="en-US" sz="1600" b="1" i="0" dirty="0">
                <a:solidFill>
                  <a:srgbClr val="000000"/>
                </a:solidFill>
                <a:effectLst/>
                <a:latin typeface="Helvetica Neue"/>
              </a:rPr>
              <a:t>Merging Datasets 1 and 2</a:t>
            </a:r>
          </a:p>
          <a:p>
            <a:pPr marL="0" indent="0">
              <a:buNone/>
            </a:pPr>
            <a:endParaRPr lang="en-IN" dirty="0"/>
          </a:p>
        </p:txBody>
      </p:sp>
      <p:pic>
        <p:nvPicPr>
          <p:cNvPr id="5" name="Picture 4">
            <a:extLst>
              <a:ext uri="{FF2B5EF4-FFF2-40B4-BE49-F238E27FC236}">
                <a16:creationId xmlns:a16="http://schemas.microsoft.com/office/drawing/2014/main" id="{C4FF39C8-3ECD-2727-5180-3E847E254843}"/>
              </a:ext>
            </a:extLst>
          </p:cNvPr>
          <p:cNvPicPr>
            <a:picLocks noChangeAspect="1"/>
          </p:cNvPicPr>
          <p:nvPr/>
        </p:nvPicPr>
        <p:blipFill rotWithShape="1">
          <a:blip r:embed="rId2"/>
          <a:srcRect l="4468" t="8624" r="6415" b="5489"/>
          <a:stretch/>
        </p:blipFill>
        <p:spPr>
          <a:xfrm>
            <a:off x="563924" y="786571"/>
            <a:ext cx="8823488" cy="5472827"/>
          </a:xfrm>
          <a:prstGeom prst="rect">
            <a:avLst/>
          </a:prstGeom>
        </p:spPr>
      </p:pic>
    </p:spTree>
    <p:extLst>
      <p:ext uri="{BB962C8B-B14F-4D97-AF65-F5344CB8AC3E}">
        <p14:creationId xmlns:p14="http://schemas.microsoft.com/office/powerpoint/2010/main" val="129136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E6819-CDD2-A988-7530-A87EF97C6B31}"/>
              </a:ext>
            </a:extLst>
          </p:cNvPr>
          <p:cNvSpPr>
            <a:spLocks noGrp="1"/>
          </p:cNvSpPr>
          <p:nvPr>
            <p:ph idx="1"/>
          </p:nvPr>
        </p:nvSpPr>
        <p:spPr>
          <a:xfrm>
            <a:off x="677334" y="292231"/>
            <a:ext cx="8596668" cy="5749131"/>
          </a:xfrm>
        </p:spPr>
        <p:txBody>
          <a:bodyPr>
            <a:normAutofit/>
          </a:bodyPr>
          <a:lstStyle/>
          <a:p>
            <a:pPr marL="0" indent="0" algn="l">
              <a:buNone/>
            </a:pPr>
            <a:r>
              <a:rPr lang="en-US" b="1" i="0" dirty="0">
                <a:solidFill>
                  <a:srgbClr val="111111"/>
                </a:solidFill>
                <a:effectLst/>
                <a:latin typeface="-apple-system"/>
              </a:rPr>
              <a:t>5. Data Cleaning</a:t>
            </a:r>
            <a:r>
              <a:rPr lang="en-US" b="0" i="0" dirty="0">
                <a:solidFill>
                  <a:srgbClr val="111111"/>
                </a:solidFill>
                <a:effectLst/>
                <a:latin typeface="-apple-system"/>
              </a:rPr>
              <a:t>: Handle missing or null values, outliers, duplicates, inconsistent data, etc., to improve the quality and accuracy of the data.</a:t>
            </a:r>
          </a:p>
          <a:p>
            <a:pPr algn="l">
              <a:buFont typeface="Wingdings" panose="05000000000000000000" pitchFamily="2" charset="2"/>
              <a:buChar char="v"/>
            </a:pPr>
            <a:r>
              <a:rPr lang="en-US" dirty="0">
                <a:solidFill>
                  <a:srgbClr val="111111"/>
                </a:solidFill>
                <a:latin typeface="-apple-system"/>
              </a:rPr>
              <a:t> Dropping unnecessary features from the dataset</a:t>
            </a:r>
          </a:p>
          <a:p>
            <a:pPr algn="l">
              <a:buFont typeface="Wingdings" panose="05000000000000000000" pitchFamily="2" charset="2"/>
              <a:buChar char="v"/>
            </a:pPr>
            <a:r>
              <a:rPr lang="en-US" b="0" i="0" dirty="0">
                <a:solidFill>
                  <a:srgbClr val="111111"/>
                </a:solidFill>
                <a:effectLst/>
                <a:latin typeface="-apple-system"/>
              </a:rPr>
              <a:t>Finding null values</a:t>
            </a:r>
          </a:p>
          <a:p>
            <a:pPr algn="l">
              <a:buFont typeface="Wingdings" panose="05000000000000000000" pitchFamily="2" charset="2"/>
              <a:buChar char="v"/>
            </a:pPr>
            <a:r>
              <a:rPr lang="en-US" dirty="0">
                <a:solidFill>
                  <a:srgbClr val="111111"/>
                </a:solidFill>
                <a:latin typeface="-apple-system"/>
              </a:rPr>
              <a:t>Treating null values</a:t>
            </a:r>
          </a:p>
          <a:p>
            <a:pPr algn="l">
              <a:buFont typeface="Wingdings" panose="05000000000000000000" pitchFamily="2" charset="2"/>
              <a:buChar char="v"/>
            </a:pPr>
            <a:r>
              <a:rPr lang="en-US" b="0" i="0" dirty="0">
                <a:solidFill>
                  <a:srgbClr val="111111"/>
                </a:solidFill>
                <a:effectLst/>
                <a:latin typeface="-apple-system"/>
              </a:rPr>
              <a:t>Changing datatypes of the features int</a:t>
            </a:r>
            <a:r>
              <a:rPr lang="en-US" dirty="0">
                <a:solidFill>
                  <a:srgbClr val="111111"/>
                </a:solidFill>
                <a:latin typeface="-apple-system"/>
              </a:rPr>
              <a:t>o integers or float data type</a:t>
            </a:r>
          </a:p>
          <a:p>
            <a:pPr marL="0" indent="0" algn="l">
              <a:buNone/>
            </a:pPr>
            <a:endParaRPr lang="en-US" dirty="0">
              <a:solidFill>
                <a:srgbClr val="111111"/>
              </a:solidFill>
              <a:latin typeface="-apple-system"/>
            </a:endParaRPr>
          </a:p>
          <a:p>
            <a:pPr marL="0" indent="0" algn="l">
              <a:buNone/>
            </a:pPr>
            <a:endParaRPr lang="en-US" dirty="0">
              <a:solidFill>
                <a:srgbClr val="111111"/>
              </a:solidFill>
              <a:latin typeface="-apple-system"/>
            </a:endParaRPr>
          </a:p>
          <a:p>
            <a:pPr marL="0" indent="0">
              <a:buNone/>
            </a:pPr>
            <a:r>
              <a:rPr lang="en-US" b="0" i="0" dirty="0">
                <a:solidFill>
                  <a:srgbClr val="111111"/>
                </a:solidFill>
                <a:effectLst/>
                <a:latin typeface="-apple-system"/>
              </a:rPr>
              <a:t>6. </a:t>
            </a:r>
            <a:r>
              <a:rPr lang="en-US" b="1" i="0" dirty="0">
                <a:solidFill>
                  <a:srgbClr val="000000"/>
                </a:solidFill>
                <a:effectLst/>
                <a:latin typeface="Helvetica Neue"/>
              </a:rPr>
              <a:t>Checking the skewness and correlation of the data.</a:t>
            </a:r>
          </a:p>
          <a:p>
            <a:pPr marL="0" indent="0" algn="ctr">
              <a:spcBef>
                <a:spcPts val="0"/>
              </a:spcBef>
              <a:buNone/>
            </a:pPr>
            <a:r>
              <a:rPr lang="en-US" b="0" i="1" dirty="0">
                <a:solidFill>
                  <a:srgbClr val="00B0F0"/>
                </a:solidFill>
                <a:effectLst/>
                <a:latin typeface="-apple-system"/>
              </a:rPr>
              <a:t># </a:t>
            </a:r>
            <a:r>
              <a:rPr lang="en-US" b="0" i="1" u="sng" dirty="0">
                <a:solidFill>
                  <a:srgbClr val="00B0F0"/>
                </a:solidFill>
                <a:effectLst/>
                <a:latin typeface="-apple-system"/>
              </a:rPr>
              <a:t>Calculate the skewness</a:t>
            </a:r>
          </a:p>
          <a:p>
            <a:pPr marL="0" indent="0" algn="ctr">
              <a:spcBef>
                <a:spcPts val="0"/>
              </a:spcBef>
              <a:buNone/>
            </a:pPr>
            <a:r>
              <a:rPr lang="en-US" b="0" i="1" dirty="0">
                <a:solidFill>
                  <a:srgbClr val="00B0F0"/>
                </a:solidFill>
                <a:effectLst/>
                <a:latin typeface="-apple-system"/>
              </a:rPr>
              <a:t>skewness =</a:t>
            </a:r>
            <a:r>
              <a:rPr lang="en-US" b="0" i="1" dirty="0" err="1">
                <a:solidFill>
                  <a:srgbClr val="00B0F0"/>
                </a:solidFill>
                <a:effectLst/>
                <a:latin typeface="-apple-system"/>
              </a:rPr>
              <a:t>final_dataset.skew</a:t>
            </a:r>
            <a:r>
              <a:rPr lang="en-US" b="0" i="1" dirty="0">
                <a:solidFill>
                  <a:srgbClr val="00B0F0"/>
                </a:solidFill>
                <a:effectLst/>
                <a:latin typeface="-apple-system"/>
              </a:rPr>
              <a:t>()</a:t>
            </a:r>
          </a:p>
          <a:p>
            <a:pPr marL="0" indent="0" algn="ctr">
              <a:spcBef>
                <a:spcPts val="0"/>
              </a:spcBef>
              <a:buNone/>
            </a:pPr>
            <a:r>
              <a:rPr lang="en-US" b="0" i="1" dirty="0">
                <a:solidFill>
                  <a:srgbClr val="00B0F0"/>
                </a:solidFill>
                <a:effectLst/>
                <a:latin typeface="-apple-system"/>
              </a:rPr>
              <a:t>print("Skewness:\n", skewness)</a:t>
            </a:r>
          </a:p>
          <a:p>
            <a:pPr marL="0" indent="0" algn="l">
              <a:buNone/>
            </a:pPr>
            <a:endParaRPr lang="en-US" b="0" i="0" dirty="0">
              <a:solidFill>
                <a:srgbClr val="111111"/>
              </a:solidFill>
              <a:effectLst/>
              <a:latin typeface="-apple-system"/>
            </a:endParaRPr>
          </a:p>
          <a:p>
            <a:pPr marL="0" indent="0" algn="ctr">
              <a:lnSpc>
                <a:spcPct val="110000"/>
              </a:lnSpc>
              <a:spcBef>
                <a:spcPts val="0"/>
              </a:spcBef>
              <a:buNone/>
            </a:pPr>
            <a:r>
              <a:rPr lang="en-US" sz="1600" i="1" u="sng" dirty="0">
                <a:solidFill>
                  <a:srgbClr val="00B0F0"/>
                </a:solidFill>
                <a:latin typeface="-apple-system"/>
              </a:rPr>
              <a:t># Calculate the correlation</a:t>
            </a:r>
          </a:p>
          <a:p>
            <a:pPr marL="0" indent="0" algn="ctr">
              <a:lnSpc>
                <a:spcPct val="110000"/>
              </a:lnSpc>
              <a:spcBef>
                <a:spcPts val="0"/>
              </a:spcBef>
              <a:buNone/>
            </a:pPr>
            <a:r>
              <a:rPr lang="en-US" sz="1600" i="1" dirty="0">
                <a:solidFill>
                  <a:srgbClr val="00B0F0"/>
                </a:solidFill>
                <a:latin typeface="-apple-system"/>
              </a:rPr>
              <a:t>correlation = </a:t>
            </a:r>
            <a:r>
              <a:rPr lang="en-US" sz="1600" i="1" dirty="0" err="1">
                <a:solidFill>
                  <a:srgbClr val="00B0F0"/>
                </a:solidFill>
                <a:latin typeface="-apple-system"/>
              </a:rPr>
              <a:t>final_dataset.corr</a:t>
            </a:r>
            <a:r>
              <a:rPr lang="en-US" sz="1600" i="1" dirty="0">
                <a:solidFill>
                  <a:srgbClr val="00B0F0"/>
                </a:solidFill>
                <a:latin typeface="-apple-system"/>
              </a:rPr>
              <a:t>()</a:t>
            </a:r>
          </a:p>
          <a:p>
            <a:pPr marL="0" indent="0" algn="ctr">
              <a:lnSpc>
                <a:spcPct val="110000"/>
              </a:lnSpc>
              <a:spcBef>
                <a:spcPts val="0"/>
              </a:spcBef>
              <a:buNone/>
            </a:pPr>
            <a:r>
              <a:rPr lang="en-US" sz="1600" i="1" dirty="0">
                <a:solidFill>
                  <a:srgbClr val="00B0F0"/>
                </a:solidFill>
                <a:latin typeface="-apple-system"/>
              </a:rPr>
              <a:t>print("Correlation:\n", correlation)</a:t>
            </a:r>
          </a:p>
          <a:p>
            <a:pPr marL="0" indent="0" algn="l">
              <a:buNone/>
            </a:pPr>
            <a:endParaRPr lang="en-US" b="0" i="0" dirty="0">
              <a:solidFill>
                <a:srgbClr val="111111"/>
              </a:solidFill>
              <a:effectLst/>
              <a:latin typeface="-apple-system"/>
            </a:endParaRPr>
          </a:p>
          <a:p>
            <a:pPr marL="0" indent="0">
              <a:buNone/>
            </a:pPr>
            <a:endParaRPr lang="en-IN" dirty="0"/>
          </a:p>
        </p:txBody>
      </p:sp>
    </p:spTree>
    <p:extLst>
      <p:ext uri="{BB962C8B-B14F-4D97-AF65-F5344CB8AC3E}">
        <p14:creationId xmlns:p14="http://schemas.microsoft.com/office/powerpoint/2010/main" val="281391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E6819-CDD2-A988-7530-A87EF97C6B31}"/>
              </a:ext>
            </a:extLst>
          </p:cNvPr>
          <p:cNvSpPr>
            <a:spLocks noGrp="1"/>
          </p:cNvSpPr>
          <p:nvPr>
            <p:ph idx="1"/>
          </p:nvPr>
        </p:nvSpPr>
        <p:spPr>
          <a:xfrm>
            <a:off x="677334" y="292231"/>
            <a:ext cx="8596668" cy="6334812"/>
          </a:xfrm>
        </p:spPr>
        <p:txBody>
          <a:bodyPr>
            <a:normAutofit/>
          </a:bodyPr>
          <a:lstStyle/>
          <a:p>
            <a:pPr marL="0" indent="0" algn="l">
              <a:buNone/>
            </a:pPr>
            <a:r>
              <a:rPr lang="en-US" b="1" dirty="0">
                <a:solidFill>
                  <a:srgbClr val="111111"/>
                </a:solidFill>
                <a:latin typeface="-apple-system"/>
              </a:rPr>
              <a:t>7</a:t>
            </a:r>
            <a:r>
              <a:rPr lang="en-US" b="1" i="0" dirty="0">
                <a:solidFill>
                  <a:srgbClr val="111111"/>
                </a:solidFill>
                <a:effectLst/>
                <a:latin typeface="-apple-system"/>
              </a:rPr>
              <a:t>.Detecting and removing of Outliers</a:t>
            </a:r>
            <a:r>
              <a:rPr lang="en-US" b="0" i="0" dirty="0">
                <a:solidFill>
                  <a:srgbClr val="111111"/>
                </a:solidFill>
                <a:effectLst/>
                <a:latin typeface="-apple-system"/>
              </a:rPr>
              <a:t>:</a:t>
            </a:r>
          </a:p>
          <a:p>
            <a:pPr marL="0" indent="0" algn="l">
              <a:buNone/>
            </a:pPr>
            <a:endParaRPr lang="en-US" dirty="0">
              <a:solidFill>
                <a:srgbClr val="111111"/>
              </a:solidFill>
              <a:latin typeface="-apple-system"/>
            </a:endParaRPr>
          </a:p>
          <a:p>
            <a:pPr marL="0" indent="0" algn="l">
              <a:buNone/>
            </a:pPr>
            <a:endParaRPr lang="en-US" b="0" i="0" dirty="0">
              <a:solidFill>
                <a:srgbClr val="111111"/>
              </a:solidFill>
              <a:effectLst/>
              <a:latin typeface="-apple-system"/>
            </a:endParaRPr>
          </a:p>
          <a:p>
            <a:pPr marL="0" indent="0" algn="l">
              <a:buNone/>
            </a:pPr>
            <a:endParaRPr lang="en-US" dirty="0">
              <a:solidFill>
                <a:srgbClr val="111111"/>
              </a:solidFill>
              <a:latin typeface="-apple-system"/>
            </a:endParaRPr>
          </a:p>
          <a:p>
            <a:pPr marL="0" indent="0" algn="l">
              <a:buNone/>
            </a:pPr>
            <a:endParaRPr lang="en-US" b="0" i="0" dirty="0">
              <a:solidFill>
                <a:srgbClr val="111111"/>
              </a:solidFill>
              <a:effectLst/>
              <a:latin typeface="-apple-system"/>
            </a:endParaRPr>
          </a:p>
          <a:p>
            <a:pPr marL="0" indent="0" algn="l">
              <a:buNone/>
            </a:pPr>
            <a:endParaRPr lang="en-US" dirty="0">
              <a:solidFill>
                <a:srgbClr val="111111"/>
              </a:solidFill>
              <a:latin typeface="-apple-system"/>
            </a:endParaRPr>
          </a:p>
          <a:p>
            <a:pPr marL="0" indent="0" algn="l">
              <a:buNone/>
            </a:pPr>
            <a:endParaRPr lang="en-US" b="0" i="0" dirty="0">
              <a:solidFill>
                <a:srgbClr val="111111"/>
              </a:solidFill>
              <a:effectLst/>
              <a:latin typeface="-apple-system"/>
            </a:endParaRPr>
          </a:p>
          <a:p>
            <a:pPr marL="0" indent="0" algn="l">
              <a:buNone/>
            </a:pPr>
            <a:endParaRPr lang="en-US" dirty="0">
              <a:solidFill>
                <a:srgbClr val="111111"/>
              </a:solidFill>
              <a:latin typeface="-apple-system"/>
            </a:endParaRPr>
          </a:p>
          <a:p>
            <a:pPr marL="0" indent="0" algn="l">
              <a:buNone/>
            </a:pPr>
            <a:endParaRPr lang="en-US" b="0" i="0" dirty="0">
              <a:solidFill>
                <a:srgbClr val="111111"/>
              </a:solidFill>
              <a:effectLst/>
              <a:latin typeface="-apple-system"/>
            </a:endParaRPr>
          </a:p>
          <a:p>
            <a:pPr marL="0" indent="0" algn="l">
              <a:buNone/>
            </a:pPr>
            <a:endParaRPr lang="en-US" dirty="0">
              <a:solidFill>
                <a:srgbClr val="111111"/>
              </a:solidFill>
              <a:latin typeface="-apple-system"/>
            </a:endParaRPr>
          </a:p>
          <a:p>
            <a:pPr marL="0" indent="0" algn="l">
              <a:buNone/>
            </a:pPr>
            <a:endParaRPr lang="en-US" b="0" i="0" dirty="0">
              <a:solidFill>
                <a:srgbClr val="111111"/>
              </a:solidFill>
              <a:effectLst/>
              <a:latin typeface="-apple-system"/>
            </a:endParaRPr>
          </a:p>
          <a:p>
            <a:pPr marL="0" indent="0" algn="l">
              <a:buNone/>
            </a:pPr>
            <a:endParaRPr lang="en-US" b="0" i="0" dirty="0">
              <a:solidFill>
                <a:srgbClr val="111111"/>
              </a:solidFill>
              <a:effectLst/>
              <a:latin typeface="-apple-system"/>
            </a:endParaRPr>
          </a:p>
          <a:p>
            <a:pPr marL="0" indent="0" algn="l">
              <a:buNone/>
            </a:pPr>
            <a:r>
              <a:rPr lang="en-US" b="1" i="0" dirty="0">
                <a:solidFill>
                  <a:srgbClr val="111111"/>
                </a:solidFill>
                <a:effectLst/>
                <a:latin typeface="-apple-system"/>
              </a:rPr>
              <a:t>8.Data Export</a:t>
            </a:r>
            <a:r>
              <a:rPr lang="en-US" b="0" i="0" dirty="0">
                <a:solidFill>
                  <a:srgbClr val="111111"/>
                </a:solidFill>
                <a:effectLst/>
                <a:latin typeface="-apple-system"/>
              </a:rPr>
              <a:t>: Save the wrangled data into various formats or destinations for further analysis, visualization, or machine learning, such as CSV, Excel, SQL, etc.</a:t>
            </a:r>
          </a:p>
          <a:p>
            <a:pPr marL="0" indent="0" algn="ctr">
              <a:buNone/>
            </a:pPr>
            <a:r>
              <a:rPr lang="en-IN" b="1" dirty="0" err="1">
                <a:highlight>
                  <a:srgbClr val="00FFFF"/>
                </a:highlight>
              </a:rPr>
              <a:t>final_dataset.to_excel</a:t>
            </a:r>
            <a:r>
              <a:rPr lang="en-IN" b="1" dirty="0">
                <a:highlight>
                  <a:srgbClr val="00FFFF"/>
                </a:highlight>
              </a:rPr>
              <a:t>("Cleaned_final_dataset.xlsx")</a:t>
            </a:r>
          </a:p>
        </p:txBody>
      </p:sp>
      <p:pic>
        <p:nvPicPr>
          <p:cNvPr id="4" name="Picture 3">
            <a:extLst>
              <a:ext uri="{FF2B5EF4-FFF2-40B4-BE49-F238E27FC236}">
                <a16:creationId xmlns:a16="http://schemas.microsoft.com/office/drawing/2014/main" id="{44B3AE10-57E0-CBEB-88B7-4DC89C960EEA}"/>
              </a:ext>
            </a:extLst>
          </p:cNvPr>
          <p:cNvPicPr>
            <a:picLocks noChangeAspect="1"/>
          </p:cNvPicPr>
          <p:nvPr/>
        </p:nvPicPr>
        <p:blipFill>
          <a:blip r:embed="rId2"/>
          <a:stretch>
            <a:fillRect/>
          </a:stretch>
        </p:blipFill>
        <p:spPr>
          <a:xfrm>
            <a:off x="677334" y="693936"/>
            <a:ext cx="4799639" cy="2030410"/>
          </a:xfrm>
          <a:prstGeom prst="rect">
            <a:avLst/>
          </a:prstGeom>
        </p:spPr>
      </p:pic>
      <p:pic>
        <p:nvPicPr>
          <p:cNvPr id="6" name="Picture 5">
            <a:extLst>
              <a:ext uri="{FF2B5EF4-FFF2-40B4-BE49-F238E27FC236}">
                <a16:creationId xmlns:a16="http://schemas.microsoft.com/office/drawing/2014/main" id="{14EB4286-B9A0-4E42-E96B-D1EA62829533}"/>
              </a:ext>
            </a:extLst>
          </p:cNvPr>
          <p:cNvPicPr>
            <a:picLocks noChangeAspect="1"/>
          </p:cNvPicPr>
          <p:nvPr/>
        </p:nvPicPr>
        <p:blipFill>
          <a:blip r:embed="rId3"/>
          <a:stretch>
            <a:fillRect/>
          </a:stretch>
        </p:blipFill>
        <p:spPr>
          <a:xfrm>
            <a:off x="5552389" y="693936"/>
            <a:ext cx="5962278" cy="4160868"/>
          </a:xfrm>
          <a:prstGeom prst="rect">
            <a:avLst/>
          </a:prstGeom>
        </p:spPr>
      </p:pic>
    </p:spTree>
    <p:extLst>
      <p:ext uri="{BB962C8B-B14F-4D97-AF65-F5344CB8AC3E}">
        <p14:creationId xmlns:p14="http://schemas.microsoft.com/office/powerpoint/2010/main" val="39141169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2972</TotalTime>
  <Words>815</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Helvetica Neue</vt:lpstr>
      <vt:lpstr>inherit</vt:lpstr>
      <vt:lpstr>Trebuchet MS</vt:lpstr>
      <vt:lpstr>Wingdings</vt:lpstr>
      <vt:lpstr>Wingdings 3</vt:lpstr>
      <vt:lpstr>Facet</vt:lpstr>
      <vt:lpstr>Title:  Exploring the Impact of Weather Conditions on Bike Ridership</vt:lpstr>
      <vt:lpstr>Abstract:</vt:lpstr>
      <vt:lpstr>1. Introduction:</vt:lpstr>
      <vt:lpstr>2.Objectives:    Data Wrangling</vt:lpstr>
      <vt:lpstr>3. Methods:</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Riders Project</dc:title>
  <dc:creator>Puja Bhatia</dc:creator>
  <cp:lastModifiedBy>Puja Bhatia</cp:lastModifiedBy>
  <cp:revision>7</cp:revision>
  <dcterms:created xsi:type="dcterms:W3CDTF">2023-12-20T07:07:54Z</dcterms:created>
  <dcterms:modified xsi:type="dcterms:W3CDTF">2023-12-22T08:49:54Z</dcterms:modified>
</cp:coreProperties>
</file>