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8" r:id="rId3"/>
    <p:sldId id="257" r:id="rId4"/>
    <p:sldId id="260" r:id="rId5"/>
    <p:sldId id="266" r:id="rId6"/>
    <p:sldId id="262"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56D0BF-B61D-4764-831B-86EDCCECFD10}"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49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6D0BF-B61D-4764-831B-86EDCCECFD10}"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4235097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6D0BF-B61D-4764-831B-86EDCCECFD10}"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950229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6D0BF-B61D-4764-831B-86EDCCECFD10}"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2842700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6D0BF-B61D-4764-831B-86EDCCECFD10}"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53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56D0BF-B61D-4764-831B-86EDCCECFD10}"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372077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56D0BF-B61D-4764-831B-86EDCCECFD10}" type="datetimeFigureOut">
              <a:rPr lang="en-IN" smtClean="0"/>
              <a:t>30-01-2024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416288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56D0BF-B61D-4764-831B-86EDCCECFD10}" type="datetimeFigureOut">
              <a:rPr lang="en-IN" smtClean="0"/>
              <a:t>30-01-2024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2448094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56D0BF-B61D-4764-831B-86EDCCECFD10}" type="datetimeFigureOut">
              <a:rPr lang="en-IN" smtClean="0"/>
              <a:t>30-01-2024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469760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56D0BF-B61D-4764-831B-86EDCCECFD10}" type="datetimeFigureOut">
              <a:rPr lang="en-IN" smtClean="0"/>
              <a:t>30-01-2024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3A82181-3B22-4153-9AF0-FA7F34085B48}" type="slidenum">
              <a:rPr lang="en-IN" smtClean="0"/>
              <a:t>‹#›</a:t>
            </a:fld>
            <a:endParaRPr lang="en-IN"/>
          </a:p>
        </p:txBody>
      </p:sp>
    </p:spTree>
    <p:extLst>
      <p:ext uri="{BB962C8B-B14F-4D97-AF65-F5344CB8AC3E}">
        <p14:creationId xmlns:p14="http://schemas.microsoft.com/office/powerpoint/2010/main" val="276893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56D0BF-B61D-4764-831B-86EDCCECFD10}"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21139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56D0BF-B61D-4764-831B-86EDCCECFD10}" type="datetimeFigureOut">
              <a:rPr lang="en-IN" smtClean="0"/>
              <a:t>30-01-2024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3A82181-3B22-4153-9AF0-FA7F34085B4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48191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aptaindata.co/blog/11-reasons-why-use-web-scraping" TargetMode="External"/><Relationship Id="rId2" Type="http://schemas.openxmlformats.org/officeDocument/2006/relationships/hyperlink" Target="https://www.geeksforgeeks.org/what-is-web-scraping-and-how-to-use-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edium.com/geekculture/web-scraping-with-python-a-complete-step-by-step-guide-code-5174e52340e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70D4-79E3-7F8F-F044-35FC6DCD5754}"/>
              </a:ext>
            </a:extLst>
          </p:cNvPr>
          <p:cNvSpPr>
            <a:spLocks noGrp="1"/>
          </p:cNvSpPr>
          <p:nvPr>
            <p:ph type="ctrTitle"/>
          </p:nvPr>
        </p:nvSpPr>
        <p:spPr>
          <a:xfrm>
            <a:off x="1018094" y="2394409"/>
            <a:ext cx="9766169" cy="1741270"/>
          </a:xfrm>
        </p:spPr>
        <p:txBody>
          <a:bodyPr>
            <a:noAutofit/>
          </a:bodyPr>
          <a:lstStyle/>
          <a:p>
            <a:pPr algn="ctr"/>
            <a:r>
              <a:rPr lang="en-IN" sz="6000" b="1" i="1" u="sng" dirty="0">
                <a:solidFill>
                  <a:schemeClr val="accent2"/>
                </a:solidFill>
              </a:rPr>
              <a:t>Title:</a:t>
            </a:r>
            <a:br>
              <a:rPr lang="en-IN" sz="4800" b="1" u="sng" dirty="0">
                <a:effectLst>
                  <a:outerShdw blurRad="38100" dist="38100" dir="2700000" algn="tl">
                    <a:srgbClr val="000000">
                      <a:alpha val="43137"/>
                    </a:srgbClr>
                  </a:outerShdw>
                </a:effectLst>
              </a:rPr>
            </a:br>
            <a:br>
              <a:rPr lang="en-IN" sz="4000" dirty="0"/>
            </a:br>
            <a:r>
              <a:rPr lang="en-US" sz="4000" i="1" dirty="0">
                <a:solidFill>
                  <a:schemeClr val="accent2">
                    <a:lumMod val="60000"/>
                    <a:lumOff val="40000"/>
                  </a:schemeClr>
                </a:solidFill>
                <a:latin typeface="Arial Unicode MS"/>
              </a:rPr>
              <a:t>Web Scrapping and </a:t>
            </a:r>
            <a:br>
              <a:rPr lang="en-US" sz="4000" i="1" dirty="0">
                <a:solidFill>
                  <a:schemeClr val="accent2">
                    <a:lumMod val="60000"/>
                    <a:lumOff val="40000"/>
                  </a:schemeClr>
                </a:solidFill>
                <a:latin typeface="Arial Unicode MS"/>
              </a:rPr>
            </a:br>
            <a:r>
              <a:rPr lang="en-US" sz="4000" i="1" dirty="0">
                <a:solidFill>
                  <a:schemeClr val="accent2">
                    <a:lumMod val="60000"/>
                    <a:lumOff val="40000"/>
                  </a:schemeClr>
                </a:solidFill>
                <a:latin typeface="Arial Unicode MS"/>
              </a:rPr>
              <a:t>Word Frequency count</a:t>
            </a:r>
            <a:br>
              <a:rPr lang="en-US" sz="4000" i="1" dirty="0">
                <a:solidFill>
                  <a:schemeClr val="accent2">
                    <a:lumMod val="60000"/>
                    <a:lumOff val="40000"/>
                  </a:schemeClr>
                </a:solidFill>
                <a:latin typeface="Arial Unicode MS"/>
              </a:rPr>
            </a:br>
            <a:r>
              <a:rPr lang="en-US" sz="4000" i="1" dirty="0">
                <a:solidFill>
                  <a:schemeClr val="accent2">
                    <a:lumMod val="60000"/>
                    <a:lumOff val="40000"/>
                  </a:schemeClr>
                </a:solidFill>
                <a:latin typeface="Arial Unicode MS"/>
              </a:rPr>
              <a:t>project </a:t>
            </a:r>
            <a:endParaRPr lang="en-IN" sz="4000" i="1" dirty="0">
              <a:solidFill>
                <a:schemeClr val="accent2">
                  <a:lumMod val="60000"/>
                  <a:lumOff val="40000"/>
                </a:schemeClr>
              </a:solidFill>
            </a:endParaRPr>
          </a:p>
        </p:txBody>
      </p:sp>
      <p:sp>
        <p:nvSpPr>
          <p:cNvPr id="4" name="Subtitle 2">
            <a:extLst>
              <a:ext uri="{FF2B5EF4-FFF2-40B4-BE49-F238E27FC236}">
                <a16:creationId xmlns:a16="http://schemas.microsoft.com/office/drawing/2014/main" id="{6800DFFE-4D5C-15C8-D5C8-8CC1607D4538}"/>
              </a:ext>
            </a:extLst>
          </p:cNvPr>
          <p:cNvSpPr txBox="1">
            <a:spLocks/>
          </p:cNvSpPr>
          <p:nvPr/>
        </p:nvSpPr>
        <p:spPr>
          <a:xfrm>
            <a:off x="9437990" y="5164195"/>
            <a:ext cx="2183501" cy="886121"/>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IN" sz="2000" b="1" u="sng" dirty="0"/>
              <a:t>by:-PUJA MEHTA</a:t>
            </a:r>
          </a:p>
          <a:p>
            <a:r>
              <a:rPr lang="en-IN" sz="2000" b="1" u="sng" dirty="0"/>
              <a:t>Date:03-02-2024</a:t>
            </a:r>
          </a:p>
        </p:txBody>
      </p:sp>
    </p:spTree>
    <p:extLst>
      <p:ext uri="{BB962C8B-B14F-4D97-AF65-F5344CB8AC3E}">
        <p14:creationId xmlns:p14="http://schemas.microsoft.com/office/powerpoint/2010/main" val="1631433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A19F-A4E5-4D20-C606-ECBBCC334AD1}"/>
              </a:ext>
            </a:extLst>
          </p:cNvPr>
          <p:cNvSpPr>
            <a:spLocks noGrp="1"/>
          </p:cNvSpPr>
          <p:nvPr>
            <p:ph type="title"/>
          </p:nvPr>
        </p:nvSpPr>
        <p:spPr>
          <a:xfrm>
            <a:off x="507651" y="845269"/>
            <a:ext cx="8596668" cy="644166"/>
          </a:xfrm>
        </p:spPr>
        <p:txBody>
          <a:bodyPr>
            <a:normAutofit fontScale="90000"/>
          </a:bodyPr>
          <a:lstStyle/>
          <a:p>
            <a:r>
              <a:rPr lang="en-IN" b="1" i="1" u="sng" dirty="0">
                <a:solidFill>
                  <a:schemeClr val="accent2"/>
                </a:solidFill>
              </a:rPr>
              <a:t>Abstract:</a:t>
            </a:r>
          </a:p>
        </p:txBody>
      </p:sp>
      <p:sp>
        <p:nvSpPr>
          <p:cNvPr id="4" name="Rectangle 1">
            <a:extLst>
              <a:ext uri="{FF2B5EF4-FFF2-40B4-BE49-F238E27FC236}">
                <a16:creationId xmlns:a16="http://schemas.microsoft.com/office/drawing/2014/main" id="{AA691B85-1755-040F-ADE8-201B8B184EF4}"/>
              </a:ext>
            </a:extLst>
          </p:cNvPr>
          <p:cNvSpPr>
            <a:spLocks noGrp="1" noChangeArrowheads="1"/>
          </p:cNvSpPr>
          <p:nvPr>
            <p:ph idx="1"/>
          </p:nvPr>
        </p:nvSpPr>
        <p:spPr bwMode="auto">
          <a:xfrm>
            <a:off x="601919" y="2297240"/>
            <a:ext cx="9277371" cy="2518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chemeClr val="tx1"/>
                </a:solidFill>
                <a:effectLst/>
                <a:latin typeface="-apple-system"/>
              </a:rPr>
              <a:t>“This presentation provides an in-depth analysis of various web scraping tools, with a special emphasis on their utility in performing word frequency count tasks. </a:t>
            </a:r>
          </a:p>
          <a:p>
            <a:pPr marL="0" marR="0" lvl="0" indent="0" algn="l" defTabSz="914400" rtl="0" eaLnBrk="0" fontAlgn="base" latinLnBrk="0" hangingPunct="0">
              <a:lnSpc>
                <a:spcPct val="100000"/>
              </a:lnSpc>
              <a:spcBef>
                <a:spcPct val="0"/>
              </a:spcBef>
              <a:spcAft>
                <a:spcPct val="0"/>
              </a:spcAft>
              <a:buClrTx/>
              <a:buSzTx/>
              <a:buFontTx/>
              <a:buNone/>
              <a:tabLst/>
            </a:pPr>
            <a:endParaRPr lang="en-US" b="0" i="0" dirty="0">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chemeClr val="tx1"/>
                </a:solidFill>
                <a:effectLst/>
                <a:latin typeface="-apple-system"/>
              </a:rPr>
              <a:t>We will examine the methodologies, strengths, and limitations of these tools, and demonstrate their practical application through real-world examples. </a:t>
            </a:r>
          </a:p>
          <a:p>
            <a:pPr marL="0" marR="0" lvl="0" indent="0" algn="l" defTabSz="914400" rtl="0" eaLnBrk="0" fontAlgn="base" latinLnBrk="0" hangingPunct="0">
              <a:lnSpc>
                <a:spcPct val="100000"/>
              </a:lnSpc>
              <a:spcBef>
                <a:spcPct val="0"/>
              </a:spcBef>
              <a:spcAft>
                <a:spcPct val="0"/>
              </a:spcAft>
              <a:buClrTx/>
              <a:buSzTx/>
              <a:buFontTx/>
              <a:buNone/>
              <a:tabLst/>
            </a:pPr>
            <a:endParaRPr lang="en-US" b="0" i="0" dirty="0">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chemeClr val="tx1"/>
                </a:solidFill>
                <a:effectLst/>
                <a:latin typeface="-apple-system"/>
              </a:rPr>
              <a:t>The objective is to equip the audience with the knowledge to select and effectively utilize the most suitable tool for their specific word frequency count tasks, thereby enhancing their data extraction and analysis capabilities.”</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8367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A30B6AD-38F6-40BC-50C0-F18DD09100FF}"/>
              </a:ext>
            </a:extLst>
          </p:cNvPr>
          <p:cNvSpPr txBox="1">
            <a:spLocks/>
          </p:cNvSpPr>
          <p:nvPr/>
        </p:nvSpPr>
        <p:spPr>
          <a:xfrm>
            <a:off x="1197203" y="940648"/>
            <a:ext cx="8086225" cy="644166"/>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i="1" u="sng" dirty="0">
                <a:solidFill>
                  <a:schemeClr val="accent2"/>
                </a:solidFill>
              </a:rPr>
              <a:t>Content:</a:t>
            </a:r>
          </a:p>
        </p:txBody>
      </p:sp>
      <p:sp>
        <p:nvSpPr>
          <p:cNvPr id="7" name="TextBox 6">
            <a:extLst>
              <a:ext uri="{FF2B5EF4-FFF2-40B4-BE49-F238E27FC236}">
                <a16:creationId xmlns:a16="http://schemas.microsoft.com/office/drawing/2014/main" id="{456F775E-7F95-FEA6-6458-B10F6C87F39A}"/>
              </a:ext>
            </a:extLst>
          </p:cNvPr>
          <p:cNvSpPr txBox="1"/>
          <p:nvPr/>
        </p:nvSpPr>
        <p:spPr>
          <a:xfrm flipH="1">
            <a:off x="1271221" y="1951672"/>
            <a:ext cx="2801157" cy="2831544"/>
          </a:xfrm>
          <a:prstGeom prst="rect">
            <a:avLst/>
          </a:prstGeom>
          <a:noFill/>
        </p:spPr>
        <p:txBody>
          <a:bodyPr wrap="square" rtlCol="0">
            <a:spAutoFit/>
          </a:bodyPr>
          <a:lstStyle/>
          <a:p>
            <a:pPr marL="285750" indent="-285750">
              <a:lnSpc>
                <a:spcPct val="200000"/>
              </a:lnSpc>
              <a:buClr>
                <a:schemeClr val="accent2">
                  <a:lumMod val="60000"/>
                  <a:lumOff val="40000"/>
                </a:schemeClr>
              </a:buClr>
              <a:buFont typeface="Wingdings" panose="05000000000000000000" pitchFamily="2" charset="2"/>
              <a:buChar char="ü"/>
            </a:pPr>
            <a:r>
              <a:rPr lang="en-IN" sz="2000" b="1" dirty="0"/>
              <a:t>Introduction</a:t>
            </a:r>
          </a:p>
          <a:p>
            <a:pPr marL="285750" indent="-285750">
              <a:lnSpc>
                <a:spcPct val="200000"/>
              </a:lnSpc>
              <a:buClr>
                <a:schemeClr val="accent2">
                  <a:lumMod val="60000"/>
                  <a:lumOff val="40000"/>
                </a:schemeClr>
              </a:buClr>
              <a:buFont typeface="Wingdings" panose="05000000000000000000" pitchFamily="2" charset="2"/>
              <a:buChar char="ü"/>
            </a:pPr>
            <a:r>
              <a:rPr lang="en-IN" sz="2000" b="1" dirty="0"/>
              <a:t>Objectives</a:t>
            </a:r>
          </a:p>
          <a:p>
            <a:pPr marL="285750" indent="-285750">
              <a:lnSpc>
                <a:spcPct val="200000"/>
              </a:lnSpc>
              <a:buClr>
                <a:schemeClr val="accent2">
                  <a:lumMod val="60000"/>
                  <a:lumOff val="40000"/>
                </a:schemeClr>
              </a:buClr>
              <a:buFont typeface="Wingdings" panose="05000000000000000000" pitchFamily="2" charset="2"/>
              <a:buChar char="ü"/>
            </a:pPr>
            <a:r>
              <a:rPr lang="en-IN" sz="2000" b="1" dirty="0"/>
              <a:t>Methods</a:t>
            </a:r>
          </a:p>
          <a:p>
            <a:pPr marL="285750" indent="-285750">
              <a:lnSpc>
                <a:spcPct val="200000"/>
              </a:lnSpc>
              <a:buClr>
                <a:schemeClr val="accent2">
                  <a:lumMod val="60000"/>
                  <a:lumOff val="40000"/>
                </a:schemeClr>
              </a:buClr>
              <a:buFont typeface="Wingdings" panose="05000000000000000000" pitchFamily="2" charset="2"/>
              <a:buChar char="ü"/>
            </a:pPr>
            <a:r>
              <a:rPr lang="en-IN" sz="2000" b="1" dirty="0"/>
              <a:t>Conclusion</a:t>
            </a:r>
          </a:p>
          <a:p>
            <a:endParaRPr lang="en-IN" dirty="0"/>
          </a:p>
        </p:txBody>
      </p:sp>
    </p:spTree>
    <p:extLst>
      <p:ext uri="{BB962C8B-B14F-4D97-AF65-F5344CB8AC3E}">
        <p14:creationId xmlns:p14="http://schemas.microsoft.com/office/powerpoint/2010/main" val="166036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A19F-A4E5-4D20-C606-ECBBCC334AD1}"/>
              </a:ext>
            </a:extLst>
          </p:cNvPr>
          <p:cNvSpPr>
            <a:spLocks noGrp="1"/>
          </p:cNvSpPr>
          <p:nvPr>
            <p:ph type="title"/>
          </p:nvPr>
        </p:nvSpPr>
        <p:spPr>
          <a:xfrm>
            <a:off x="776769" y="856498"/>
            <a:ext cx="10058400" cy="756972"/>
          </a:xfrm>
        </p:spPr>
        <p:txBody>
          <a:bodyPr/>
          <a:lstStyle/>
          <a:p>
            <a:r>
              <a:rPr lang="en-IN" b="1" i="1" u="sng" dirty="0">
                <a:solidFill>
                  <a:schemeClr val="accent2"/>
                </a:solidFill>
              </a:rPr>
              <a:t>1. Introduction:</a:t>
            </a:r>
          </a:p>
        </p:txBody>
      </p:sp>
      <p:sp>
        <p:nvSpPr>
          <p:cNvPr id="4" name="Rectangle 1">
            <a:extLst>
              <a:ext uri="{FF2B5EF4-FFF2-40B4-BE49-F238E27FC236}">
                <a16:creationId xmlns:a16="http://schemas.microsoft.com/office/drawing/2014/main" id="{756AE217-A9D0-7C13-1681-31AD623769F0}"/>
              </a:ext>
            </a:extLst>
          </p:cNvPr>
          <p:cNvSpPr>
            <a:spLocks noGrp="1" noChangeArrowheads="1"/>
          </p:cNvSpPr>
          <p:nvPr>
            <p:ph idx="1"/>
          </p:nvPr>
        </p:nvSpPr>
        <p:spPr bwMode="auto">
          <a:xfrm>
            <a:off x="677863" y="2212083"/>
            <a:ext cx="10615448" cy="304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5392" numCol="1" anchor="ctr" anchorCtr="0" compatLnSpc="1">
            <a:prstTxWarp prst="textNoShape">
              <a:avLst/>
            </a:prstTxWarp>
            <a:spAutoFit/>
          </a:bodyPr>
          <a:lstStyle/>
          <a:p>
            <a:pPr marL="0" indent="0" eaLnBrk="0" fontAlgn="base" hangingPunct="0">
              <a:lnSpc>
                <a:spcPct val="100000"/>
              </a:lnSpc>
              <a:spcBef>
                <a:spcPct val="0"/>
              </a:spcBef>
              <a:spcAft>
                <a:spcPct val="0"/>
              </a:spcAft>
              <a:buClrTx/>
              <a:buSzTx/>
              <a:buNone/>
            </a:pPr>
            <a:r>
              <a:rPr lang="en-US" sz="2400" i="0" dirty="0">
                <a:solidFill>
                  <a:srgbClr val="000000"/>
                </a:solidFill>
                <a:effectLst/>
              </a:rPr>
              <a:t>Web scraping is a method used to extract data from websites. It involves two main components: a crawler, which is an AI algorithm that browses the web to find the required data, and a scraper, a tool designed to extract the data from the website. The data is typically unstructured in HTML format and is converted into a structured format like a spreadsheet or database for use in various applications. This technique allows for the automatic collection of large amounts of data, enhancing data extraction and analysis capabilities.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421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A19F-A4E5-4D20-C606-ECBBCC334AD1}"/>
              </a:ext>
            </a:extLst>
          </p:cNvPr>
          <p:cNvSpPr>
            <a:spLocks noGrp="1"/>
          </p:cNvSpPr>
          <p:nvPr>
            <p:ph type="title"/>
          </p:nvPr>
        </p:nvSpPr>
        <p:spPr>
          <a:xfrm>
            <a:off x="1242942" y="522274"/>
            <a:ext cx="10058400" cy="1042576"/>
          </a:xfrm>
        </p:spPr>
        <p:txBody>
          <a:bodyPr>
            <a:normAutofit/>
          </a:bodyPr>
          <a:lstStyle/>
          <a:p>
            <a:r>
              <a:rPr lang="en-IN" b="1" i="1" u="sng" dirty="0">
                <a:solidFill>
                  <a:schemeClr val="accent2"/>
                </a:solidFill>
              </a:rPr>
              <a:t>2.Objectives: Web Scrapping</a:t>
            </a:r>
          </a:p>
        </p:txBody>
      </p:sp>
      <p:sp>
        <p:nvSpPr>
          <p:cNvPr id="3" name="Content Placeholder 2">
            <a:extLst>
              <a:ext uri="{FF2B5EF4-FFF2-40B4-BE49-F238E27FC236}">
                <a16:creationId xmlns:a16="http://schemas.microsoft.com/office/drawing/2014/main" id="{F19E6819-CDD2-A988-7530-A87EF97C6B31}"/>
              </a:ext>
            </a:extLst>
          </p:cNvPr>
          <p:cNvSpPr>
            <a:spLocks noGrp="1"/>
          </p:cNvSpPr>
          <p:nvPr>
            <p:ph idx="1"/>
          </p:nvPr>
        </p:nvSpPr>
        <p:spPr>
          <a:xfrm>
            <a:off x="1242942" y="2026763"/>
            <a:ext cx="8596668" cy="3959258"/>
          </a:xfrm>
        </p:spPr>
        <p:txBody>
          <a:bodyPr>
            <a:normAutofit lnSpcReduction="10000"/>
          </a:bodyPr>
          <a:lstStyle/>
          <a:p>
            <a:pPr algn="l">
              <a:buFont typeface="Wingdings" panose="05000000000000000000" pitchFamily="2" charset="2"/>
              <a:buChar char="§"/>
            </a:pPr>
            <a:r>
              <a:rPr lang="en-US" b="1" i="0" dirty="0">
                <a:solidFill>
                  <a:schemeClr val="tx1"/>
                </a:solidFill>
                <a:effectLst/>
                <a:hlinkClick r:id="rId2">
                  <a:extLst>
                    <a:ext uri="{A12FA001-AC4F-418D-AE19-62706E023703}">
                      <ahyp:hlinkClr xmlns:ahyp="http://schemas.microsoft.com/office/drawing/2018/hyperlinkcolor" val="tx"/>
                    </a:ext>
                  </a:extLst>
                </a:hlinkClick>
              </a:rPr>
              <a:t>Data Extraction</a:t>
            </a:r>
            <a:r>
              <a:rPr lang="en-US" b="0" i="0" dirty="0">
                <a:solidFill>
                  <a:schemeClr val="tx1"/>
                </a:solidFill>
                <a:effectLst/>
                <a:hlinkClick r:id="rId2">
                  <a:extLst>
                    <a:ext uri="{A12FA001-AC4F-418D-AE19-62706E023703}">
                      <ahyp:hlinkClr xmlns:ahyp="http://schemas.microsoft.com/office/drawing/2018/hyperlinkcolor" val="tx"/>
                    </a:ext>
                  </a:extLst>
                </a:hlinkClick>
              </a:rPr>
              <a:t>: Web scraping allows for the automatic collection of large amounts of data from websites</a:t>
            </a:r>
            <a:r>
              <a:rPr lang="en-US" b="0" i="0" baseline="30000" dirty="0">
                <a:solidFill>
                  <a:schemeClr val="tx1"/>
                </a:solidFill>
                <a:effectLst/>
                <a:hlinkClick r:id="rId2">
                  <a:extLst>
                    <a:ext uri="{A12FA001-AC4F-418D-AE19-62706E023703}">
                      <ahyp:hlinkClr xmlns:ahyp="http://schemas.microsoft.com/office/drawing/2018/hyperlinkcolor" val="tx"/>
                    </a:ext>
                  </a:extLst>
                </a:hlinkClick>
              </a:rPr>
              <a:t>1</a:t>
            </a:r>
            <a:r>
              <a:rPr lang="en-US" b="0" i="0" dirty="0">
                <a:solidFill>
                  <a:schemeClr val="tx1"/>
                </a:solidFill>
                <a:effectLst/>
              </a:rPr>
              <a:t>.</a:t>
            </a:r>
          </a:p>
          <a:p>
            <a:pPr algn="l">
              <a:buFont typeface="Wingdings" panose="05000000000000000000" pitchFamily="2" charset="2"/>
              <a:buChar char="§"/>
            </a:pPr>
            <a:r>
              <a:rPr lang="en-US" b="1" i="0" dirty="0">
                <a:solidFill>
                  <a:schemeClr val="tx1"/>
                </a:solidFill>
                <a:effectLst/>
                <a:hlinkClick r:id="rId2">
                  <a:extLst>
                    <a:ext uri="{A12FA001-AC4F-418D-AE19-62706E023703}">
                      <ahyp:hlinkClr xmlns:ahyp="http://schemas.microsoft.com/office/drawing/2018/hyperlinkcolor" val="tx"/>
                    </a:ext>
                  </a:extLst>
                </a:hlinkClick>
              </a:rPr>
              <a:t>Data Conversion</a:t>
            </a:r>
            <a:r>
              <a:rPr lang="en-US" b="0" i="0" dirty="0">
                <a:solidFill>
                  <a:schemeClr val="tx1"/>
                </a:solidFill>
                <a:effectLst/>
                <a:hlinkClick r:id="rId2">
                  <a:extLst>
                    <a:ext uri="{A12FA001-AC4F-418D-AE19-62706E023703}">
                      <ahyp:hlinkClr xmlns:ahyp="http://schemas.microsoft.com/office/drawing/2018/hyperlinkcolor" val="tx"/>
                    </a:ext>
                  </a:extLst>
                </a:hlinkClick>
              </a:rPr>
              <a:t>: It converts unstructured data in HTML format into a structured format like a spreadsheet or database</a:t>
            </a:r>
            <a:r>
              <a:rPr lang="en-US" b="0" i="0" baseline="30000" dirty="0">
                <a:solidFill>
                  <a:schemeClr val="tx1"/>
                </a:solidFill>
                <a:effectLst/>
                <a:hlinkClick r:id="rId2">
                  <a:extLst>
                    <a:ext uri="{A12FA001-AC4F-418D-AE19-62706E023703}">
                      <ahyp:hlinkClr xmlns:ahyp="http://schemas.microsoft.com/office/drawing/2018/hyperlinkcolor" val="tx"/>
                    </a:ext>
                  </a:extLst>
                </a:hlinkClick>
              </a:rPr>
              <a:t>1</a:t>
            </a:r>
            <a:r>
              <a:rPr lang="en-US" b="0" i="0" dirty="0">
                <a:solidFill>
                  <a:schemeClr val="tx1"/>
                </a:solidFill>
                <a:effectLst/>
              </a:rPr>
              <a:t>.</a:t>
            </a:r>
          </a:p>
          <a:p>
            <a:pPr algn="l">
              <a:buFont typeface="Wingdings" panose="05000000000000000000" pitchFamily="2" charset="2"/>
              <a:buChar char="§"/>
            </a:pPr>
            <a:r>
              <a:rPr lang="en-US" b="1" i="0" dirty="0">
                <a:solidFill>
                  <a:schemeClr val="tx1"/>
                </a:solidFill>
                <a:effectLst/>
                <a:hlinkClick r:id="rId2">
                  <a:extLst>
                    <a:ext uri="{A12FA001-AC4F-418D-AE19-62706E023703}">
                      <ahyp:hlinkClr xmlns:ahyp="http://schemas.microsoft.com/office/drawing/2018/hyperlinkcolor" val="tx"/>
                    </a:ext>
                  </a:extLst>
                </a:hlinkClick>
              </a:rPr>
              <a:t>Innovation</a:t>
            </a:r>
            <a:r>
              <a:rPr lang="en-US" b="0" i="0" dirty="0">
                <a:solidFill>
                  <a:schemeClr val="tx1"/>
                </a:solidFill>
                <a:effectLst/>
                <a:hlinkClick r:id="rId2">
                  <a:extLst>
                    <a:ext uri="{A12FA001-AC4F-418D-AE19-62706E023703}">
                      <ahyp:hlinkClr xmlns:ahyp="http://schemas.microsoft.com/office/drawing/2018/hyperlinkcolor" val="tx"/>
                    </a:ext>
                  </a:extLst>
                </a:hlinkClick>
              </a:rPr>
              <a:t>: Web scraping enables businesses to create new products and innovate faster</a:t>
            </a:r>
            <a:r>
              <a:rPr lang="en-US" b="0" i="0" baseline="30000" dirty="0">
                <a:solidFill>
                  <a:schemeClr val="tx1"/>
                </a:solidFill>
                <a:effectLst/>
                <a:hlinkClick r:id="rId3">
                  <a:extLst>
                    <a:ext uri="{A12FA001-AC4F-418D-AE19-62706E023703}">
                      <ahyp:hlinkClr xmlns:ahyp="http://schemas.microsoft.com/office/drawing/2018/hyperlinkcolor" val="tx"/>
                    </a:ext>
                  </a:extLst>
                </a:hlinkClick>
              </a:rPr>
              <a:t>2</a:t>
            </a:r>
            <a:r>
              <a:rPr lang="en-US" b="0" i="0" dirty="0">
                <a:solidFill>
                  <a:schemeClr val="tx1"/>
                </a:solidFill>
                <a:effectLst/>
              </a:rPr>
              <a:t>.</a:t>
            </a:r>
          </a:p>
          <a:p>
            <a:pPr algn="l">
              <a:buFont typeface="Wingdings" panose="05000000000000000000" pitchFamily="2" charset="2"/>
              <a:buChar char="§"/>
            </a:pPr>
            <a:r>
              <a:rPr lang="en-US" b="1" i="0" dirty="0">
                <a:solidFill>
                  <a:schemeClr val="tx1"/>
                </a:solidFill>
                <a:effectLst/>
                <a:hlinkClick r:id="rId2">
                  <a:extLst>
                    <a:ext uri="{A12FA001-AC4F-418D-AE19-62706E023703}">
                      <ahyp:hlinkClr xmlns:ahyp="http://schemas.microsoft.com/office/drawing/2018/hyperlinkcolor" val="tx"/>
                    </a:ext>
                  </a:extLst>
                </a:hlinkClick>
              </a:rPr>
              <a:t>Price Monitoring</a:t>
            </a:r>
            <a:r>
              <a:rPr lang="en-US" b="0" i="0" dirty="0">
                <a:solidFill>
                  <a:schemeClr val="tx1"/>
                </a:solidFill>
                <a:effectLst/>
                <a:hlinkClick r:id="rId2">
                  <a:extLst>
                    <a:ext uri="{A12FA001-AC4F-418D-AE19-62706E023703}">
                      <ahyp:hlinkClr xmlns:ahyp="http://schemas.microsoft.com/office/drawing/2018/hyperlinkcolor" val="tx"/>
                    </a:ext>
                  </a:extLst>
                </a:hlinkClick>
              </a:rPr>
              <a:t>: Companies can use web scraping to monitor product prices</a:t>
            </a:r>
            <a:r>
              <a:rPr lang="en-US" b="0" i="0" baseline="30000" dirty="0">
                <a:solidFill>
                  <a:schemeClr val="tx1"/>
                </a:solidFill>
                <a:effectLst/>
                <a:hlinkClick r:id="rId2">
                  <a:extLst>
                    <a:ext uri="{A12FA001-AC4F-418D-AE19-62706E023703}">
                      <ahyp:hlinkClr xmlns:ahyp="http://schemas.microsoft.com/office/drawing/2018/hyperlinkcolor" val="tx"/>
                    </a:ext>
                  </a:extLst>
                </a:hlinkClick>
              </a:rPr>
              <a:t>1</a:t>
            </a:r>
            <a:r>
              <a:rPr lang="en-US" b="0" i="0" dirty="0">
                <a:solidFill>
                  <a:schemeClr val="tx1"/>
                </a:solidFill>
                <a:effectLst/>
              </a:rPr>
              <a:t>.</a:t>
            </a:r>
          </a:p>
          <a:p>
            <a:pPr algn="l">
              <a:buFont typeface="Wingdings" panose="05000000000000000000" pitchFamily="2" charset="2"/>
              <a:buChar char="§"/>
            </a:pPr>
            <a:r>
              <a:rPr lang="en-US" b="1" i="0" dirty="0">
                <a:solidFill>
                  <a:schemeClr val="tx1"/>
                </a:solidFill>
                <a:effectLst/>
                <a:hlinkClick r:id="rId2">
                  <a:extLst>
                    <a:ext uri="{A12FA001-AC4F-418D-AE19-62706E023703}">
                      <ahyp:hlinkClr xmlns:ahyp="http://schemas.microsoft.com/office/drawing/2018/hyperlinkcolor" val="tx"/>
                    </a:ext>
                  </a:extLst>
                </a:hlinkClick>
              </a:rPr>
              <a:t>Market Research</a:t>
            </a:r>
            <a:r>
              <a:rPr lang="en-US" b="0" i="0" dirty="0">
                <a:solidFill>
                  <a:schemeClr val="tx1"/>
                </a:solidFill>
                <a:effectLst/>
                <a:hlinkClick r:id="rId2">
                  <a:extLst>
                    <a:ext uri="{A12FA001-AC4F-418D-AE19-62706E023703}">
                      <ahyp:hlinkClr xmlns:ahyp="http://schemas.microsoft.com/office/drawing/2018/hyperlinkcolor" val="tx"/>
                    </a:ext>
                  </a:extLst>
                </a:hlinkClick>
              </a:rPr>
              <a:t>: It can be used for market research by companies</a:t>
            </a:r>
            <a:r>
              <a:rPr lang="en-US" b="0" i="0" baseline="30000" dirty="0">
                <a:solidFill>
                  <a:schemeClr val="tx1"/>
                </a:solidFill>
                <a:effectLst/>
                <a:hlinkClick r:id="rId2">
                  <a:extLst>
                    <a:ext uri="{A12FA001-AC4F-418D-AE19-62706E023703}">
                      <ahyp:hlinkClr xmlns:ahyp="http://schemas.microsoft.com/office/drawing/2018/hyperlinkcolor" val="tx"/>
                    </a:ext>
                  </a:extLst>
                </a:hlinkClick>
              </a:rPr>
              <a:t>1</a:t>
            </a:r>
            <a:r>
              <a:rPr lang="en-US" b="0" i="0" dirty="0">
                <a:solidFill>
                  <a:schemeClr val="tx1"/>
                </a:solidFill>
                <a:effectLst/>
              </a:rPr>
              <a:t>.</a:t>
            </a:r>
          </a:p>
          <a:p>
            <a:pPr algn="l">
              <a:buFont typeface="Wingdings" panose="05000000000000000000" pitchFamily="2" charset="2"/>
              <a:buChar char="§"/>
            </a:pPr>
            <a:r>
              <a:rPr lang="en-US" b="1" i="0" dirty="0">
                <a:solidFill>
                  <a:schemeClr val="tx1"/>
                </a:solidFill>
                <a:effectLst/>
                <a:hlinkClick r:id="rId2">
                  <a:extLst>
                    <a:ext uri="{A12FA001-AC4F-418D-AE19-62706E023703}">
                      <ahyp:hlinkClr xmlns:ahyp="http://schemas.microsoft.com/office/drawing/2018/hyperlinkcolor" val="tx"/>
                    </a:ext>
                  </a:extLst>
                </a:hlinkClick>
              </a:rPr>
              <a:t>Lead Generation</a:t>
            </a:r>
            <a:r>
              <a:rPr lang="en-US" b="0" i="0" dirty="0">
                <a:solidFill>
                  <a:schemeClr val="tx1"/>
                </a:solidFill>
                <a:effectLst/>
                <a:hlinkClick r:id="rId2">
                  <a:extLst>
                    <a:ext uri="{A12FA001-AC4F-418D-AE19-62706E023703}">
                      <ahyp:hlinkClr xmlns:ahyp="http://schemas.microsoft.com/office/drawing/2018/hyperlinkcolor" val="tx"/>
                    </a:ext>
                  </a:extLst>
                </a:hlinkClick>
              </a:rPr>
              <a:t>: Web scraping can help in building an automated sales machine</a:t>
            </a:r>
            <a:r>
              <a:rPr lang="en-US" b="0" i="0" baseline="30000" dirty="0">
                <a:solidFill>
                  <a:schemeClr val="tx1"/>
                </a:solidFill>
                <a:effectLst/>
                <a:hlinkClick r:id="rId3">
                  <a:extLst>
                    <a:ext uri="{A12FA001-AC4F-418D-AE19-62706E023703}">
                      <ahyp:hlinkClr xmlns:ahyp="http://schemas.microsoft.com/office/drawing/2018/hyperlinkcolor" val="tx"/>
                    </a:ext>
                  </a:extLst>
                </a:hlinkClick>
              </a:rPr>
              <a:t>2</a:t>
            </a:r>
            <a:r>
              <a:rPr lang="en-US" b="0" i="0" dirty="0">
                <a:solidFill>
                  <a:schemeClr val="tx1"/>
                </a:solidFill>
                <a:effectLst/>
              </a:rPr>
              <a:t>.</a:t>
            </a:r>
          </a:p>
          <a:p>
            <a:pPr algn="l">
              <a:buFont typeface="Wingdings" panose="05000000000000000000" pitchFamily="2" charset="2"/>
              <a:buChar char="§"/>
            </a:pPr>
            <a:r>
              <a:rPr lang="en-US" b="1" i="0" dirty="0">
                <a:solidFill>
                  <a:schemeClr val="tx1"/>
                </a:solidFill>
                <a:effectLst/>
                <a:hlinkClick r:id="rId2">
                  <a:extLst>
                    <a:ext uri="{A12FA001-AC4F-418D-AE19-62706E023703}">
                      <ahyp:hlinkClr xmlns:ahyp="http://schemas.microsoft.com/office/drawing/2018/hyperlinkcolor" val="tx"/>
                    </a:ext>
                  </a:extLst>
                </a:hlinkClick>
              </a:rPr>
              <a:t>Access to Company Data</a:t>
            </a:r>
            <a:r>
              <a:rPr lang="en-US" b="0" i="0" dirty="0">
                <a:solidFill>
                  <a:schemeClr val="tx1"/>
                </a:solidFill>
                <a:effectLst/>
                <a:hlinkClick r:id="rId2">
                  <a:extLst>
                    <a:ext uri="{A12FA001-AC4F-418D-AE19-62706E023703}">
                      <ahyp:hlinkClr xmlns:ahyp="http://schemas.microsoft.com/office/drawing/2018/hyperlinkcolor" val="tx"/>
                    </a:ext>
                  </a:extLst>
                </a:hlinkClick>
              </a:rPr>
              <a:t>: It provides better access to company data</a:t>
            </a:r>
            <a:r>
              <a:rPr lang="en-US" b="0" i="0" baseline="30000" dirty="0">
                <a:solidFill>
                  <a:schemeClr val="tx1"/>
                </a:solidFill>
                <a:effectLst/>
                <a:hlinkClick r:id="rId3">
                  <a:extLst>
                    <a:ext uri="{A12FA001-AC4F-418D-AE19-62706E023703}">
                      <ahyp:hlinkClr xmlns:ahyp="http://schemas.microsoft.com/office/drawing/2018/hyperlinkcolor" val="tx"/>
                    </a:ext>
                  </a:extLst>
                </a:hlinkClick>
              </a:rPr>
              <a:t>2</a:t>
            </a:r>
            <a:r>
              <a:rPr lang="en-US" b="0" i="0" dirty="0">
                <a:solidFill>
                  <a:schemeClr val="tx1"/>
                </a:solidFill>
                <a:effectLst/>
              </a:rPr>
              <a:t>.</a:t>
            </a:r>
          </a:p>
          <a:p>
            <a:pPr>
              <a:buFont typeface="Wingdings" panose="05000000000000000000" pitchFamily="2" charset="2"/>
              <a:buChar char="§"/>
            </a:pPr>
            <a:endParaRPr lang="en-IN" dirty="0">
              <a:solidFill>
                <a:schemeClr val="tx1"/>
              </a:solidFill>
            </a:endParaRPr>
          </a:p>
        </p:txBody>
      </p:sp>
    </p:spTree>
    <p:extLst>
      <p:ext uri="{BB962C8B-B14F-4D97-AF65-F5344CB8AC3E}">
        <p14:creationId xmlns:p14="http://schemas.microsoft.com/office/powerpoint/2010/main" val="3071828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A19F-A4E5-4D20-C606-ECBBCC334AD1}"/>
              </a:ext>
            </a:extLst>
          </p:cNvPr>
          <p:cNvSpPr>
            <a:spLocks noGrp="1"/>
          </p:cNvSpPr>
          <p:nvPr>
            <p:ph type="title"/>
          </p:nvPr>
        </p:nvSpPr>
        <p:spPr>
          <a:xfrm>
            <a:off x="366500" y="850814"/>
            <a:ext cx="8596668" cy="576032"/>
          </a:xfrm>
        </p:spPr>
        <p:txBody>
          <a:bodyPr>
            <a:normAutofit fontScale="90000"/>
          </a:bodyPr>
          <a:lstStyle/>
          <a:p>
            <a:r>
              <a:rPr lang="en-IN" b="1" i="1" u="sng" dirty="0">
                <a:solidFill>
                  <a:schemeClr val="accent2"/>
                </a:solidFill>
              </a:rPr>
              <a:t>3. Methods:</a:t>
            </a:r>
          </a:p>
        </p:txBody>
      </p:sp>
      <p:sp>
        <p:nvSpPr>
          <p:cNvPr id="4" name="Rectangle 1">
            <a:extLst>
              <a:ext uri="{FF2B5EF4-FFF2-40B4-BE49-F238E27FC236}">
                <a16:creationId xmlns:a16="http://schemas.microsoft.com/office/drawing/2014/main" id="{2701AA00-8AF3-3E50-535A-45A776B0EEB1}"/>
              </a:ext>
            </a:extLst>
          </p:cNvPr>
          <p:cNvSpPr>
            <a:spLocks noGrp="1" noChangeArrowheads="1"/>
          </p:cNvSpPr>
          <p:nvPr>
            <p:ph idx="1"/>
          </p:nvPr>
        </p:nvSpPr>
        <p:spPr bwMode="auto">
          <a:xfrm>
            <a:off x="498475" y="1774016"/>
            <a:ext cx="6971196"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pple-system"/>
              </a:rPr>
              <a:t>Identify the website to scrape</a:t>
            </a:r>
          </a:p>
          <a:p>
            <a:pPr marL="0" marR="0" lvl="0" indent="0" algn="l" defTabSz="914400" rtl="0" eaLnBrk="0" fontAlgn="t"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pple-system"/>
              </a:rPr>
              <a:t> The first step is to identify the website from which </a:t>
            </a:r>
            <a:r>
              <a:rPr lang="en-US" altLang="en-US" sz="1200" dirty="0">
                <a:solidFill>
                  <a:schemeClr val="tx1"/>
                </a:solidFill>
                <a:latin typeface="-apple-system"/>
              </a:rPr>
              <a:t>w </a:t>
            </a:r>
            <a:r>
              <a:rPr kumimoji="0" lang="en-US" altLang="en-US" sz="1200" b="0" i="0" u="none" strike="noStrike" cap="none" normalizeH="0" baseline="0" dirty="0">
                <a:ln>
                  <a:noFill/>
                </a:ln>
                <a:solidFill>
                  <a:schemeClr val="tx1"/>
                </a:solidFill>
                <a:effectLst/>
                <a:latin typeface="-apple-system"/>
              </a:rPr>
              <a:t>want to extract data.</a:t>
            </a:r>
          </a:p>
          <a:p>
            <a:pPr marL="0" marR="0" lvl="0" indent="0" algn="l" defTabSz="914400" rtl="0" eaLnBrk="0" fontAlgn="t"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pple-system"/>
              </a:rPr>
              <a:t> </a:t>
            </a:r>
            <a:r>
              <a:rPr lang="en-US" altLang="en-US" sz="1200" dirty="0">
                <a:solidFill>
                  <a:srgbClr val="2998E3"/>
                </a:solidFill>
                <a:latin typeface="-apple-system"/>
              </a:rPr>
              <a:t>We</a:t>
            </a:r>
            <a:r>
              <a:rPr kumimoji="0" lang="en-US" altLang="en-US" sz="1200" b="0" i="0" u="none" strike="noStrike" cap="none" normalizeH="0" baseline="0" dirty="0">
                <a:ln>
                  <a:noFill/>
                </a:ln>
                <a:solidFill>
                  <a:srgbClr val="2998E3"/>
                </a:solidFill>
                <a:effectLst/>
                <a:latin typeface="-apple-system"/>
                <a:hlinkClick r:id="rId2">
                  <a:extLst>
                    <a:ext uri="{A12FA001-AC4F-418D-AE19-62706E023703}">
                      <ahyp:hlinkClr xmlns:ahyp="http://schemas.microsoft.com/office/drawing/2018/hyperlinkcolor" val="tx"/>
                    </a:ext>
                  </a:extLst>
                </a:hlinkClick>
              </a:rPr>
              <a:t> can use Python libraries like </a:t>
            </a:r>
            <a:r>
              <a:rPr kumimoji="0" lang="en-US" altLang="en-US" sz="1200" b="0" i="0" u="none" strike="noStrike" cap="none" normalizeH="0" baseline="0" dirty="0">
                <a:ln>
                  <a:noFill/>
                </a:ln>
                <a:solidFill>
                  <a:srgbClr val="2998E3"/>
                </a:solidFill>
                <a:effectLst/>
                <a:latin typeface="Arial Unicode MS"/>
                <a:hlinkClick r:id="rId2">
                  <a:extLst>
                    <a:ext uri="{A12FA001-AC4F-418D-AE19-62706E023703}">
                      <ahyp:hlinkClr xmlns:ahyp="http://schemas.microsoft.com/office/drawing/2018/hyperlinkcolor" val="tx"/>
                    </a:ext>
                  </a:extLst>
                </a:hlinkClick>
              </a:rPr>
              <a:t>requests</a:t>
            </a:r>
            <a:r>
              <a:rPr kumimoji="0" lang="en-US" altLang="en-US" sz="1200" b="0" i="0" u="none" strike="noStrike" cap="none" normalizeH="0" baseline="0" dirty="0">
                <a:ln>
                  <a:noFill/>
                </a:ln>
                <a:solidFill>
                  <a:srgbClr val="2998E3"/>
                </a:solidFill>
                <a:effectLst/>
                <a:latin typeface="-apple-system"/>
                <a:hlinkClick r:id="rId2">
                  <a:extLst>
                    <a:ext uri="{A12FA001-AC4F-418D-AE19-62706E023703}">
                      <ahyp:hlinkClr xmlns:ahyp="http://schemas.microsoft.com/office/drawing/2018/hyperlinkcolor" val="tx"/>
                    </a:ext>
                  </a:extLst>
                </a:hlinkClick>
              </a:rPr>
              <a:t> and </a:t>
            </a:r>
            <a:r>
              <a:rPr kumimoji="0" lang="en-US" altLang="en-US" sz="1200" b="0" i="0" u="none" strike="noStrike" cap="none" normalizeH="0" baseline="0" dirty="0" err="1">
                <a:ln>
                  <a:noFill/>
                </a:ln>
                <a:solidFill>
                  <a:srgbClr val="2998E3"/>
                </a:solidFill>
                <a:effectLst/>
                <a:latin typeface="Arial Unicode MS"/>
                <a:hlinkClick r:id="rId2">
                  <a:extLst>
                    <a:ext uri="{A12FA001-AC4F-418D-AE19-62706E023703}">
                      <ahyp:hlinkClr xmlns:ahyp="http://schemas.microsoft.com/office/drawing/2018/hyperlinkcolor" val="tx"/>
                    </a:ext>
                  </a:extLst>
                </a:hlinkClick>
              </a:rPr>
              <a:t>BeautifulSoup</a:t>
            </a:r>
            <a:r>
              <a:rPr kumimoji="0" lang="en-US" altLang="en-US" sz="1200" b="0" i="0" u="none" strike="noStrike" cap="none" normalizeH="0" baseline="0" dirty="0">
                <a:ln>
                  <a:noFill/>
                </a:ln>
                <a:solidFill>
                  <a:srgbClr val="2998E3"/>
                </a:solidFill>
                <a:effectLst/>
                <a:latin typeface="-apple-system"/>
                <a:hlinkClick r:id="rId2">
                  <a:extLst>
                    <a:ext uri="{A12FA001-AC4F-418D-AE19-62706E023703}">
                      <ahyp:hlinkClr xmlns:ahyp="http://schemas.microsoft.com/office/drawing/2018/hyperlinkcolor" val="tx"/>
                    </a:ext>
                  </a:extLst>
                </a:hlinkClick>
              </a:rPr>
              <a:t> to send a request to the website </a:t>
            </a:r>
          </a:p>
          <a:p>
            <a:pPr marL="0" marR="0" lvl="0" indent="0" algn="l" defTabSz="914400" rtl="0" eaLnBrk="0" fontAlgn="t"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rgbClr val="2998E3"/>
                </a:solidFill>
                <a:effectLst/>
                <a:latin typeface="-apple-system"/>
                <a:hlinkClick r:id="rId2">
                  <a:extLst>
                    <a:ext uri="{A12FA001-AC4F-418D-AE19-62706E023703}">
                      <ahyp:hlinkClr xmlns:ahyp="http://schemas.microsoft.com/office/drawing/2018/hyperlinkcolor" val="tx"/>
                    </a:ext>
                  </a:extLst>
                </a:hlinkClick>
              </a:rPr>
              <a:t>and parse the HTML code to extract the relevant data </a:t>
            </a:r>
            <a:r>
              <a:rPr kumimoji="0" lang="en-US" altLang="en-US" sz="1200" b="0" i="0" u="none" strike="noStrike" cap="none" normalizeH="0" baseline="30000" dirty="0">
                <a:ln>
                  <a:noFill/>
                </a:ln>
                <a:solidFill>
                  <a:schemeClr val="tx1"/>
                </a:solidFill>
                <a:effectLst/>
                <a:latin typeface="-apple-system"/>
                <a:hlinkClick r:id="rId2">
                  <a:extLst>
                    <a:ext uri="{A12FA001-AC4F-418D-AE19-62706E023703}">
                      <ahyp:hlinkClr xmlns:ahyp="http://schemas.microsoft.com/office/drawing/2018/hyperlinkcolor" val="tx"/>
                    </a:ext>
                  </a:extLst>
                </a:hlinkClick>
              </a:rPr>
              <a:t>1</a:t>
            </a:r>
            <a:r>
              <a:rPr kumimoji="0" lang="en-US" altLang="en-US" sz="1200" b="0" i="0" u="none" strike="noStrike" cap="none" normalizeH="0" baseline="0" dirty="0">
                <a:ln>
                  <a:noFill/>
                </a:ln>
                <a:solidFill>
                  <a:schemeClr val="tx1"/>
                </a:solidFill>
                <a:effectLst/>
                <a:latin typeface="-apple-system"/>
              </a:rPr>
              <a:t>.</a:t>
            </a:r>
          </a:p>
          <a:p>
            <a:pPr marL="0" marR="0" lvl="0" indent="0" algn="l" defTabSz="914400" rtl="0" eaLnBrk="0" fontAlgn="t"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pple-system"/>
            </a:endParaRPr>
          </a:p>
          <a:p>
            <a:pPr marL="0" marR="0" lvl="0" indent="0" algn="l" defTabSz="914400" rtl="0" eaLnBrk="0" fontAlgn="t"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apple-system"/>
              </a:rPr>
              <a:t>Extract the text</a:t>
            </a:r>
            <a:r>
              <a:rPr kumimoji="0" lang="en-US" altLang="en-US" sz="1200" b="0" i="0" u="none" strike="noStrike" cap="none" normalizeH="0" baseline="0" dirty="0">
                <a:ln>
                  <a:noFill/>
                </a:ln>
                <a:solidFill>
                  <a:schemeClr val="tx1"/>
                </a:solidFill>
                <a:effectLst/>
                <a:latin typeface="-apple-system"/>
              </a:rPr>
              <a:t>:</a:t>
            </a:r>
          </a:p>
          <a:p>
            <a:pPr marL="0" marR="0" lvl="0" indent="0" algn="l" defTabSz="914400" rtl="0" eaLnBrk="0" fontAlgn="t"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pple-system"/>
              </a:rPr>
              <a:t>Once we have identified the website, we can extract the text from the website using the </a:t>
            </a:r>
            <a:r>
              <a:rPr kumimoji="0" lang="en-US" altLang="en-US" sz="1200" b="0" i="0" u="none" strike="noStrike" cap="none" normalizeH="0" baseline="0" dirty="0" err="1">
                <a:ln>
                  <a:noFill/>
                </a:ln>
                <a:solidFill>
                  <a:schemeClr val="tx1"/>
                </a:solidFill>
                <a:effectLst/>
                <a:latin typeface="Arial Unicode MS"/>
              </a:rPr>
              <a:t>BeautifulSoup</a:t>
            </a:r>
            <a:r>
              <a:rPr kumimoji="0" lang="en-US" altLang="en-US" sz="1200" b="0" i="0" u="none" strike="noStrike" cap="none" normalizeH="0" baseline="0" dirty="0">
                <a:ln>
                  <a:noFill/>
                </a:ln>
                <a:solidFill>
                  <a:schemeClr val="tx1"/>
                </a:solidFill>
                <a:effectLst/>
                <a:latin typeface="-apple-system"/>
              </a:rPr>
              <a:t> library.</a:t>
            </a:r>
          </a:p>
          <a:p>
            <a:pPr marL="0" marR="0" lvl="0" indent="0" algn="l" defTabSz="914400" rtl="0" eaLnBrk="0" fontAlgn="t" latinLnBrk="0" hangingPunct="0">
              <a:lnSpc>
                <a:spcPct val="100000"/>
              </a:lnSpc>
              <a:spcBef>
                <a:spcPct val="0"/>
              </a:spcBef>
              <a:spcAft>
                <a:spcPct val="0"/>
              </a:spcAft>
              <a:buClrTx/>
              <a:buSzTx/>
              <a:buNone/>
              <a:tabLst/>
            </a:pPr>
            <a:r>
              <a:rPr lang="en-US" altLang="en-US" sz="1200" dirty="0">
                <a:solidFill>
                  <a:srgbClr val="2998E3"/>
                </a:solidFill>
                <a:latin typeface="-apple-system"/>
                <a:hlinkClick r:id="rId2">
                  <a:extLst>
                    <a:ext uri="{A12FA001-AC4F-418D-AE19-62706E023703}">
                      <ahyp:hlinkClr xmlns:ahyp="http://schemas.microsoft.com/office/drawing/2018/hyperlinkcolor" val="tx"/>
                    </a:ext>
                  </a:extLst>
                </a:hlinkClick>
              </a:rPr>
              <a:t>we</a:t>
            </a:r>
            <a:r>
              <a:rPr kumimoji="0" lang="en-US" altLang="en-US" sz="1200" b="0" i="0" u="none" strike="noStrike" cap="none" normalizeH="0" baseline="0" dirty="0">
                <a:ln>
                  <a:noFill/>
                </a:ln>
                <a:solidFill>
                  <a:srgbClr val="2998E3"/>
                </a:solidFill>
                <a:effectLst/>
                <a:latin typeface="-apple-system"/>
                <a:hlinkClick r:id="rId2">
                  <a:extLst>
                    <a:ext uri="{A12FA001-AC4F-418D-AE19-62706E023703}">
                      <ahyp:hlinkClr xmlns:ahyp="http://schemas.microsoft.com/office/drawing/2018/hyperlinkcolor" val="tx"/>
                    </a:ext>
                  </a:extLst>
                </a:hlinkClick>
              </a:rPr>
              <a:t> can use the </a:t>
            </a:r>
            <a:r>
              <a:rPr kumimoji="0" lang="en-US" altLang="en-US" sz="1200" b="0" i="0" u="none" strike="noStrike" cap="none" normalizeH="0" baseline="0" dirty="0" err="1">
                <a:ln>
                  <a:noFill/>
                </a:ln>
                <a:solidFill>
                  <a:srgbClr val="2998E3"/>
                </a:solidFill>
                <a:effectLst/>
                <a:latin typeface="Arial Unicode MS"/>
                <a:hlinkClick r:id="rId2">
                  <a:extLst>
                    <a:ext uri="{A12FA001-AC4F-418D-AE19-62706E023703}">
                      <ahyp:hlinkClr xmlns:ahyp="http://schemas.microsoft.com/office/drawing/2018/hyperlinkcolor" val="tx"/>
                    </a:ext>
                  </a:extLst>
                </a:hlinkClick>
              </a:rPr>
              <a:t>get_text</a:t>
            </a:r>
            <a:r>
              <a:rPr kumimoji="0" lang="en-US" altLang="en-US" sz="1200" b="0" i="0" u="none" strike="noStrike" cap="none" normalizeH="0" baseline="0" dirty="0">
                <a:ln>
                  <a:noFill/>
                </a:ln>
                <a:solidFill>
                  <a:srgbClr val="2998E3"/>
                </a:solidFill>
                <a:effectLst/>
                <a:latin typeface="Arial Unicode MS"/>
                <a:hlinkClick r:id="rId2">
                  <a:extLst>
                    <a:ext uri="{A12FA001-AC4F-418D-AE19-62706E023703}">
                      <ahyp:hlinkClr xmlns:ahyp="http://schemas.microsoft.com/office/drawing/2018/hyperlinkcolor" val="tx"/>
                    </a:ext>
                  </a:extLst>
                </a:hlinkClick>
              </a:rPr>
              <a:t>()</a:t>
            </a:r>
            <a:r>
              <a:rPr kumimoji="0" lang="en-US" altLang="en-US" sz="1200" b="0" i="0" u="none" strike="noStrike" cap="none" normalizeH="0" baseline="0" dirty="0">
                <a:ln>
                  <a:noFill/>
                </a:ln>
                <a:solidFill>
                  <a:srgbClr val="2998E3"/>
                </a:solidFill>
                <a:effectLst/>
                <a:latin typeface="-apple-system"/>
                <a:hlinkClick r:id="rId2">
                  <a:extLst>
                    <a:ext uri="{A12FA001-AC4F-418D-AE19-62706E023703}">
                      <ahyp:hlinkClr xmlns:ahyp="http://schemas.microsoft.com/office/drawing/2018/hyperlinkcolor" val="tx"/>
                    </a:ext>
                  </a:extLst>
                </a:hlinkClick>
              </a:rPr>
              <a:t> method to extract the text from the HTML code </a:t>
            </a:r>
            <a:r>
              <a:rPr kumimoji="0" lang="en-US" altLang="en-US" sz="1200" b="0" i="0" u="none" strike="noStrike" cap="none" normalizeH="0" baseline="30000" dirty="0">
                <a:ln>
                  <a:noFill/>
                </a:ln>
                <a:solidFill>
                  <a:schemeClr val="tx1"/>
                </a:solidFill>
                <a:effectLst/>
                <a:latin typeface="-apple-system"/>
                <a:hlinkClick r:id="rId2">
                  <a:extLst>
                    <a:ext uri="{A12FA001-AC4F-418D-AE19-62706E023703}">
                      <ahyp:hlinkClr xmlns:ahyp="http://schemas.microsoft.com/office/drawing/2018/hyperlinkcolor" val="tx"/>
                    </a:ext>
                  </a:extLst>
                </a:hlinkClick>
              </a:rPr>
              <a:t>1</a:t>
            </a:r>
            <a:r>
              <a:rPr kumimoji="0" lang="en-US" altLang="en-US" sz="1200" b="0" i="0" u="none" strike="noStrike" cap="none" normalizeH="0" baseline="0" dirty="0">
                <a:ln>
                  <a:noFill/>
                </a:ln>
                <a:solidFill>
                  <a:schemeClr val="tx1"/>
                </a:solidFill>
                <a:effectLst/>
                <a:latin typeface="-apple-system"/>
              </a:rPr>
              <a:t>.</a:t>
            </a:r>
          </a:p>
          <a:p>
            <a:pPr marL="0" marR="0" lvl="0" indent="0" algn="l" defTabSz="914400" rtl="0" eaLnBrk="0" fontAlgn="t"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pple-system"/>
            </a:endParaRPr>
          </a:p>
          <a:p>
            <a:pPr marL="0" marR="0" lvl="0" indent="0" algn="l" defTabSz="914400" rtl="0" eaLnBrk="0" fontAlgn="t"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latin typeface="-apple-system"/>
              </a:rPr>
              <a:t>Clean the text</a:t>
            </a:r>
            <a:r>
              <a:rPr kumimoji="0" lang="en-US" altLang="en-US" sz="1200" b="0" i="0" u="none" strike="noStrike" cap="none" normalizeH="0" baseline="0" dirty="0">
                <a:ln>
                  <a:noFill/>
                </a:ln>
                <a:solidFill>
                  <a:schemeClr val="tx1"/>
                </a:solidFill>
                <a:effectLst/>
                <a:latin typeface="-apple-system"/>
              </a:rPr>
              <a:t>: </a:t>
            </a:r>
          </a:p>
          <a:p>
            <a:pPr marL="0" marR="0" lvl="0" indent="0" algn="l" defTabSz="914400" rtl="0" eaLnBrk="0" fontAlgn="t"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pple-system"/>
              </a:rPr>
              <a:t>After extracting the text, we need to clean it by removing any unwanted characters, such as punctuation marks,</a:t>
            </a:r>
          </a:p>
          <a:p>
            <a:pPr marL="0" marR="0" lvl="0" indent="0" algn="l" defTabSz="914400" rtl="0" eaLnBrk="0" fontAlgn="t"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pple-system"/>
              </a:rPr>
              <a:t> numbers, and special characters. </a:t>
            </a:r>
          </a:p>
          <a:p>
            <a:pPr marL="0" marR="0" lvl="0" indent="0" algn="l" defTabSz="914400" rtl="0" eaLnBrk="0" fontAlgn="t" latinLnBrk="0" hangingPunct="0">
              <a:lnSpc>
                <a:spcPct val="100000"/>
              </a:lnSpc>
              <a:spcBef>
                <a:spcPct val="0"/>
              </a:spcBef>
              <a:spcAft>
                <a:spcPct val="0"/>
              </a:spcAft>
              <a:buClrTx/>
              <a:buSzTx/>
              <a:buNone/>
              <a:tabLst/>
            </a:pPr>
            <a:r>
              <a:rPr lang="en-US" altLang="en-US" sz="1200" dirty="0">
                <a:solidFill>
                  <a:srgbClr val="2998E3"/>
                </a:solidFill>
                <a:latin typeface="-apple-system"/>
                <a:hlinkClick r:id="rId2">
                  <a:extLst>
                    <a:ext uri="{A12FA001-AC4F-418D-AE19-62706E023703}">
                      <ahyp:hlinkClr xmlns:ahyp="http://schemas.microsoft.com/office/drawing/2018/hyperlinkcolor" val="tx"/>
                    </a:ext>
                  </a:extLst>
                </a:hlinkClick>
              </a:rPr>
              <a:t>we</a:t>
            </a:r>
            <a:r>
              <a:rPr kumimoji="0" lang="en-US" altLang="en-US" sz="1200" b="0" i="0" u="none" strike="noStrike" cap="none" normalizeH="0" baseline="0" dirty="0">
                <a:ln>
                  <a:noFill/>
                </a:ln>
                <a:solidFill>
                  <a:srgbClr val="2998E3"/>
                </a:solidFill>
                <a:effectLst/>
                <a:latin typeface="-apple-system"/>
                <a:hlinkClick r:id="rId2">
                  <a:extLst>
                    <a:ext uri="{A12FA001-AC4F-418D-AE19-62706E023703}">
                      <ahyp:hlinkClr xmlns:ahyp="http://schemas.microsoft.com/office/drawing/2018/hyperlinkcolor" val="tx"/>
                    </a:ext>
                  </a:extLst>
                </a:hlinkClick>
              </a:rPr>
              <a:t> can use Python’s built-in </a:t>
            </a:r>
            <a:r>
              <a:rPr kumimoji="0" lang="en-US" altLang="en-US" sz="1200" b="0" i="0" u="none" strike="noStrike" cap="none" normalizeH="0" baseline="0" dirty="0">
                <a:ln>
                  <a:noFill/>
                </a:ln>
                <a:solidFill>
                  <a:srgbClr val="2998E3"/>
                </a:solidFill>
                <a:effectLst/>
                <a:latin typeface="Arial Unicode MS"/>
                <a:hlinkClick r:id="rId2">
                  <a:extLst>
                    <a:ext uri="{A12FA001-AC4F-418D-AE19-62706E023703}">
                      <ahyp:hlinkClr xmlns:ahyp="http://schemas.microsoft.com/office/drawing/2018/hyperlinkcolor" val="tx"/>
                    </a:ext>
                  </a:extLst>
                </a:hlinkClick>
              </a:rPr>
              <a:t>string</a:t>
            </a:r>
            <a:r>
              <a:rPr kumimoji="0" lang="en-US" altLang="en-US" sz="1200" b="0" i="0" u="none" strike="noStrike" cap="none" normalizeH="0" baseline="0" dirty="0">
                <a:ln>
                  <a:noFill/>
                </a:ln>
                <a:solidFill>
                  <a:srgbClr val="2998E3"/>
                </a:solidFill>
                <a:effectLst/>
                <a:latin typeface="-apple-system"/>
                <a:hlinkClick r:id="rId2">
                  <a:extLst>
                    <a:ext uri="{A12FA001-AC4F-418D-AE19-62706E023703}">
                      <ahyp:hlinkClr xmlns:ahyp="http://schemas.microsoft.com/office/drawing/2018/hyperlinkcolor" val="tx"/>
                    </a:ext>
                  </a:extLst>
                </a:hlinkClick>
              </a:rPr>
              <a:t> module to remove these characters </a:t>
            </a:r>
            <a:r>
              <a:rPr kumimoji="0" lang="en-US" altLang="en-US" sz="1200" b="0" i="0" u="none" strike="noStrike" cap="none" normalizeH="0" baseline="30000" dirty="0">
                <a:ln>
                  <a:noFill/>
                </a:ln>
                <a:solidFill>
                  <a:schemeClr val="tx1"/>
                </a:solidFill>
                <a:effectLst/>
                <a:latin typeface="-apple-system"/>
                <a:hlinkClick r:id="rId2">
                  <a:extLst>
                    <a:ext uri="{A12FA001-AC4F-418D-AE19-62706E023703}">
                      <ahyp:hlinkClr xmlns:ahyp="http://schemas.microsoft.com/office/drawing/2018/hyperlinkcolor" val="tx"/>
                    </a:ext>
                  </a:extLst>
                </a:hlinkClick>
              </a:rPr>
              <a:t>1</a:t>
            </a:r>
            <a:r>
              <a:rPr kumimoji="0" lang="en-US" altLang="en-US" sz="1200" b="0" i="0" u="none" strike="noStrike" cap="none" normalizeH="0" baseline="0" dirty="0">
                <a:ln>
                  <a:noFill/>
                </a:ln>
                <a:solidFill>
                  <a:schemeClr val="tx1"/>
                </a:solidFill>
                <a:effectLst/>
                <a:latin typeface="-apple-system"/>
              </a:rPr>
              <a:t>.</a:t>
            </a:r>
          </a:p>
          <a:p>
            <a:pPr marL="0" marR="0" lvl="0" indent="0" algn="l" defTabSz="914400" rtl="0" eaLnBrk="0" fontAlgn="t"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pple-system"/>
            </a:endParaRPr>
          </a:p>
          <a:p>
            <a:pPr marL="0" marR="0" lvl="0" indent="0" algn="l" defTabSz="914400" rtl="0" eaLnBrk="0" fontAlgn="t"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a:ln>
                  <a:noFill/>
                </a:ln>
                <a:solidFill>
                  <a:schemeClr val="tx1"/>
                </a:solidFill>
                <a:effectLst/>
                <a:latin typeface="-apple-system"/>
              </a:rPr>
              <a:t>Tokenize the text</a:t>
            </a:r>
            <a:r>
              <a:rPr kumimoji="0" lang="en-US" altLang="en-US" sz="1200" b="0" i="0" u="none" strike="noStrike" cap="none" normalizeH="0" baseline="0" dirty="0">
                <a:ln>
                  <a:noFill/>
                </a:ln>
                <a:solidFill>
                  <a:schemeClr val="tx1"/>
                </a:solidFill>
                <a:effectLst/>
                <a:latin typeface="-apple-system"/>
              </a:rPr>
              <a:t>:</a:t>
            </a:r>
          </a:p>
          <a:p>
            <a:pPr marL="0" marR="0" lvl="0" indent="0" algn="l" defTabSz="914400" rtl="0" eaLnBrk="0" fontAlgn="t"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pple-system"/>
              </a:rPr>
              <a:t>Once the text is cleaned, we need to tokenize it into individual words.</a:t>
            </a:r>
          </a:p>
          <a:p>
            <a:pPr marL="0" marR="0" lvl="0" indent="0" algn="l" defTabSz="914400" rtl="0" eaLnBrk="0" fontAlgn="t"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pple-system"/>
              </a:rPr>
              <a:t> </a:t>
            </a:r>
            <a:r>
              <a:rPr lang="en-US" altLang="en-US" sz="1200" dirty="0">
                <a:solidFill>
                  <a:srgbClr val="2998E3"/>
                </a:solidFill>
                <a:latin typeface="-apple-system"/>
              </a:rPr>
              <a:t>we</a:t>
            </a:r>
            <a:r>
              <a:rPr kumimoji="0" lang="en-US" altLang="en-US" sz="1200" b="0" i="0" u="none" strike="noStrike" cap="none" normalizeH="0" baseline="0" dirty="0">
                <a:ln>
                  <a:noFill/>
                </a:ln>
                <a:solidFill>
                  <a:srgbClr val="2998E3"/>
                </a:solidFill>
                <a:effectLst/>
                <a:latin typeface="-apple-system"/>
                <a:hlinkClick r:id="rId2">
                  <a:extLst>
                    <a:ext uri="{A12FA001-AC4F-418D-AE19-62706E023703}">
                      <ahyp:hlinkClr xmlns:ahyp="http://schemas.microsoft.com/office/drawing/2018/hyperlinkcolor" val="tx"/>
                    </a:ext>
                  </a:extLst>
                </a:hlinkClick>
              </a:rPr>
              <a:t> can use the </a:t>
            </a:r>
            <a:r>
              <a:rPr kumimoji="0" lang="en-US" altLang="en-US" sz="1200" b="0" i="0" u="none" strike="noStrike" cap="none" normalizeH="0" baseline="0" dirty="0">
                <a:ln>
                  <a:noFill/>
                </a:ln>
                <a:solidFill>
                  <a:srgbClr val="2998E3"/>
                </a:solidFill>
                <a:effectLst/>
                <a:latin typeface="Arial Unicode MS"/>
                <a:hlinkClick r:id="rId2">
                  <a:extLst>
                    <a:ext uri="{A12FA001-AC4F-418D-AE19-62706E023703}">
                      <ahyp:hlinkClr xmlns:ahyp="http://schemas.microsoft.com/office/drawing/2018/hyperlinkcolor" val="tx"/>
                    </a:ext>
                  </a:extLst>
                </a:hlinkClick>
              </a:rPr>
              <a:t>split()</a:t>
            </a:r>
            <a:r>
              <a:rPr kumimoji="0" lang="en-US" altLang="en-US" sz="1200" b="0" i="0" u="none" strike="noStrike" cap="none" normalizeH="0" baseline="0" dirty="0">
                <a:ln>
                  <a:noFill/>
                </a:ln>
                <a:solidFill>
                  <a:srgbClr val="2998E3"/>
                </a:solidFill>
                <a:effectLst/>
                <a:latin typeface="-apple-system"/>
                <a:hlinkClick r:id="rId2">
                  <a:extLst>
                    <a:ext uri="{A12FA001-AC4F-418D-AE19-62706E023703}">
                      <ahyp:hlinkClr xmlns:ahyp="http://schemas.microsoft.com/office/drawing/2018/hyperlinkcolor" val="tx"/>
                    </a:ext>
                  </a:extLst>
                </a:hlinkClick>
              </a:rPr>
              <a:t> method to split the text into words </a:t>
            </a:r>
            <a:r>
              <a:rPr kumimoji="0" lang="en-US" altLang="en-US" sz="1200" b="0" i="0" u="none" strike="noStrike" cap="none" normalizeH="0" baseline="30000" dirty="0">
                <a:ln>
                  <a:noFill/>
                </a:ln>
                <a:solidFill>
                  <a:schemeClr val="tx1"/>
                </a:solidFill>
                <a:effectLst/>
                <a:latin typeface="-apple-system"/>
                <a:hlinkClick r:id="rId2">
                  <a:extLst>
                    <a:ext uri="{A12FA001-AC4F-418D-AE19-62706E023703}">
                      <ahyp:hlinkClr xmlns:ahyp="http://schemas.microsoft.com/office/drawing/2018/hyperlinkcolor" val="tx"/>
                    </a:ext>
                  </a:extLst>
                </a:hlinkClick>
              </a:rPr>
              <a:t>1</a:t>
            </a:r>
            <a:r>
              <a:rPr kumimoji="0" lang="en-US" altLang="en-US" sz="1200" b="0" i="0" u="none" strike="noStrike" cap="none" normalizeH="0" baseline="0" dirty="0">
                <a:ln>
                  <a:noFill/>
                </a:ln>
                <a:solidFill>
                  <a:schemeClr val="tx1"/>
                </a:solidFill>
                <a:effectLst/>
                <a:latin typeface="-apple-system"/>
              </a:rPr>
              <a:t>.</a:t>
            </a:r>
          </a:p>
          <a:p>
            <a:pPr marL="0" marR="0" lvl="0" indent="0" algn="l" defTabSz="914400" rtl="0" eaLnBrk="0" fontAlgn="t"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pple-system"/>
            </a:endParaRPr>
          </a:p>
          <a:p>
            <a:pPr marL="0" marR="0" lvl="0" indent="0" algn="l" defTabSz="914400" rtl="0" eaLnBrk="0" fontAlgn="t" latinLnBrk="0" hangingPunct="0">
              <a:lnSpc>
                <a:spcPct val="100000"/>
              </a:lnSpc>
              <a:spcBef>
                <a:spcPct val="0"/>
              </a:spcBef>
              <a:spcAft>
                <a:spcPct val="0"/>
              </a:spcAft>
              <a:buClrTx/>
              <a:buSzTx/>
              <a:buFontTx/>
              <a:buAutoNum type="arabicPeriod" startAt="5"/>
              <a:tabLst/>
            </a:pPr>
            <a:r>
              <a:rPr kumimoji="0" lang="en-US" altLang="en-US" sz="1200" b="1" i="0" u="none" strike="noStrike" cap="none" normalizeH="0" baseline="0" dirty="0">
                <a:ln>
                  <a:noFill/>
                </a:ln>
                <a:solidFill>
                  <a:schemeClr val="tx1"/>
                </a:solidFill>
                <a:effectLst/>
                <a:latin typeface="-apple-system"/>
              </a:rPr>
              <a:t>Count the word frequency</a:t>
            </a:r>
            <a:r>
              <a:rPr kumimoji="0" lang="en-US" altLang="en-US" sz="1200" b="0" i="0" u="none" strike="noStrike" cap="none" normalizeH="0" baseline="0" dirty="0">
                <a:ln>
                  <a:noFill/>
                </a:ln>
                <a:solidFill>
                  <a:schemeClr val="tx1"/>
                </a:solidFill>
                <a:effectLst/>
                <a:latin typeface="-apple-system"/>
              </a:rPr>
              <a:t>: </a:t>
            </a:r>
          </a:p>
          <a:p>
            <a:pPr marL="0" marR="0" lvl="0" indent="0" algn="l" defTabSz="914400" rtl="0" eaLnBrk="0" fontAlgn="t"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pple-system"/>
              </a:rPr>
              <a:t>Finally, we can count the frequency of each word in the text using Python’s built-in </a:t>
            </a:r>
            <a:r>
              <a:rPr kumimoji="0" lang="en-US" altLang="en-US" sz="1200" b="0" i="0" u="none" strike="noStrike" cap="none" normalizeH="0" baseline="0" dirty="0">
                <a:ln>
                  <a:noFill/>
                </a:ln>
                <a:solidFill>
                  <a:schemeClr val="tx1"/>
                </a:solidFill>
                <a:effectLst/>
                <a:latin typeface="Arial Unicode MS"/>
              </a:rPr>
              <a:t>collections</a:t>
            </a:r>
            <a:r>
              <a:rPr kumimoji="0" lang="en-US" altLang="en-US" sz="1200" b="0" i="0" u="none" strike="noStrike" cap="none" normalizeH="0" baseline="0" dirty="0">
                <a:ln>
                  <a:noFill/>
                </a:ln>
                <a:solidFill>
                  <a:schemeClr val="tx1"/>
                </a:solidFill>
                <a:effectLst/>
                <a:latin typeface="-apple-system"/>
              </a:rPr>
              <a:t> module.</a:t>
            </a:r>
          </a:p>
          <a:p>
            <a:pPr marL="0" marR="0" lvl="0" indent="0" algn="l" defTabSz="914400" rtl="0" eaLnBrk="0" fontAlgn="t"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pple-system"/>
              </a:rPr>
              <a:t> </a:t>
            </a:r>
            <a:r>
              <a:rPr lang="en-US" altLang="en-US" sz="1200" dirty="0">
                <a:solidFill>
                  <a:srgbClr val="2998E3"/>
                </a:solidFill>
                <a:latin typeface="-apple-system"/>
              </a:rPr>
              <a:t>we</a:t>
            </a:r>
            <a:r>
              <a:rPr kumimoji="0" lang="en-US" altLang="en-US" sz="1200" b="0" i="0" u="none" strike="noStrike" cap="none" normalizeH="0" baseline="0" dirty="0">
                <a:ln>
                  <a:noFill/>
                </a:ln>
                <a:solidFill>
                  <a:srgbClr val="2998E3"/>
                </a:solidFill>
                <a:effectLst/>
                <a:latin typeface="-apple-system"/>
                <a:hlinkClick r:id="rId2">
                  <a:extLst>
                    <a:ext uri="{A12FA001-AC4F-418D-AE19-62706E023703}">
                      <ahyp:hlinkClr xmlns:ahyp="http://schemas.microsoft.com/office/drawing/2018/hyperlinkcolor" val="tx"/>
                    </a:ext>
                  </a:extLst>
                </a:hlinkClick>
              </a:rPr>
              <a:t> can use the </a:t>
            </a:r>
            <a:r>
              <a:rPr kumimoji="0" lang="en-US" altLang="en-US" sz="1200" b="0" i="0" u="none" strike="noStrike" cap="none" normalizeH="0" baseline="0" dirty="0">
                <a:ln>
                  <a:noFill/>
                </a:ln>
                <a:solidFill>
                  <a:srgbClr val="2998E3"/>
                </a:solidFill>
                <a:effectLst/>
                <a:latin typeface="Arial Unicode MS"/>
                <a:hlinkClick r:id="rId2">
                  <a:extLst>
                    <a:ext uri="{A12FA001-AC4F-418D-AE19-62706E023703}">
                      <ahyp:hlinkClr xmlns:ahyp="http://schemas.microsoft.com/office/drawing/2018/hyperlinkcolor" val="tx"/>
                    </a:ext>
                  </a:extLst>
                </a:hlinkClick>
              </a:rPr>
              <a:t>Counter()</a:t>
            </a:r>
            <a:r>
              <a:rPr kumimoji="0" lang="en-US" altLang="en-US" sz="1200" b="0" i="0" u="none" strike="noStrike" cap="none" normalizeH="0" baseline="0" dirty="0">
                <a:ln>
                  <a:noFill/>
                </a:ln>
                <a:solidFill>
                  <a:srgbClr val="2998E3"/>
                </a:solidFill>
                <a:effectLst/>
                <a:latin typeface="-apple-system"/>
                <a:hlinkClick r:id="rId2">
                  <a:extLst>
                    <a:ext uri="{A12FA001-AC4F-418D-AE19-62706E023703}">
                      <ahyp:hlinkClr xmlns:ahyp="http://schemas.microsoft.com/office/drawing/2018/hyperlinkcolor" val="tx"/>
                    </a:ext>
                  </a:extLst>
                </a:hlinkClick>
              </a:rPr>
              <a:t> method to count the frequency of each word </a:t>
            </a:r>
            <a:r>
              <a:rPr kumimoji="0" lang="en-US" altLang="en-US" sz="1200" b="0" i="0" u="none" strike="noStrike" cap="none" normalizeH="0" baseline="30000" dirty="0">
                <a:ln>
                  <a:noFill/>
                </a:ln>
                <a:solidFill>
                  <a:schemeClr val="tx1"/>
                </a:solidFill>
                <a:effectLst/>
                <a:latin typeface="-apple-system"/>
                <a:hlinkClick r:id="rId2">
                  <a:extLst>
                    <a:ext uri="{A12FA001-AC4F-418D-AE19-62706E023703}">
                      <ahyp:hlinkClr xmlns:ahyp="http://schemas.microsoft.com/office/drawing/2018/hyperlinkcolor" val="tx"/>
                    </a:ext>
                  </a:extLst>
                </a:hlinkClick>
              </a:rPr>
              <a:t>1</a:t>
            </a:r>
            <a:r>
              <a:rPr kumimoji="0" lang="en-US" altLang="en-US" sz="1200" b="0" i="0" u="none" strike="noStrike" cap="none" normalizeH="0" baseline="0" dirty="0">
                <a:ln>
                  <a:noFill/>
                </a:ln>
                <a:solidFill>
                  <a:schemeClr val="tx1"/>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357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A19F-A4E5-4D20-C606-ECBBCC334AD1}"/>
              </a:ext>
            </a:extLst>
          </p:cNvPr>
          <p:cNvSpPr>
            <a:spLocks noGrp="1"/>
          </p:cNvSpPr>
          <p:nvPr>
            <p:ph type="title"/>
          </p:nvPr>
        </p:nvSpPr>
        <p:spPr/>
        <p:txBody>
          <a:bodyPr/>
          <a:lstStyle/>
          <a:p>
            <a:r>
              <a:rPr lang="en-IN" b="1" i="1" u="sng" dirty="0">
                <a:solidFill>
                  <a:schemeClr val="accent2"/>
                </a:solidFill>
              </a:rPr>
              <a:t>4.Conclusion:</a:t>
            </a:r>
          </a:p>
        </p:txBody>
      </p:sp>
      <p:sp>
        <p:nvSpPr>
          <p:cNvPr id="3" name="Content Placeholder 2">
            <a:extLst>
              <a:ext uri="{FF2B5EF4-FFF2-40B4-BE49-F238E27FC236}">
                <a16:creationId xmlns:a16="http://schemas.microsoft.com/office/drawing/2014/main" id="{F19E6819-CDD2-A988-7530-A87EF97C6B31}"/>
              </a:ext>
            </a:extLst>
          </p:cNvPr>
          <p:cNvSpPr>
            <a:spLocks noGrp="1"/>
          </p:cNvSpPr>
          <p:nvPr>
            <p:ph idx="1"/>
          </p:nvPr>
        </p:nvSpPr>
        <p:spPr/>
        <p:txBody>
          <a:bodyPr/>
          <a:lstStyle/>
          <a:p>
            <a:pPr algn="l">
              <a:buFont typeface="Arial" panose="020B0604020202020204" pitchFamily="34" charset="0"/>
              <a:buChar char="•"/>
            </a:pPr>
            <a:r>
              <a:rPr lang="en-US" i="0" dirty="0">
                <a:solidFill>
                  <a:schemeClr val="tx1"/>
                </a:solidFill>
                <a:effectLst/>
                <a:latin typeface="-apple-system"/>
              </a:rPr>
              <a:t>In this project, we used web scraping techniques to extract text data ( LATEST ARTICLES TITLES) from  the website https://www.python.org/ </a:t>
            </a:r>
          </a:p>
          <a:p>
            <a:pPr algn="l">
              <a:buFont typeface="Arial" panose="020B0604020202020204" pitchFamily="34" charset="0"/>
              <a:buChar char="•"/>
            </a:pPr>
            <a:r>
              <a:rPr lang="en-US" i="0" dirty="0">
                <a:solidFill>
                  <a:schemeClr val="tx1"/>
                </a:solidFill>
                <a:effectLst/>
                <a:latin typeface="-apple-system"/>
              </a:rPr>
              <a:t>We then performed word frequency analysis using Python libraries such as requests, Beautiful Soup, and counter to identify the most common and words frequency in the text data</a:t>
            </a:r>
          </a:p>
          <a:p>
            <a:pPr marL="0" indent="0">
              <a:buNone/>
            </a:pPr>
            <a:endParaRPr lang="en-IN" dirty="0">
              <a:solidFill>
                <a:schemeClr val="tx1"/>
              </a:solidFill>
            </a:endParaRPr>
          </a:p>
        </p:txBody>
      </p:sp>
    </p:spTree>
    <p:extLst>
      <p:ext uri="{BB962C8B-B14F-4D97-AF65-F5344CB8AC3E}">
        <p14:creationId xmlns:p14="http://schemas.microsoft.com/office/powerpoint/2010/main" val="227044667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6083</TotalTime>
  <Words>608</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Arial Unicode MS</vt:lpstr>
      <vt:lpstr>Calibri</vt:lpstr>
      <vt:lpstr>Calibri Light</vt:lpstr>
      <vt:lpstr>Wingdings</vt:lpstr>
      <vt:lpstr>Retrospect</vt:lpstr>
      <vt:lpstr>Title:  Web Scrapping and  Word Frequency count project </vt:lpstr>
      <vt:lpstr>Abstract:</vt:lpstr>
      <vt:lpstr>PowerPoint Presentation</vt:lpstr>
      <vt:lpstr>1. Introduction:</vt:lpstr>
      <vt:lpstr>2.Objectives: Web Scrapping</vt:lpstr>
      <vt:lpstr>3. Methods:</vt:lpstr>
      <vt:lpstr>4.Conclusion: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Riders Project</dc:title>
  <dc:creator>Puja Bhatia</dc:creator>
  <cp:lastModifiedBy>Puja Bhatia</cp:lastModifiedBy>
  <cp:revision>9</cp:revision>
  <dcterms:created xsi:type="dcterms:W3CDTF">2023-12-20T07:07:54Z</dcterms:created>
  <dcterms:modified xsi:type="dcterms:W3CDTF">2024-02-01T13:03:51Z</dcterms:modified>
</cp:coreProperties>
</file>