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6" r:id="rId5"/>
    <p:sldId id="262" r:id="rId6"/>
    <p:sldId id="263"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27962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23267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843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88242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635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885933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53116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71931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303792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1023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6D0BF-B61D-4764-831B-86EDCCECFD10}"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19827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6D0BF-B61D-4764-831B-86EDCCECFD10}"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0633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6D0BF-B61D-4764-831B-86EDCCECFD10}"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08513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6D0BF-B61D-4764-831B-86EDCCECFD10}" type="datetimeFigureOut">
              <a:rPr lang="en-IN" smtClean="0"/>
              <a:t>19-06-2024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975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6D0BF-B61D-4764-831B-86EDCCECFD10}"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38542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6D0BF-B61D-4764-831B-86EDCCECFD10}"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19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56D0BF-B61D-4764-831B-86EDCCECFD10}" type="datetimeFigureOut">
              <a:rPr lang="en-IN" smtClean="0"/>
              <a:t>19-06-2024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A82181-3B22-4153-9AF0-FA7F34085B48}" type="slidenum">
              <a:rPr lang="en-IN" smtClean="0"/>
              <a:t>‹#›</a:t>
            </a:fld>
            <a:endParaRPr lang="en-IN"/>
          </a:p>
        </p:txBody>
      </p:sp>
    </p:spTree>
    <p:extLst>
      <p:ext uri="{BB962C8B-B14F-4D97-AF65-F5344CB8AC3E}">
        <p14:creationId xmlns:p14="http://schemas.microsoft.com/office/powerpoint/2010/main" val="23734454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70D4-79E3-7F8F-F044-35FC6DCD5754}"/>
              </a:ext>
            </a:extLst>
          </p:cNvPr>
          <p:cNvSpPr>
            <a:spLocks noGrp="1"/>
          </p:cNvSpPr>
          <p:nvPr>
            <p:ph type="ctrTitle"/>
          </p:nvPr>
        </p:nvSpPr>
        <p:spPr>
          <a:xfrm>
            <a:off x="772998" y="1866507"/>
            <a:ext cx="9049732" cy="977699"/>
          </a:xfrm>
        </p:spPr>
        <p:txBody>
          <a:bodyPr/>
          <a:lstStyle/>
          <a:p>
            <a:pPr algn="ctr"/>
            <a:r>
              <a:rPr lang="en-IN" sz="4400" b="1" u="sng" dirty="0">
                <a:effectLst>
                  <a:outerShdw blurRad="38100" dist="38100" dir="2700000" algn="tl">
                    <a:srgbClr val="000000">
                      <a:alpha val="43137"/>
                    </a:srgbClr>
                  </a:outerShdw>
                </a:effectLst>
              </a:rPr>
              <a:t>Title:</a:t>
            </a:r>
            <a:br>
              <a:rPr lang="en-IN" sz="4400" b="1" u="sng" dirty="0">
                <a:effectLst>
                  <a:outerShdw blurRad="38100" dist="38100" dir="2700000" algn="tl">
                    <a:srgbClr val="000000">
                      <a:alpha val="43137"/>
                    </a:srgbClr>
                  </a:outerShdw>
                </a:effectLst>
              </a:rPr>
            </a:br>
            <a:br>
              <a:rPr lang="en-IN" sz="3600" dirty="0"/>
            </a:br>
            <a:r>
              <a:rPr lang="en-GB" sz="4400" b="1" i="1" u="sng" dirty="0">
                <a:effectLst/>
                <a:latin typeface="Raleway" panose="020B0403030101060003" pitchFamily="34" charset="0"/>
                <a:ea typeface="Raleway" panose="020B0403030101060003" pitchFamily="34" charset="0"/>
                <a:cs typeface="Raleway" panose="020B0403030101060003" pitchFamily="34" charset="0"/>
              </a:rPr>
              <a:t>Telecommunication Industry </a:t>
            </a:r>
            <a:endParaRPr lang="en-IN" sz="3200" b="1" i="1" u="sng" dirty="0">
              <a:solidFill>
                <a:schemeClr val="accent2">
                  <a:lumMod val="75000"/>
                </a:schemeClr>
              </a:solidFill>
            </a:endParaRPr>
          </a:p>
        </p:txBody>
      </p:sp>
      <p:sp>
        <p:nvSpPr>
          <p:cNvPr id="3" name="Subtitle 2">
            <a:extLst>
              <a:ext uri="{FF2B5EF4-FFF2-40B4-BE49-F238E27FC236}">
                <a16:creationId xmlns:a16="http://schemas.microsoft.com/office/drawing/2014/main" id="{831BA46E-64CF-C8E8-96C0-A67E94F10FAD}"/>
              </a:ext>
            </a:extLst>
          </p:cNvPr>
          <p:cNvSpPr>
            <a:spLocks noGrp="1"/>
          </p:cNvSpPr>
          <p:nvPr>
            <p:ph type="subTitle" idx="1"/>
          </p:nvPr>
        </p:nvSpPr>
        <p:spPr>
          <a:xfrm>
            <a:off x="1654403" y="3429000"/>
            <a:ext cx="7286920" cy="584794"/>
          </a:xfrm>
        </p:spPr>
        <p:txBody>
          <a:bodyPr>
            <a:normAutofit fontScale="92500"/>
          </a:bodyPr>
          <a:lstStyle/>
          <a:p>
            <a:r>
              <a:rPr lang="en-US" altLang="en-US" sz="2400" u="sng" dirty="0">
                <a:solidFill>
                  <a:srgbClr val="111111"/>
                </a:solidFill>
                <a:latin typeface="Arial Unicode MS"/>
              </a:rPr>
              <a:t>Model development and deployment </a:t>
            </a:r>
            <a:r>
              <a:rPr kumimoji="0" lang="en-US" altLang="en-US" sz="2400" i="0" u="sng" strike="noStrike" cap="none" normalizeH="0" baseline="0" dirty="0">
                <a:ln>
                  <a:noFill/>
                </a:ln>
                <a:solidFill>
                  <a:srgbClr val="111111"/>
                </a:solidFill>
                <a:effectLst/>
                <a:latin typeface="Arial Unicode MS"/>
              </a:rPr>
              <a:t>Approach in Python</a:t>
            </a:r>
            <a:endParaRPr lang="en-IN" sz="2400" u="sng" dirty="0"/>
          </a:p>
        </p:txBody>
      </p:sp>
      <p:sp>
        <p:nvSpPr>
          <p:cNvPr id="4" name="Subtitle 2">
            <a:extLst>
              <a:ext uri="{FF2B5EF4-FFF2-40B4-BE49-F238E27FC236}">
                <a16:creationId xmlns:a16="http://schemas.microsoft.com/office/drawing/2014/main" id="{6800DFFE-4D5C-15C8-D5C8-8CC1607D4538}"/>
              </a:ext>
            </a:extLst>
          </p:cNvPr>
          <p:cNvSpPr txBox="1">
            <a:spLocks/>
          </p:cNvSpPr>
          <p:nvPr/>
        </p:nvSpPr>
        <p:spPr>
          <a:xfrm>
            <a:off x="4206113" y="4155527"/>
            <a:ext cx="2183501" cy="886121"/>
          </a:xfrm>
          <a:prstGeom prst="rect">
            <a:avLst/>
          </a:prstGeom>
        </p:spPr>
        <p:txBody>
          <a:bodyPr vert="horz" lIns="91440" tIns="45720" rIns="91440" bIns="45720" rtlCol="0" anchor="t">
            <a:normAutofit fontScale="925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sz="2000" b="1" u="sng" dirty="0"/>
              <a:t>by:-PUJA MEHTA</a:t>
            </a:r>
          </a:p>
          <a:p>
            <a:r>
              <a:rPr lang="en-IN" sz="2000" b="1" u="sng" dirty="0"/>
              <a:t>Date:19-06-2024</a:t>
            </a:r>
          </a:p>
        </p:txBody>
      </p:sp>
    </p:spTree>
    <p:extLst>
      <p:ext uri="{BB962C8B-B14F-4D97-AF65-F5344CB8AC3E}">
        <p14:creationId xmlns:p14="http://schemas.microsoft.com/office/powerpoint/2010/main" val="163143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8D871C-43DE-9E2A-ABA6-66A618D10E13}"/>
              </a:ext>
            </a:extLst>
          </p:cNvPr>
          <p:cNvPicPr>
            <a:picLocks noChangeAspect="1"/>
          </p:cNvPicPr>
          <p:nvPr/>
        </p:nvPicPr>
        <p:blipFill>
          <a:blip r:embed="rId2"/>
          <a:stretch>
            <a:fillRect/>
          </a:stretch>
        </p:blipFill>
        <p:spPr>
          <a:xfrm>
            <a:off x="145683" y="121542"/>
            <a:ext cx="7602011" cy="2448267"/>
          </a:xfrm>
          <a:prstGeom prst="rect">
            <a:avLst/>
          </a:prstGeom>
        </p:spPr>
      </p:pic>
      <p:pic>
        <p:nvPicPr>
          <p:cNvPr id="5" name="Picture 4">
            <a:extLst>
              <a:ext uri="{FF2B5EF4-FFF2-40B4-BE49-F238E27FC236}">
                <a16:creationId xmlns:a16="http://schemas.microsoft.com/office/drawing/2014/main" id="{48F8E5E0-9D65-EB96-3B17-8FA2A0719927}"/>
              </a:ext>
            </a:extLst>
          </p:cNvPr>
          <p:cNvPicPr>
            <a:picLocks noChangeAspect="1"/>
          </p:cNvPicPr>
          <p:nvPr/>
        </p:nvPicPr>
        <p:blipFill>
          <a:blip r:embed="rId3"/>
          <a:stretch>
            <a:fillRect/>
          </a:stretch>
        </p:blipFill>
        <p:spPr>
          <a:xfrm>
            <a:off x="4175990" y="1535082"/>
            <a:ext cx="7535327" cy="5201376"/>
          </a:xfrm>
          <a:prstGeom prst="rect">
            <a:avLst/>
          </a:prstGeom>
        </p:spPr>
      </p:pic>
    </p:spTree>
    <p:extLst>
      <p:ext uri="{BB962C8B-B14F-4D97-AF65-F5344CB8AC3E}">
        <p14:creationId xmlns:p14="http://schemas.microsoft.com/office/powerpoint/2010/main" val="285660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5756E6-42C4-D7D0-76FA-5A950C415366}"/>
              </a:ext>
            </a:extLst>
          </p:cNvPr>
          <p:cNvPicPr>
            <a:picLocks noChangeAspect="1"/>
          </p:cNvPicPr>
          <p:nvPr/>
        </p:nvPicPr>
        <p:blipFill>
          <a:blip r:embed="rId2"/>
          <a:stretch>
            <a:fillRect/>
          </a:stretch>
        </p:blipFill>
        <p:spPr>
          <a:xfrm>
            <a:off x="129716" y="121756"/>
            <a:ext cx="7049484" cy="1505160"/>
          </a:xfrm>
          <a:prstGeom prst="rect">
            <a:avLst/>
          </a:prstGeom>
        </p:spPr>
      </p:pic>
      <p:sp>
        <p:nvSpPr>
          <p:cNvPr id="6" name="TextBox 5">
            <a:extLst>
              <a:ext uri="{FF2B5EF4-FFF2-40B4-BE49-F238E27FC236}">
                <a16:creationId xmlns:a16="http://schemas.microsoft.com/office/drawing/2014/main" id="{82E2D41E-9E34-65E7-7A84-6A999294BC6E}"/>
              </a:ext>
            </a:extLst>
          </p:cNvPr>
          <p:cNvSpPr txBox="1"/>
          <p:nvPr/>
        </p:nvSpPr>
        <p:spPr>
          <a:xfrm>
            <a:off x="414779" y="1866507"/>
            <a:ext cx="9251572" cy="1477328"/>
          </a:xfrm>
          <a:prstGeom prst="rect">
            <a:avLst/>
          </a:prstGeom>
          <a:noFill/>
        </p:spPr>
        <p:txBody>
          <a:bodyPr wrap="none" rtlCol="0">
            <a:spAutoFit/>
          </a:bodyPr>
          <a:lstStyle/>
          <a:p>
            <a:r>
              <a:rPr lang="en-US" b="1" dirty="0"/>
              <a:t>User Engagement Analysis</a:t>
            </a:r>
          </a:p>
          <a:p>
            <a:pPr>
              <a:buFont typeface="Arial" panose="020B0604020202020204" pitchFamily="34" charset="0"/>
              <a:buChar char="•"/>
            </a:pPr>
            <a:r>
              <a:rPr lang="en-US" b="1" dirty="0"/>
              <a:t>Top 10 Customers by Engagement Metrics:</a:t>
            </a:r>
            <a:r>
              <a:rPr lang="en-US" dirty="0"/>
              <a:t> Tables and charts.</a:t>
            </a:r>
          </a:p>
          <a:p>
            <a:pPr>
              <a:buFont typeface="Arial" panose="020B0604020202020204" pitchFamily="34" charset="0"/>
              <a:buChar char="•"/>
            </a:pPr>
            <a:r>
              <a:rPr lang="en-US" b="1" dirty="0"/>
              <a:t>K-means Clustering for Engagement:</a:t>
            </a:r>
            <a:r>
              <a:rPr lang="en-US" dirty="0"/>
              <a:t> Visualization of clusters and metrics per cluster.</a:t>
            </a:r>
          </a:p>
          <a:p>
            <a:pPr>
              <a:buFont typeface="Arial" panose="020B0604020202020204" pitchFamily="34" charset="0"/>
              <a:buChar char="•"/>
            </a:pPr>
            <a:r>
              <a:rPr lang="en-US" b="1" dirty="0"/>
              <a:t>Top Users per Application:</a:t>
            </a:r>
            <a:r>
              <a:rPr lang="en-US" dirty="0"/>
              <a:t> Application-specific user engagement insights.</a:t>
            </a:r>
          </a:p>
          <a:p>
            <a:endParaRPr lang="en-IN" dirty="0"/>
          </a:p>
        </p:txBody>
      </p:sp>
    </p:spTree>
    <p:extLst>
      <p:ext uri="{BB962C8B-B14F-4D97-AF65-F5344CB8AC3E}">
        <p14:creationId xmlns:p14="http://schemas.microsoft.com/office/powerpoint/2010/main" val="86517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6AD41-0A27-31B9-6817-3CED377EBC59}"/>
              </a:ext>
            </a:extLst>
          </p:cNvPr>
          <p:cNvPicPr>
            <a:picLocks noChangeAspect="1"/>
          </p:cNvPicPr>
          <p:nvPr/>
        </p:nvPicPr>
        <p:blipFill>
          <a:blip r:embed="rId2"/>
          <a:stretch>
            <a:fillRect/>
          </a:stretch>
        </p:blipFill>
        <p:spPr>
          <a:xfrm>
            <a:off x="150829" y="84841"/>
            <a:ext cx="8257879" cy="6773159"/>
          </a:xfrm>
          <a:prstGeom prst="rect">
            <a:avLst/>
          </a:prstGeom>
        </p:spPr>
      </p:pic>
    </p:spTree>
    <p:extLst>
      <p:ext uri="{BB962C8B-B14F-4D97-AF65-F5344CB8AC3E}">
        <p14:creationId xmlns:p14="http://schemas.microsoft.com/office/powerpoint/2010/main" val="127737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18A497-E5FF-27B5-0136-A8B55C2B2093}"/>
              </a:ext>
            </a:extLst>
          </p:cNvPr>
          <p:cNvPicPr>
            <a:picLocks noChangeAspect="1"/>
          </p:cNvPicPr>
          <p:nvPr/>
        </p:nvPicPr>
        <p:blipFill>
          <a:blip r:embed="rId2"/>
          <a:stretch>
            <a:fillRect/>
          </a:stretch>
        </p:blipFill>
        <p:spPr>
          <a:xfrm>
            <a:off x="546755" y="0"/>
            <a:ext cx="11161336" cy="6733044"/>
          </a:xfrm>
          <a:prstGeom prst="rect">
            <a:avLst/>
          </a:prstGeom>
        </p:spPr>
      </p:pic>
    </p:spTree>
    <p:extLst>
      <p:ext uri="{BB962C8B-B14F-4D97-AF65-F5344CB8AC3E}">
        <p14:creationId xmlns:p14="http://schemas.microsoft.com/office/powerpoint/2010/main" val="423727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0CB1E-5A2D-EF98-7FB2-CFAC1F96504E}"/>
              </a:ext>
            </a:extLst>
          </p:cNvPr>
          <p:cNvSpPr txBox="1"/>
          <p:nvPr/>
        </p:nvSpPr>
        <p:spPr>
          <a:xfrm>
            <a:off x="141402" y="1169199"/>
            <a:ext cx="9014380" cy="3970318"/>
          </a:xfrm>
          <a:prstGeom prst="rect">
            <a:avLst/>
          </a:prstGeom>
          <a:noFill/>
        </p:spPr>
        <p:txBody>
          <a:bodyPr wrap="square">
            <a:spAutoFit/>
          </a:bodyPr>
          <a:lstStyle/>
          <a:p>
            <a:r>
              <a:rPr lang="en-US" b="1" dirty="0"/>
              <a:t>User Experience Analysis</a:t>
            </a:r>
          </a:p>
          <a:p>
            <a:endParaRPr lang="en-US" b="1" dirty="0"/>
          </a:p>
          <a:p>
            <a:pPr>
              <a:buFont typeface="Arial" panose="020B0604020202020204" pitchFamily="34" charset="0"/>
              <a:buChar char="•"/>
            </a:pPr>
            <a:r>
              <a:rPr lang="en-US" b="1" dirty="0"/>
              <a:t>Network Parameters &amp; Handset Characteristics:</a:t>
            </a:r>
            <a:r>
              <a:rPr lang="en-US" dirty="0"/>
              <a:t> Average TCP retransmission, RTT, throughput distributions, and their implications.</a:t>
            </a:r>
          </a:p>
          <a:p>
            <a:pPr>
              <a:buFont typeface="Arial" panose="020B0604020202020204" pitchFamily="34" charset="0"/>
              <a:buChar char="•"/>
            </a:pPr>
            <a:r>
              <a:rPr lang="en-US" b="1" dirty="0"/>
              <a:t>Experience Clustering:</a:t>
            </a:r>
            <a:r>
              <a:rPr lang="en-US" dirty="0"/>
              <a:t> Description and visualization of user experience clusters.</a:t>
            </a:r>
          </a:p>
          <a:p>
            <a:pPr>
              <a:buFont typeface="Arial" panose="020B0604020202020204" pitchFamily="34" charset="0"/>
              <a:buChar char="•"/>
            </a:pPr>
            <a:endParaRPr lang="en-US" dirty="0"/>
          </a:p>
          <a:p>
            <a:r>
              <a:rPr lang="en-US" b="1" dirty="0"/>
              <a:t> Satisfaction Analysis</a:t>
            </a:r>
          </a:p>
          <a:p>
            <a:endParaRPr lang="en-US" b="1" dirty="0"/>
          </a:p>
          <a:p>
            <a:pPr>
              <a:buFont typeface="Arial" panose="020B0604020202020204" pitchFamily="34" charset="0"/>
              <a:buChar char="•"/>
            </a:pPr>
            <a:r>
              <a:rPr lang="en-US" b="1" dirty="0"/>
              <a:t>Engagement and Experience Scores:</a:t>
            </a:r>
            <a:r>
              <a:rPr lang="en-US" dirty="0"/>
              <a:t> Computation and visualization of scores.</a:t>
            </a:r>
          </a:p>
          <a:p>
            <a:pPr>
              <a:buFont typeface="Arial" panose="020B0604020202020204" pitchFamily="34" charset="0"/>
              <a:buChar char="•"/>
            </a:pPr>
            <a:r>
              <a:rPr lang="en-US" b="1" dirty="0"/>
              <a:t>Regression Model for Satisfaction Prediction:</a:t>
            </a:r>
            <a:r>
              <a:rPr lang="en-US" dirty="0"/>
              <a:t> Overview and key findings.</a:t>
            </a:r>
          </a:p>
          <a:p>
            <a:pPr>
              <a:buFont typeface="Arial" panose="020B0604020202020204" pitchFamily="34" charset="0"/>
              <a:buChar char="•"/>
            </a:pPr>
            <a:r>
              <a:rPr lang="en-US" b="1" dirty="0"/>
              <a:t>K-means Clustering and Final Scores Aggregation:</a:t>
            </a:r>
            <a:r>
              <a:rPr lang="en-US" dirty="0"/>
              <a:t> Cluster descriptions and average satisfaction per cluster.</a:t>
            </a:r>
          </a:p>
          <a:p>
            <a:pPr>
              <a:buFont typeface="Arial" panose="020B0604020202020204" pitchFamily="34" charset="0"/>
              <a:buChar char="•"/>
            </a:pPr>
            <a:r>
              <a:rPr lang="en-US" b="1" dirty="0"/>
              <a:t>Data Export &amp; Model Deployment:</a:t>
            </a:r>
            <a:r>
              <a:rPr lang="en-US" dirty="0"/>
              <a:t> Screenshots and details on MySQL export and model tracking using Docker or </a:t>
            </a:r>
            <a:r>
              <a:rPr lang="en-US" dirty="0" err="1"/>
              <a:t>MlOps</a:t>
            </a:r>
            <a:r>
              <a:rPr lang="en-US" dirty="0"/>
              <a:t> tools.</a:t>
            </a:r>
          </a:p>
        </p:txBody>
      </p:sp>
    </p:spTree>
    <p:extLst>
      <p:ext uri="{BB962C8B-B14F-4D97-AF65-F5344CB8AC3E}">
        <p14:creationId xmlns:p14="http://schemas.microsoft.com/office/powerpoint/2010/main" val="252642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BDA7C3-4C4F-3EE4-B227-1BBCB136DFBB}"/>
              </a:ext>
            </a:extLst>
          </p:cNvPr>
          <p:cNvPicPr>
            <a:picLocks noChangeAspect="1"/>
          </p:cNvPicPr>
          <p:nvPr/>
        </p:nvPicPr>
        <p:blipFill>
          <a:blip r:embed="rId2"/>
          <a:stretch>
            <a:fillRect/>
          </a:stretch>
        </p:blipFill>
        <p:spPr>
          <a:xfrm>
            <a:off x="221156" y="936400"/>
            <a:ext cx="10297962" cy="4700830"/>
          </a:xfrm>
          <a:prstGeom prst="rect">
            <a:avLst/>
          </a:prstGeom>
        </p:spPr>
      </p:pic>
      <p:sp>
        <p:nvSpPr>
          <p:cNvPr id="4" name="TextBox 3">
            <a:extLst>
              <a:ext uri="{FF2B5EF4-FFF2-40B4-BE49-F238E27FC236}">
                <a16:creationId xmlns:a16="http://schemas.microsoft.com/office/drawing/2014/main" id="{001F3BBF-8C25-5BFD-C228-D2444DD97019}"/>
              </a:ext>
            </a:extLst>
          </p:cNvPr>
          <p:cNvSpPr txBox="1"/>
          <p:nvPr/>
        </p:nvSpPr>
        <p:spPr>
          <a:xfrm>
            <a:off x="395926" y="282805"/>
            <a:ext cx="9490803" cy="369332"/>
          </a:xfrm>
          <a:prstGeom prst="rect">
            <a:avLst/>
          </a:prstGeom>
          <a:noFill/>
        </p:spPr>
        <p:txBody>
          <a:bodyPr wrap="none" rtlCol="0">
            <a:spAutoFit/>
          </a:bodyPr>
          <a:lstStyle/>
          <a:p>
            <a:r>
              <a:rPr lang="en-US" b="1" u="sng" dirty="0">
                <a:solidFill>
                  <a:schemeClr val="accent2">
                    <a:lumMod val="50000"/>
                  </a:schemeClr>
                </a:solidFill>
                <a:effectLst>
                  <a:outerShdw blurRad="38100" dist="38100" dir="2700000" algn="tl">
                    <a:srgbClr val="000000">
                      <a:alpha val="43137"/>
                    </a:srgbClr>
                  </a:outerShdw>
                </a:effectLst>
              </a:rPr>
              <a:t>Compute &amp; list 10 of the top, bottom, and most frequent TCP, RTT, Throughput values</a:t>
            </a:r>
            <a:endParaRPr lang="en-IN" b="1" u="sng"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1688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52825-EF94-53ED-614F-946DE99C5F49}"/>
              </a:ext>
            </a:extLst>
          </p:cNvPr>
          <p:cNvPicPr>
            <a:picLocks noChangeAspect="1"/>
          </p:cNvPicPr>
          <p:nvPr/>
        </p:nvPicPr>
        <p:blipFill>
          <a:blip r:embed="rId2"/>
          <a:stretch>
            <a:fillRect/>
          </a:stretch>
        </p:blipFill>
        <p:spPr>
          <a:xfrm>
            <a:off x="159831" y="86097"/>
            <a:ext cx="8164037" cy="3486662"/>
          </a:xfrm>
          <a:prstGeom prst="rect">
            <a:avLst/>
          </a:prstGeom>
        </p:spPr>
      </p:pic>
      <p:pic>
        <p:nvPicPr>
          <p:cNvPr id="5" name="Picture 4">
            <a:extLst>
              <a:ext uri="{FF2B5EF4-FFF2-40B4-BE49-F238E27FC236}">
                <a16:creationId xmlns:a16="http://schemas.microsoft.com/office/drawing/2014/main" id="{796212C3-2488-155E-35AC-D4A48233B1E3}"/>
              </a:ext>
            </a:extLst>
          </p:cNvPr>
          <p:cNvPicPr>
            <a:picLocks noChangeAspect="1"/>
          </p:cNvPicPr>
          <p:nvPr/>
        </p:nvPicPr>
        <p:blipFill>
          <a:blip r:embed="rId3"/>
          <a:stretch>
            <a:fillRect/>
          </a:stretch>
        </p:blipFill>
        <p:spPr>
          <a:xfrm>
            <a:off x="2375555" y="3585907"/>
            <a:ext cx="9316254" cy="3272093"/>
          </a:xfrm>
          <a:prstGeom prst="rect">
            <a:avLst/>
          </a:prstGeom>
        </p:spPr>
      </p:pic>
    </p:spTree>
    <p:extLst>
      <p:ext uri="{BB962C8B-B14F-4D97-AF65-F5344CB8AC3E}">
        <p14:creationId xmlns:p14="http://schemas.microsoft.com/office/powerpoint/2010/main" val="288994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043EA7-FA25-BB66-C171-15E45F278CB7}"/>
              </a:ext>
            </a:extLst>
          </p:cNvPr>
          <p:cNvPicPr>
            <a:picLocks noChangeAspect="1"/>
          </p:cNvPicPr>
          <p:nvPr/>
        </p:nvPicPr>
        <p:blipFill rotWithShape="1">
          <a:blip r:embed="rId2"/>
          <a:srcRect l="983" r="9322" b="3217"/>
          <a:stretch/>
        </p:blipFill>
        <p:spPr>
          <a:xfrm>
            <a:off x="103694" y="0"/>
            <a:ext cx="5491447" cy="2507530"/>
          </a:xfrm>
          <a:prstGeom prst="rect">
            <a:avLst/>
          </a:prstGeom>
        </p:spPr>
      </p:pic>
      <p:pic>
        <p:nvPicPr>
          <p:cNvPr id="5" name="Picture 4">
            <a:extLst>
              <a:ext uri="{FF2B5EF4-FFF2-40B4-BE49-F238E27FC236}">
                <a16:creationId xmlns:a16="http://schemas.microsoft.com/office/drawing/2014/main" id="{9AD8C260-3343-F0C6-339E-484660E9DEF2}"/>
              </a:ext>
            </a:extLst>
          </p:cNvPr>
          <p:cNvPicPr>
            <a:picLocks noChangeAspect="1"/>
          </p:cNvPicPr>
          <p:nvPr/>
        </p:nvPicPr>
        <p:blipFill>
          <a:blip r:embed="rId3"/>
          <a:stretch>
            <a:fillRect/>
          </a:stretch>
        </p:blipFill>
        <p:spPr>
          <a:xfrm>
            <a:off x="4006693" y="2423894"/>
            <a:ext cx="7663692" cy="4242089"/>
          </a:xfrm>
          <a:prstGeom prst="rect">
            <a:avLst/>
          </a:prstGeom>
        </p:spPr>
      </p:pic>
    </p:spTree>
    <p:extLst>
      <p:ext uri="{BB962C8B-B14F-4D97-AF65-F5344CB8AC3E}">
        <p14:creationId xmlns:p14="http://schemas.microsoft.com/office/powerpoint/2010/main" val="40552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53E95-C85D-122A-0DC2-C0932509DCB6}"/>
              </a:ext>
            </a:extLst>
          </p:cNvPr>
          <p:cNvPicPr>
            <a:picLocks noChangeAspect="1"/>
          </p:cNvPicPr>
          <p:nvPr/>
        </p:nvPicPr>
        <p:blipFill>
          <a:blip r:embed="rId2"/>
          <a:stretch>
            <a:fillRect/>
          </a:stretch>
        </p:blipFill>
        <p:spPr>
          <a:xfrm>
            <a:off x="0" y="0"/>
            <a:ext cx="7376642" cy="3765755"/>
          </a:xfrm>
          <a:prstGeom prst="rect">
            <a:avLst/>
          </a:prstGeom>
        </p:spPr>
      </p:pic>
      <p:pic>
        <p:nvPicPr>
          <p:cNvPr id="6" name="Picture 5">
            <a:extLst>
              <a:ext uri="{FF2B5EF4-FFF2-40B4-BE49-F238E27FC236}">
                <a16:creationId xmlns:a16="http://schemas.microsoft.com/office/drawing/2014/main" id="{79677BC8-6593-BC8A-4B08-BB6E68F8BFE2}"/>
              </a:ext>
            </a:extLst>
          </p:cNvPr>
          <p:cNvPicPr>
            <a:picLocks noChangeAspect="1"/>
          </p:cNvPicPr>
          <p:nvPr/>
        </p:nvPicPr>
        <p:blipFill>
          <a:blip r:embed="rId3"/>
          <a:stretch>
            <a:fillRect/>
          </a:stretch>
        </p:blipFill>
        <p:spPr>
          <a:xfrm>
            <a:off x="2260479" y="2586501"/>
            <a:ext cx="9449741" cy="4178093"/>
          </a:xfrm>
          <a:prstGeom prst="rect">
            <a:avLst/>
          </a:prstGeom>
        </p:spPr>
      </p:pic>
    </p:spTree>
    <p:extLst>
      <p:ext uri="{BB962C8B-B14F-4D97-AF65-F5344CB8AC3E}">
        <p14:creationId xmlns:p14="http://schemas.microsoft.com/office/powerpoint/2010/main" val="162046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0CE7D-41CD-925B-9413-A7984F69E25C}"/>
              </a:ext>
            </a:extLst>
          </p:cNvPr>
          <p:cNvPicPr>
            <a:picLocks noChangeAspect="1"/>
          </p:cNvPicPr>
          <p:nvPr/>
        </p:nvPicPr>
        <p:blipFill>
          <a:blip r:embed="rId2"/>
          <a:stretch>
            <a:fillRect/>
          </a:stretch>
        </p:blipFill>
        <p:spPr>
          <a:xfrm>
            <a:off x="835743" y="76518"/>
            <a:ext cx="9102254" cy="6449325"/>
          </a:xfrm>
          <a:prstGeom prst="rect">
            <a:avLst/>
          </a:prstGeom>
        </p:spPr>
      </p:pic>
    </p:spTree>
    <p:extLst>
      <p:ext uri="{BB962C8B-B14F-4D97-AF65-F5344CB8AC3E}">
        <p14:creationId xmlns:p14="http://schemas.microsoft.com/office/powerpoint/2010/main" val="428984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479371" y="194820"/>
            <a:ext cx="8596668" cy="644166"/>
          </a:xfrm>
        </p:spPr>
        <p:txBody>
          <a:bodyPr/>
          <a:lstStyle/>
          <a:p>
            <a:r>
              <a:rPr lang="en-IN" dirty="0"/>
              <a:t>Abstract:</a:t>
            </a:r>
          </a:p>
        </p:txBody>
      </p:sp>
      <p:sp>
        <p:nvSpPr>
          <p:cNvPr id="13" name="TextBox 12">
            <a:extLst>
              <a:ext uri="{FF2B5EF4-FFF2-40B4-BE49-F238E27FC236}">
                <a16:creationId xmlns:a16="http://schemas.microsoft.com/office/drawing/2014/main" id="{63B71E9D-3762-870B-B9E2-08A7A29B5975}"/>
              </a:ext>
            </a:extLst>
          </p:cNvPr>
          <p:cNvSpPr txBox="1"/>
          <p:nvPr/>
        </p:nvSpPr>
        <p:spPr>
          <a:xfrm>
            <a:off x="197963" y="1030869"/>
            <a:ext cx="10878532" cy="563231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sng" strike="noStrike" cap="none" normalizeH="0" baseline="0" dirty="0">
                <a:ln>
                  <a:noFill/>
                </a:ln>
                <a:solidFill>
                  <a:schemeClr val="tx1"/>
                </a:solidFill>
                <a:effectLst/>
                <a:latin typeface="Arial" panose="020B0604020202020204" pitchFamily="34" charset="0"/>
              </a:rPr>
              <a:t>Title: “Unlocking Growth Opportunities in Telecommunication: A Data-Driven Approach”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In the dynamic telecommunication industry, data-driven insights play a pivotal role in strategic decision-making. As a seasoned analyst, your task is to evaluate </a:t>
            </a:r>
            <a:r>
              <a:rPr kumimoji="0" lang="en-US" altLang="en-US" sz="1800" i="0" u="none" strike="noStrike" cap="none" normalizeH="0" baseline="0" dirty="0" err="1">
                <a:ln>
                  <a:noFill/>
                </a:ln>
                <a:solidFill>
                  <a:schemeClr val="tx1"/>
                </a:solidFill>
                <a:effectLst/>
                <a:latin typeface="Arial" panose="020B0604020202020204" pitchFamily="34" charset="0"/>
              </a:rPr>
              <a:t>TellCo</a:t>
            </a:r>
            <a:r>
              <a:rPr kumimoji="0" lang="en-US" altLang="en-US" sz="1800" i="0" u="none" strike="noStrike" cap="none" normalizeH="0" baseline="0" dirty="0">
                <a:ln>
                  <a:noFill/>
                </a:ln>
                <a:solidFill>
                  <a:schemeClr val="tx1"/>
                </a:solidFill>
                <a:effectLst/>
                <a:latin typeface="Arial" panose="020B0604020202020204" pitchFamily="34" charset="0"/>
              </a:rPr>
              <a:t>, an existing mobile service provider in the Republic of </a:t>
            </a:r>
            <a:r>
              <a:rPr kumimoji="0" lang="en-US" altLang="en-US" sz="1800" i="0" u="none" strike="noStrike" cap="none" normalizeH="0" baseline="0" dirty="0" err="1">
                <a:ln>
                  <a:noFill/>
                </a:ln>
                <a:solidFill>
                  <a:schemeClr val="tx1"/>
                </a:solidFill>
                <a:effectLst/>
                <a:latin typeface="Arial" panose="020B0604020202020204" pitchFamily="34" charset="0"/>
              </a:rPr>
              <a:t>Pefkakia</a:t>
            </a:r>
            <a:r>
              <a:rPr kumimoji="0" lang="en-US" altLang="en-US" sz="1800" i="0" u="none" strike="noStrike" cap="none" normalizeH="0" baseline="0" dirty="0">
                <a:ln>
                  <a:noFill/>
                </a:ln>
                <a:solidFill>
                  <a:schemeClr val="tx1"/>
                </a:solidFill>
                <a:effectLst/>
                <a:latin typeface="Arial" panose="020B0604020202020204" pitchFamily="34" charset="0"/>
              </a:rPr>
              <a:t>, and determine its potential for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sng" strike="noStrike" cap="none" normalizeH="0" baseline="0" dirty="0">
                <a:ln>
                  <a:noFill/>
                </a:ln>
                <a:solidFill>
                  <a:schemeClr val="tx1"/>
                </a:solidFill>
                <a:effectLst/>
                <a:latin typeface="Arial" panose="020B0604020202020204" pitchFamily="34" charset="0"/>
              </a:rPr>
              <a:t>Abstract: </a:t>
            </a:r>
            <a:r>
              <a:rPr kumimoji="0" lang="en-US" altLang="en-US" sz="1800" i="0" u="none" strike="noStrike" cap="none" normalizeH="0" baseline="0" dirty="0" err="1">
                <a:ln>
                  <a:noFill/>
                </a:ln>
                <a:solidFill>
                  <a:schemeClr val="tx1"/>
                </a:solidFill>
                <a:effectLst/>
                <a:latin typeface="Arial" panose="020B0604020202020204" pitchFamily="34" charset="0"/>
              </a:rPr>
              <a:t>TellCo</a:t>
            </a:r>
            <a:r>
              <a:rPr kumimoji="0" lang="en-US" altLang="en-US" sz="1800" i="0" u="none" strike="noStrike" cap="none" normalizeH="0" baseline="0" dirty="0">
                <a:ln>
                  <a:noFill/>
                </a:ln>
                <a:solidFill>
                  <a:schemeClr val="tx1"/>
                </a:solidFill>
                <a:effectLst/>
                <a:latin typeface="Arial" panose="020B0604020202020204" pitchFamily="34" charset="0"/>
              </a:rPr>
              <a:t>, a system-generated data-rich telecom company, presents a unique investment opportunity. Leveraging historical customer data, we delve into usage patterns, demographics, and service preferences. Our analysis reveals key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Segmentation: </a:t>
            </a:r>
            <a:r>
              <a:rPr kumimoji="0" lang="en-US" altLang="en-US" sz="1800" i="0" u="none" strike="noStrike" cap="none" normalizeH="0" baseline="0" dirty="0">
                <a:ln>
                  <a:noFill/>
                </a:ln>
                <a:solidFill>
                  <a:schemeClr val="tx1"/>
                </a:solidFill>
                <a:effectLst/>
                <a:latin typeface="Arial" panose="020B0604020202020204" pitchFamily="34" charset="0"/>
              </a:rPr>
              <a:t>By categorizing users based on behavior and demographics, we identify high-value customer segments.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strike="noStrike" cap="none" normalizeH="0" baseline="0" dirty="0">
                <a:ln>
                  <a:noFill/>
                </a:ln>
                <a:solidFill>
                  <a:schemeClr val="tx1"/>
                </a:solidFill>
                <a:effectLst/>
                <a:latin typeface="Arial" panose="020B0604020202020204" pitchFamily="34" charset="0"/>
              </a:rPr>
              <a:t>Churn Prediction: </a:t>
            </a:r>
            <a:r>
              <a:rPr kumimoji="0" lang="en-US" altLang="en-US" sz="1800" i="0" u="none" strike="noStrike" cap="none" normalizeH="0" baseline="0" dirty="0">
                <a:ln>
                  <a:noFill/>
                </a:ln>
                <a:solidFill>
                  <a:schemeClr val="tx1"/>
                </a:solidFill>
                <a:effectLst/>
                <a:latin typeface="Arial" panose="020B0604020202020204" pitchFamily="34" charset="0"/>
              </a:rPr>
              <a:t>Predictive models help anticipate customer churn, allowing targeted retention efforts.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Revenue Optimization: </a:t>
            </a:r>
            <a:r>
              <a:rPr kumimoji="0" lang="en-US" altLang="en-US" sz="1800" i="0" u="none" strike="noStrike" cap="none" normalizeH="0" baseline="0" dirty="0">
                <a:ln>
                  <a:noFill/>
                </a:ln>
                <a:solidFill>
                  <a:schemeClr val="tx1"/>
                </a:solidFill>
                <a:effectLst/>
                <a:latin typeface="Arial" panose="020B0604020202020204" pitchFamily="34" charset="0"/>
              </a:rPr>
              <a:t>Analyzing call patterns, data usage, and service subscriptions uncovers revenue-enhancing strategies.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Network Performance: </a:t>
            </a:r>
            <a:r>
              <a:rPr kumimoji="0" lang="en-US" altLang="en-US" sz="1800" i="0" u="none" strike="noStrike" cap="none" normalizeH="0" baseline="0" dirty="0">
                <a:ln>
                  <a:noFill/>
                </a:ln>
                <a:solidFill>
                  <a:schemeClr val="tx1"/>
                </a:solidFill>
                <a:effectLst/>
                <a:latin typeface="Arial" panose="020B0604020202020204" pitchFamily="34" charset="0"/>
              </a:rPr>
              <a:t>Assessing network quality ensures optimal service delivery.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Our findings will be presented through an intuitive web-based dashboard and a comprehensive written report. Join us on this data-driven journey to unlock </a:t>
            </a:r>
            <a:r>
              <a:rPr kumimoji="0" lang="en-US" altLang="en-US" sz="1800" i="0" u="none" strike="noStrike" cap="none" normalizeH="0" baseline="0" dirty="0" err="1">
                <a:ln>
                  <a:noFill/>
                </a:ln>
                <a:solidFill>
                  <a:schemeClr val="tx1"/>
                </a:solidFill>
                <a:effectLst/>
                <a:latin typeface="Arial" panose="020B0604020202020204" pitchFamily="34" charset="0"/>
              </a:rPr>
              <a:t>TellCo’s</a:t>
            </a:r>
            <a:r>
              <a:rPr kumimoji="0" lang="en-US" altLang="en-US" sz="1800" i="0" u="none" strike="noStrike" cap="none" normalizeH="0" baseline="0" dirty="0">
                <a:ln>
                  <a:noFill/>
                </a:ln>
                <a:solidFill>
                  <a:schemeClr val="tx1"/>
                </a:solidFill>
                <a:effectLst/>
                <a:latin typeface="Arial" panose="020B0604020202020204" pitchFamily="34" charset="0"/>
              </a:rPr>
              <a:t> growth potential.</a:t>
            </a:r>
          </a:p>
          <a:p>
            <a:endParaRPr lang="en-IN" dirty="0"/>
          </a:p>
        </p:txBody>
      </p:sp>
    </p:spTree>
    <p:extLst>
      <p:ext uri="{BB962C8B-B14F-4D97-AF65-F5344CB8AC3E}">
        <p14:creationId xmlns:p14="http://schemas.microsoft.com/office/powerpoint/2010/main" val="166036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p:txBody>
          <a:bodyPr/>
          <a:lstStyle/>
          <a:p>
            <a:r>
              <a:rPr lang="en-IN" dirty="0"/>
              <a:t>Conclusion:</a:t>
            </a:r>
          </a:p>
        </p:txBody>
      </p:sp>
      <p:sp>
        <p:nvSpPr>
          <p:cNvPr id="5" name="Content Placeholder 4">
            <a:extLst>
              <a:ext uri="{FF2B5EF4-FFF2-40B4-BE49-F238E27FC236}">
                <a16:creationId xmlns:a16="http://schemas.microsoft.com/office/drawing/2014/main" id="{F90ECF5A-043E-DA91-7CD6-42990BB77733}"/>
              </a:ext>
            </a:extLst>
          </p:cNvPr>
          <p:cNvSpPr>
            <a:spLocks noGrp="1"/>
          </p:cNvSpPr>
          <p:nvPr>
            <p:ph idx="1"/>
          </p:nvPr>
        </p:nvSpPr>
        <p:spPr/>
        <p:txBody>
          <a:bodyPr/>
          <a:lstStyle/>
          <a:p>
            <a:r>
              <a:rPr lang="en-US" b="1" dirty="0"/>
              <a:t>Key Recommendations</a:t>
            </a:r>
          </a:p>
          <a:p>
            <a:pPr>
              <a:buFont typeface="Arial" panose="020B0604020202020204" pitchFamily="34" charset="0"/>
              <a:buChar char="•"/>
            </a:pPr>
            <a:r>
              <a:rPr lang="en-US" b="1" dirty="0"/>
              <a:t>Marketing:</a:t>
            </a:r>
            <a:r>
              <a:rPr lang="en-US" dirty="0"/>
              <a:t> Focus on the top handset brands and popular applications for tailored promotions.</a:t>
            </a:r>
          </a:p>
          <a:p>
            <a:pPr>
              <a:buFont typeface="Arial" panose="020B0604020202020204" pitchFamily="34" charset="0"/>
              <a:buChar char="•"/>
            </a:pPr>
            <a:r>
              <a:rPr lang="en-US" b="1" dirty="0"/>
              <a:t>Technical Teams:</a:t>
            </a:r>
            <a:r>
              <a:rPr lang="en-US" dirty="0"/>
              <a:t> Optimize network resources based on engagement and experience clusters.</a:t>
            </a:r>
          </a:p>
          <a:p>
            <a:pPr>
              <a:buFont typeface="Arial" panose="020B0604020202020204" pitchFamily="34" charset="0"/>
              <a:buChar char="•"/>
            </a:pPr>
            <a:r>
              <a:rPr lang="en-US" b="1" dirty="0"/>
              <a:t>Customer Service:</a:t>
            </a:r>
            <a:r>
              <a:rPr lang="en-US" dirty="0"/>
              <a:t> Address users with lower satisfaction scores to improve retention and service quality.</a:t>
            </a:r>
          </a:p>
          <a:p>
            <a:r>
              <a:rPr lang="en-US" dirty="0"/>
              <a:t>This structured approach facilitates a deep dive into telecom user behavior, enabling actionable insights for improving customer satisfaction and business performance.</a:t>
            </a:r>
          </a:p>
          <a:p>
            <a:pPr marL="0" indent="0">
              <a:buNone/>
            </a:pPr>
            <a:endParaRPr lang="en-IN" dirty="0"/>
          </a:p>
        </p:txBody>
      </p:sp>
    </p:spTree>
    <p:extLst>
      <p:ext uri="{BB962C8B-B14F-4D97-AF65-F5344CB8AC3E}">
        <p14:creationId xmlns:p14="http://schemas.microsoft.com/office/powerpoint/2010/main" val="227044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111726" y="0"/>
            <a:ext cx="8596668" cy="1320800"/>
          </a:xfrm>
        </p:spPr>
        <p:txBody>
          <a:bodyPr/>
          <a:lstStyle/>
          <a:p>
            <a:r>
              <a:rPr lang="en-IN" dirty="0"/>
              <a:t>1. Introduction:</a:t>
            </a:r>
          </a:p>
        </p:txBody>
      </p:sp>
      <p:sp>
        <p:nvSpPr>
          <p:cNvPr id="17" name="Rectangle 13">
            <a:extLst>
              <a:ext uri="{FF2B5EF4-FFF2-40B4-BE49-F238E27FC236}">
                <a16:creationId xmlns:a16="http://schemas.microsoft.com/office/drawing/2014/main" id="{1F988CBB-6332-8B9F-F5E9-3BC95684B70A}"/>
              </a:ext>
            </a:extLst>
          </p:cNvPr>
          <p:cNvSpPr>
            <a:spLocks noChangeArrowheads="1"/>
          </p:cNvSpPr>
          <p:nvPr/>
        </p:nvSpPr>
        <p:spPr bwMode="auto">
          <a:xfrm>
            <a:off x="111726" y="457200"/>
            <a:ext cx="10983622"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Unlocking Growth Opportunities in Telecommunication: A Data-Driven Approach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Arial" panose="020B0604020202020204" pitchFamily="34" charset="0"/>
              </a:rPr>
              <a:t>Welcome, esteemed colleagues and investors! Today, we embark on an exciting journey into the heart of the telecommunication industry. Our focus? </a:t>
            </a:r>
            <a:r>
              <a:rPr kumimoji="0" lang="en-US" altLang="en-US" sz="1400" i="0" u="none" strike="noStrike" cap="none" normalizeH="0" baseline="0" dirty="0" err="1">
                <a:ln>
                  <a:noFill/>
                </a:ln>
                <a:solidFill>
                  <a:schemeClr val="tx1"/>
                </a:solidFill>
                <a:effectLst/>
                <a:latin typeface="Arial" panose="020B0604020202020204" pitchFamily="34" charset="0"/>
              </a:rPr>
              <a:t>TellCo</a:t>
            </a:r>
            <a:r>
              <a:rPr kumimoji="0" lang="en-US" altLang="en-US" sz="1400" i="0" u="none" strike="noStrike" cap="none" normalizeH="0" baseline="0" dirty="0">
                <a:ln>
                  <a:noFill/>
                </a:ln>
                <a:solidFill>
                  <a:schemeClr val="tx1"/>
                </a:solidFill>
                <a:effectLst/>
                <a:latin typeface="Arial" panose="020B0604020202020204" pitchFamily="34" charset="0"/>
              </a:rPr>
              <a:t>—a mobile service provider with untapped potential.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The Investor’s Quest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Our wealthy investor seeks undervalued assets, and their due diligence is meticulous. They recognize that data holds the key to understanding business fundamentals and driving profitability. Our mission? Uncover hidden gems within </a:t>
            </a:r>
            <a:r>
              <a:rPr kumimoji="0" lang="en-US" altLang="en-US" sz="1400" b="0" i="0" u="none" strike="noStrike" cap="none" normalizeH="0" baseline="0" dirty="0" err="1">
                <a:ln>
                  <a:noFill/>
                </a:ln>
                <a:solidFill>
                  <a:schemeClr val="tx1"/>
                </a:solidFill>
                <a:effectLst/>
                <a:latin typeface="Arial" panose="020B0604020202020204" pitchFamily="34" charset="0"/>
              </a:rPr>
              <a:t>TellCo’s</a:t>
            </a:r>
            <a:r>
              <a:rPr kumimoji="0" lang="en-US" altLang="en-US" sz="1400" b="0" i="0" u="none" strike="noStrike" cap="none" normalizeH="0" baseline="0" dirty="0">
                <a:ln>
                  <a:noFill/>
                </a:ln>
                <a:solidFill>
                  <a:schemeClr val="tx1"/>
                </a:solidFill>
                <a:effectLst/>
                <a:latin typeface="Arial" panose="020B0604020202020204" pitchFamily="34" charset="0"/>
              </a:rPr>
              <a:t> system-generated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Past Success: A Blueprint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Drawing from our past success—where we transformed a delivery company by targeting hungry university students—we know that strategic focus matters. By analyzing patterns, we achieved a 25% profit surge. Now, we apply this blueprint to </a:t>
            </a:r>
            <a:r>
              <a:rPr kumimoji="0" lang="en-US" altLang="en-US" sz="1400" b="0" i="0" u="none" strike="noStrike" cap="none" normalizeH="0" baseline="0" dirty="0" err="1">
                <a:ln>
                  <a:noFill/>
                </a:ln>
                <a:solidFill>
                  <a:schemeClr val="tx1"/>
                </a:solidFill>
                <a:effectLst/>
                <a:latin typeface="Arial" panose="020B0604020202020204" pitchFamily="34" charset="0"/>
              </a:rPr>
              <a:t>TellCo</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rPr>
              <a:t>TellCo</a:t>
            </a:r>
            <a:r>
              <a:rPr kumimoji="0" lang="en-US" altLang="en-US" b="1" i="0" u="none" strike="noStrike" cap="none" normalizeH="0" baseline="0" dirty="0">
                <a:ln>
                  <a:noFill/>
                </a:ln>
                <a:solidFill>
                  <a:schemeClr val="tx1"/>
                </a:solidFill>
                <a:effectLst/>
                <a:latin typeface="Arial" panose="020B0604020202020204" pitchFamily="34" charset="0"/>
              </a:rPr>
              <a:t>: The Opportunity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Arial" panose="020B0604020202020204" pitchFamily="34" charset="0"/>
              </a:rPr>
              <a:t>TellCo’s</a:t>
            </a:r>
            <a:r>
              <a:rPr kumimoji="0" lang="en-US" altLang="en-US" sz="1400" b="0" i="0" u="none" strike="noStrike" cap="none" normalizeH="0" baseline="0" dirty="0">
                <a:ln>
                  <a:noFill/>
                </a:ln>
                <a:solidFill>
                  <a:schemeClr val="tx1"/>
                </a:solidFill>
                <a:effectLst/>
                <a:latin typeface="Arial" panose="020B0604020202020204" pitchFamily="34" charset="0"/>
              </a:rPr>
              <a:t> owners have shared financial data, but no one has explored the goldmine of system-generated insights. Our task? Evaluate growth prospects. Through rigorous analysis, we’ll recommend whether to buy or sell. Our findings will be accessible via an intuitive web dashboard and a comprehensive written report.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21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121152" y="156238"/>
            <a:ext cx="8596668" cy="1320800"/>
          </a:xfrm>
        </p:spPr>
        <p:txBody>
          <a:bodyPr>
            <a:normAutofit/>
          </a:bodyPr>
          <a:lstStyle/>
          <a:p>
            <a:r>
              <a:rPr lang="en-IN" dirty="0"/>
              <a:t>2.Objectives:</a:t>
            </a:r>
          </a:p>
        </p:txBody>
      </p:sp>
      <p:sp>
        <p:nvSpPr>
          <p:cNvPr id="5" name="Content Placeholder 4">
            <a:extLst>
              <a:ext uri="{FF2B5EF4-FFF2-40B4-BE49-F238E27FC236}">
                <a16:creationId xmlns:a16="http://schemas.microsoft.com/office/drawing/2014/main" id="{8E979B9B-0BD6-5C81-E445-3162937E3AC4}"/>
              </a:ext>
            </a:extLst>
          </p:cNvPr>
          <p:cNvSpPr>
            <a:spLocks noGrp="1"/>
          </p:cNvSpPr>
          <p:nvPr>
            <p:ph idx="1"/>
          </p:nvPr>
        </p:nvSpPr>
        <p:spPr>
          <a:xfrm>
            <a:off x="263951" y="933255"/>
            <a:ext cx="11142482" cy="5693788"/>
          </a:xfrm>
        </p:spPr>
        <p:txBody>
          <a:bodyPr>
            <a:normAutofit lnSpcReduction="10000"/>
          </a:bodyPr>
          <a:lstStyle/>
          <a:p>
            <a:pPr marL="0" indent="0">
              <a:buNone/>
            </a:pPr>
            <a:r>
              <a:rPr lang="en-US" dirty="0"/>
              <a:t>The objective of this analysis is to comprehensively understand and enhance user experiences and satisfaction in the telecom sector through detailed exploratory data analysis (EDA), user engagement metrics, and user experience evaluations.</a:t>
            </a:r>
          </a:p>
          <a:p>
            <a:r>
              <a:rPr lang="en-US" b="1" dirty="0"/>
              <a:t>Task 1: User Overview Analysis</a:t>
            </a:r>
            <a:r>
              <a:rPr lang="en-US" dirty="0"/>
              <a:t> focuses on profiling customers by identifying the most popular handsets and manufacturers. Key insights are derived from usage patterns of various applications, covering session counts, durations, data consumption, and volume metrics, while addressing data gaps and outliers.</a:t>
            </a:r>
          </a:p>
          <a:p>
            <a:r>
              <a:rPr lang="en-US" b="1" dirty="0"/>
              <a:t>Task 2: User Engagement Analysis</a:t>
            </a:r>
            <a:r>
              <a:rPr lang="en-US" dirty="0"/>
              <a:t> assesses customer engagement by evaluating session frequencies, durations, and total data traffic. Users are segmented into engagement clusters using normalized metrics and k-means clustering, with further insights into top users per application and optimized cluster values derived through the elbow method.</a:t>
            </a:r>
          </a:p>
          <a:p>
            <a:r>
              <a:rPr lang="en-US" b="1" dirty="0"/>
              <a:t>Task 3: User Experience Analytics</a:t>
            </a:r>
            <a:r>
              <a:rPr lang="en-US" dirty="0"/>
              <a:t> evaluates network performance and handset characteristics. Aggregated metrics include TCP retransmission, RTT, and throughput, informing clustering analyses that segment users based on experience levels.</a:t>
            </a:r>
          </a:p>
          <a:p>
            <a:r>
              <a:rPr lang="en-US" b="1" dirty="0"/>
              <a:t>Task 4: Satisfaction Analysis</a:t>
            </a:r>
            <a:r>
              <a:rPr lang="en-US" dirty="0"/>
              <a:t> integrates engagement and experience scores to predict user satisfaction through regression modeling, clustering, and final score aggregation, culminating in the export of comprehensive user data to a MySQL database and deployment tracking of predictive models.</a:t>
            </a:r>
          </a:p>
          <a:p>
            <a:r>
              <a:rPr lang="en-US" dirty="0"/>
              <a:t>This analysis enables targeted marketing, resource optimization, and enhancement of user satisfaction in telecom services, driving strategic decision-making for improved customer experiences and operational efficiencies.</a:t>
            </a:r>
          </a:p>
          <a:p>
            <a:pPr marL="0" indent="0">
              <a:buNone/>
            </a:pPr>
            <a:endParaRPr lang="en-IN" dirty="0"/>
          </a:p>
        </p:txBody>
      </p:sp>
    </p:spTree>
    <p:extLst>
      <p:ext uri="{BB962C8B-B14F-4D97-AF65-F5344CB8AC3E}">
        <p14:creationId xmlns:p14="http://schemas.microsoft.com/office/powerpoint/2010/main" val="30718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498225" y="240606"/>
            <a:ext cx="8596668" cy="576032"/>
          </a:xfrm>
        </p:spPr>
        <p:txBody>
          <a:bodyPr>
            <a:normAutofit fontScale="90000"/>
          </a:bodyPr>
          <a:lstStyle/>
          <a:p>
            <a:r>
              <a:rPr lang="en-IN" dirty="0"/>
              <a:t>3. Methods:</a:t>
            </a:r>
          </a:p>
        </p:txBody>
      </p:sp>
      <p:sp>
        <p:nvSpPr>
          <p:cNvPr id="8" name="TextBox 7">
            <a:extLst>
              <a:ext uri="{FF2B5EF4-FFF2-40B4-BE49-F238E27FC236}">
                <a16:creationId xmlns:a16="http://schemas.microsoft.com/office/drawing/2014/main" id="{98BD6C10-C09B-1CE4-342A-E03959CA189C}"/>
              </a:ext>
            </a:extLst>
          </p:cNvPr>
          <p:cNvSpPr txBox="1"/>
          <p:nvPr/>
        </p:nvSpPr>
        <p:spPr>
          <a:xfrm>
            <a:off x="498225" y="816638"/>
            <a:ext cx="7674345" cy="2031325"/>
          </a:xfrm>
          <a:prstGeom prst="rect">
            <a:avLst/>
          </a:prstGeom>
          <a:noFill/>
        </p:spPr>
        <p:txBody>
          <a:bodyPr wrap="none" rtlCol="0">
            <a:spAutoFit/>
          </a:bodyPr>
          <a:lstStyle/>
          <a:p>
            <a:r>
              <a:rPr lang="en-US" b="1" dirty="0"/>
              <a:t>User Overview Analysis</a:t>
            </a:r>
          </a:p>
          <a:p>
            <a:pPr>
              <a:buFont typeface="Arial" panose="020B0604020202020204" pitchFamily="34" charset="0"/>
              <a:buChar char="•"/>
            </a:pPr>
            <a:r>
              <a:rPr lang="en-US" b="1" dirty="0"/>
              <a:t>Top 10 Handsets Used by Customers:</a:t>
            </a:r>
            <a:r>
              <a:rPr lang="en-US" dirty="0"/>
              <a:t> </a:t>
            </a:r>
          </a:p>
          <a:p>
            <a:r>
              <a:rPr lang="en-US" dirty="0"/>
              <a:t>Visual representation of the most popular devices.</a:t>
            </a:r>
          </a:p>
          <a:p>
            <a:endParaRPr lang="en-US" dirty="0"/>
          </a:p>
          <a:p>
            <a:pPr>
              <a:buFont typeface="Arial" panose="020B0604020202020204" pitchFamily="34" charset="0"/>
              <a:buChar char="•"/>
            </a:pPr>
            <a:r>
              <a:rPr lang="en-US" b="1" dirty="0"/>
              <a:t>Top 3 Handset Manufacturers and Top 5 Handsets per Manufacturer:</a:t>
            </a:r>
            <a:r>
              <a:rPr lang="en-US" dirty="0"/>
              <a:t> </a:t>
            </a:r>
          </a:p>
          <a:p>
            <a:r>
              <a:rPr lang="en-US" dirty="0"/>
              <a:t>Charts showcasing leading manufacturers and their top models.</a:t>
            </a:r>
          </a:p>
          <a:p>
            <a:endParaRPr lang="en-IN" dirty="0"/>
          </a:p>
        </p:txBody>
      </p:sp>
    </p:spTree>
    <p:extLst>
      <p:ext uri="{BB962C8B-B14F-4D97-AF65-F5344CB8AC3E}">
        <p14:creationId xmlns:p14="http://schemas.microsoft.com/office/powerpoint/2010/main" val="234357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EAF84FA-3DC1-CB42-E39E-E08B833F2ACA}"/>
              </a:ext>
            </a:extLst>
          </p:cNvPr>
          <p:cNvPicPr>
            <a:picLocks noGrp="1" noChangeAspect="1"/>
          </p:cNvPicPr>
          <p:nvPr>
            <p:ph idx="1"/>
          </p:nvPr>
        </p:nvPicPr>
        <p:blipFill>
          <a:blip r:embed="rId2"/>
          <a:stretch>
            <a:fillRect/>
          </a:stretch>
        </p:blipFill>
        <p:spPr>
          <a:xfrm>
            <a:off x="104599" y="84842"/>
            <a:ext cx="11942857" cy="6655323"/>
          </a:xfrm>
          <a:prstGeom prst="rect">
            <a:avLst/>
          </a:prstGeom>
        </p:spPr>
      </p:pic>
    </p:spTree>
    <p:extLst>
      <p:ext uri="{BB962C8B-B14F-4D97-AF65-F5344CB8AC3E}">
        <p14:creationId xmlns:p14="http://schemas.microsoft.com/office/powerpoint/2010/main" val="20969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E57B7D-C002-AAC2-259D-BD2B32BABEEF}"/>
              </a:ext>
            </a:extLst>
          </p:cNvPr>
          <p:cNvPicPr>
            <a:picLocks noChangeAspect="1"/>
          </p:cNvPicPr>
          <p:nvPr/>
        </p:nvPicPr>
        <p:blipFill>
          <a:blip r:embed="rId2"/>
          <a:stretch>
            <a:fillRect/>
          </a:stretch>
        </p:blipFill>
        <p:spPr>
          <a:xfrm>
            <a:off x="126346" y="162904"/>
            <a:ext cx="6792273" cy="3553321"/>
          </a:xfrm>
          <a:prstGeom prst="rect">
            <a:avLst/>
          </a:prstGeom>
        </p:spPr>
      </p:pic>
      <p:pic>
        <p:nvPicPr>
          <p:cNvPr id="5" name="Picture 4">
            <a:extLst>
              <a:ext uri="{FF2B5EF4-FFF2-40B4-BE49-F238E27FC236}">
                <a16:creationId xmlns:a16="http://schemas.microsoft.com/office/drawing/2014/main" id="{07B4044C-0190-6DEF-8392-24B1B519FB9A}"/>
              </a:ext>
            </a:extLst>
          </p:cNvPr>
          <p:cNvPicPr>
            <a:picLocks noChangeAspect="1"/>
          </p:cNvPicPr>
          <p:nvPr/>
        </p:nvPicPr>
        <p:blipFill rotWithShape="1">
          <a:blip r:embed="rId3"/>
          <a:srcRect l="1" r="31638" b="37649"/>
          <a:stretch/>
        </p:blipFill>
        <p:spPr>
          <a:xfrm>
            <a:off x="126346" y="3857421"/>
            <a:ext cx="6609993" cy="2684782"/>
          </a:xfrm>
          <a:prstGeom prst="rect">
            <a:avLst/>
          </a:prstGeom>
        </p:spPr>
      </p:pic>
    </p:spTree>
    <p:extLst>
      <p:ext uri="{BB962C8B-B14F-4D97-AF65-F5344CB8AC3E}">
        <p14:creationId xmlns:p14="http://schemas.microsoft.com/office/powerpoint/2010/main" val="7911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15905-9477-AB24-4960-007DEAA88CE9}"/>
              </a:ext>
            </a:extLst>
          </p:cNvPr>
          <p:cNvPicPr>
            <a:picLocks noChangeAspect="1"/>
          </p:cNvPicPr>
          <p:nvPr/>
        </p:nvPicPr>
        <p:blipFill>
          <a:blip r:embed="rId2"/>
          <a:stretch>
            <a:fillRect/>
          </a:stretch>
        </p:blipFill>
        <p:spPr>
          <a:xfrm>
            <a:off x="431571" y="0"/>
            <a:ext cx="8391918" cy="6669464"/>
          </a:xfrm>
          <a:prstGeom prst="rect">
            <a:avLst/>
          </a:prstGeom>
        </p:spPr>
      </p:pic>
    </p:spTree>
    <p:extLst>
      <p:ext uri="{BB962C8B-B14F-4D97-AF65-F5344CB8AC3E}">
        <p14:creationId xmlns:p14="http://schemas.microsoft.com/office/powerpoint/2010/main" val="161798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FA9000-6F9F-B95D-B4F7-590D263922F5}"/>
              </a:ext>
            </a:extLst>
          </p:cNvPr>
          <p:cNvPicPr>
            <a:picLocks noChangeAspect="1"/>
          </p:cNvPicPr>
          <p:nvPr/>
        </p:nvPicPr>
        <p:blipFill>
          <a:blip r:embed="rId2"/>
          <a:stretch>
            <a:fillRect/>
          </a:stretch>
        </p:blipFill>
        <p:spPr>
          <a:xfrm>
            <a:off x="0" y="0"/>
            <a:ext cx="9307224" cy="4848902"/>
          </a:xfrm>
          <a:prstGeom prst="rect">
            <a:avLst/>
          </a:prstGeom>
        </p:spPr>
      </p:pic>
      <p:pic>
        <p:nvPicPr>
          <p:cNvPr id="7" name="Picture 6">
            <a:extLst>
              <a:ext uri="{FF2B5EF4-FFF2-40B4-BE49-F238E27FC236}">
                <a16:creationId xmlns:a16="http://schemas.microsoft.com/office/drawing/2014/main" id="{8F55DDDE-9C2A-481C-5AD0-D9CCB4DABF92}"/>
              </a:ext>
            </a:extLst>
          </p:cNvPr>
          <p:cNvPicPr>
            <a:picLocks noChangeAspect="1"/>
          </p:cNvPicPr>
          <p:nvPr/>
        </p:nvPicPr>
        <p:blipFill rotWithShape="1">
          <a:blip r:embed="rId3"/>
          <a:srcRect l="7306" r="773"/>
          <a:stretch/>
        </p:blipFill>
        <p:spPr>
          <a:xfrm>
            <a:off x="4487158" y="2566360"/>
            <a:ext cx="7616859" cy="4221737"/>
          </a:xfrm>
          <a:prstGeom prst="rect">
            <a:avLst/>
          </a:prstGeom>
        </p:spPr>
      </p:pic>
    </p:spTree>
    <p:extLst>
      <p:ext uri="{BB962C8B-B14F-4D97-AF65-F5344CB8AC3E}">
        <p14:creationId xmlns:p14="http://schemas.microsoft.com/office/powerpoint/2010/main" val="32684001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3115</TotalTime>
  <Words>920</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Unicode MS</vt:lpstr>
      <vt:lpstr>Raleway</vt:lpstr>
      <vt:lpstr>Trebuchet MS</vt:lpstr>
      <vt:lpstr>Wingdings 3</vt:lpstr>
      <vt:lpstr>Facet</vt:lpstr>
      <vt:lpstr>Title:  Telecommunication Industry </vt:lpstr>
      <vt:lpstr>Abstract:</vt:lpstr>
      <vt:lpstr>1. Introduction:</vt:lpstr>
      <vt:lpstr>2.Objectives:</vt:lpstr>
      <vt:lpstr>3.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Riders Project</dc:title>
  <dc:creator>Puja Bhatia</dc:creator>
  <cp:lastModifiedBy>Puja Bhatia</cp:lastModifiedBy>
  <cp:revision>9</cp:revision>
  <dcterms:created xsi:type="dcterms:W3CDTF">2023-12-20T07:07:54Z</dcterms:created>
  <dcterms:modified xsi:type="dcterms:W3CDTF">2024-06-19T16:46:54Z</dcterms:modified>
</cp:coreProperties>
</file>