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4"/>
  </p:notesMasterIdLst>
  <p:sldIdLst>
    <p:sldId id="256" r:id="rId2"/>
    <p:sldId id="257" r:id="rId3"/>
    <p:sldId id="258" r:id="rId4"/>
    <p:sldId id="272" r:id="rId5"/>
    <p:sldId id="260" r:id="rId6"/>
    <p:sldId id="267" r:id="rId7"/>
    <p:sldId id="273" r:id="rId8"/>
    <p:sldId id="274" r:id="rId9"/>
    <p:sldId id="275" r:id="rId10"/>
    <p:sldId id="276" r:id="rId11"/>
    <p:sldId id="266"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162" autoAdjust="0"/>
  </p:normalViewPr>
  <p:slideViewPr>
    <p:cSldViewPr snapToGrid="0">
      <p:cViewPr varScale="1">
        <p:scale>
          <a:sx n="80" d="100"/>
          <a:sy n="80" d="100"/>
        </p:scale>
        <p:origin x="7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216F5-7CA7-4240-8016-B04B258EB287}" type="datetimeFigureOut">
              <a:rPr lang="en-US" smtClean="0"/>
              <a:t>2/24/2023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4E397-C040-49D4-9F07-B6DF4B16B018}" type="slidenum">
              <a:rPr lang="en-US" smtClean="0"/>
              <a:t>‹#›</a:t>
            </a:fld>
            <a:endParaRPr lang="en-US"/>
          </a:p>
        </p:txBody>
      </p:sp>
    </p:spTree>
    <p:extLst>
      <p:ext uri="{BB962C8B-B14F-4D97-AF65-F5344CB8AC3E}">
        <p14:creationId xmlns:p14="http://schemas.microsoft.com/office/powerpoint/2010/main" val="1669562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Crop Management</a:t>
            </a:r>
          </a:p>
          <a:p>
            <a:r>
              <a:rPr lang="en-US" sz="1800" b="0" i="0" dirty="0">
                <a:solidFill>
                  <a:srgbClr val="000000"/>
                </a:solidFill>
                <a:effectLst/>
                <a:latin typeface="LMRoman12-Regular"/>
              </a:rPr>
              <a:t>• Water Monitoring</a:t>
            </a:r>
          </a:p>
          <a:p>
            <a:r>
              <a:rPr lang="en-US" sz="1800" b="0" i="0" dirty="0">
                <a:solidFill>
                  <a:srgbClr val="000000"/>
                </a:solidFill>
                <a:effectLst/>
                <a:latin typeface="LMRoman12-Regular"/>
              </a:rPr>
              <a:t>• Soil Monitoring (pH, Humidity, Salinity, Temperature)</a:t>
            </a:r>
          </a:p>
          <a:p>
            <a:r>
              <a:rPr lang="en-US" sz="1800" b="0" i="0" dirty="0">
                <a:solidFill>
                  <a:srgbClr val="000000"/>
                </a:solidFill>
                <a:effectLst/>
                <a:latin typeface="LMRoman12-Regular"/>
              </a:rPr>
              <a:t>• Crop Monitoring (Pest Detection, Photosynthesis, Weed Detection)</a:t>
            </a:r>
          </a:p>
          <a:p>
            <a:r>
              <a:rPr lang="en-US" sz="1800" b="0" i="0" dirty="0">
                <a:solidFill>
                  <a:srgbClr val="000000"/>
                </a:solidFill>
                <a:effectLst/>
                <a:latin typeface="LMRoman12-Regular"/>
              </a:rPr>
              <a:t>• Disease Prediction</a:t>
            </a:r>
            <a:r>
              <a:rPr lang="en-US" dirty="0"/>
              <a:t> </a:t>
            </a:r>
            <a:br>
              <a:rPr lang="en-US" dirty="0"/>
            </a:br>
            <a:endParaRPr lang="en-US" dirty="0"/>
          </a:p>
          <a:p>
            <a:r>
              <a:rPr lang="en-US" dirty="0"/>
              <a:t>Livestock Monitoring</a:t>
            </a:r>
          </a:p>
          <a:p>
            <a:r>
              <a:rPr lang="en-US" sz="1800" b="0" i="0" dirty="0">
                <a:solidFill>
                  <a:srgbClr val="000000"/>
                </a:solidFill>
                <a:effectLst/>
                <a:latin typeface="LMRoman12-Regular"/>
              </a:rPr>
              <a:t>• Disease Prediction</a:t>
            </a:r>
          </a:p>
          <a:p>
            <a:r>
              <a:rPr lang="en-US" sz="1800" b="0" i="0" dirty="0">
                <a:solidFill>
                  <a:srgbClr val="000000"/>
                </a:solidFill>
                <a:effectLst/>
                <a:latin typeface="LMRoman12-Regular"/>
              </a:rPr>
              <a:t>• Location Tracking</a:t>
            </a:r>
            <a:r>
              <a:rPr lang="en-US" dirty="0"/>
              <a:t> </a:t>
            </a:r>
          </a:p>
          <a:p>
            <a:br>
              <a:rPr lang="en-US" dirty="0"/>
            </a:br>
            <a:r>
              <a:rPr lang="en-US" dirty="0"/>
              <a:t>Remote Sensing</a:t>
            </a:r>
          </a:p>
          <a:p>
            <a:r>
              <a:rPr lang="en-US" sz="1800" b="0" i="0" dirty="0">
                <a:solidFill>
                  <a:srgbClr val="000000"/>
                </a:solidFill>
                <a:effectLst/>
                <a:latin typeface="LMRoman12-Regular"/>
              </a:rPr>
              <a:t>• Field Monitoring</a:t>
            </a:r>
          </a:p>
          <a:p>
            <a:r>
              <a:rPr lang="en-US" sz="1800" b="0" i="0" dirty="0">
                <a:solidFill>
                  <a:srgbClr val="000000"/>
                </a:solidFill>
                <a:effectLst/>
                <a:latin typeface="LMRoman12-Regular"/>
              </a:rPr>
              <a:t>• Unmanned Aerial Vehicle (UAV)</a:t>
            </a:r>
          </a:p>
          <a:p>
            <a:r>
              <a:rPr lang="en-US" sz="1800" b="0" i="0" dirty="0">
                <a:solidFill>
                  <a:srgbClr val="000000"/>
                </a:solidFill>
                <a:effectLst/>
                <a:latin typeface="LMRoman12-Regular"/>
              </a:rPr>
              <a:t>• Weather Monitoring</a:t>
            </a:r>
            <a:r>
              <a:rPr lang="en-US" dirty="0"/>
              <a:t> </a:t>
            </a:r>
            <a:br>
              <a:rPr lang="en-US" dirty="0"/>
            </a:br>
            <a:endParaRPr lang="en-US" dirty="0"/>
          </a:p>
          <a:p>
            <a:r>
              <a:rPr lang="en-US" dirty="0"/>
              <a:t>Supply Chain Management</a:t>
            </a:r>
          </a:p>
          <a:p>
            <a:r>
              <a:rPr lang="en-US" sz="1200" b="0" i="0" dirty="0">
                <a:solidFill>
                  <a:srgbClr val="000000"/>
                </a:solidFill>
                <a:effectLst/>
                <a:latin typeface="LMRoman12-Regular"/>
              </a:rPr>
              <a:t>• </a:t>
            </a:r>
            <a:r>
              <a:rPr lang="en-US" sz="1800" b="0" i="0" dirty="0">
                <a:solidFill>
                  <a:srgbClr val="000000"/>
                </a:solidFill>
                <a:effectLst/>
                <a:latin typeface="LMRoman12-Regular"/>
              </a:rPr>
              <a:t>benefiting from agriculture marketing where</a:t>
            </a:r>
            <a:r>
              <a:rPr lang="en-US" sz="1800" dirty="0"/>
              <a:t> </a:t>
            </a:r>
            <a:r>
              <a:rPr lang="en-US" sz="1800" b="0" i="0" dirty="0">
                <a:solidFill>
                  <a:srgbClr val="000000"/>
                </a:solidFill>
                <a:effectLst/>
                <a:latin typeface="LMRoman12-Regular"/>
              </a:rPr>
              <a:t>Farmers can use the facilities of smart agriculture for selling their product directly to the consumer.</a:t>
            </a:r>
            <a:br>
              <a:rPr lang="en-US" dirty="0"/>
            </a:br>
            <a:endParaRPr lang="en-US" dirty="0"/>
          </a:p>
        </p:txBody>
      </p:sp>
      <p:sp>
        <p:nvSpPr>
          <p:cNvPr id="4" name="Slide Number Placeholder 3"/>
          <p:cNvSpPr>
            <a:spLocks noGrp="1"/>
          </p:cNvSpPr>
          <p:nvPr>
            <p:ph type="sldNum" sz="quarter" idx="5"/>
          </p:nvPr>
        </p:nvSpPr>
        <p:spPr/>
        <p:txBody>
          <a:bodyPr/>
          <a:lstStyle/>
          <a:p>
            <a:fld id="{36B4E397-C040-49D4-9F07-B6DF4B16B018}" type="slidenum">
              <a:rPr lang="en-US" smtClean="0"/>
              <a:t>6</a:t>
            </a:fld>
            <a:endParaRPr lang="en-US"/>
          </a:p>
        </p:txBody>
      </p:sp>
    </p:spTree>
    <p:extLst>
      <p:ext uri="{BB962C8B-B14F-4D97-AF65-F5344CB8AC3E}">
        <p14:creationId xmlns:p14="http://schemas.microsoft.com/office/powerpoint/2010/main" val="209731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61AE-97EA-4B0B-A75C-F020B9E134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6CCB2B-871C-411A-B68F-3229E86400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B249A6-2921-4FFB-BEFA-808014FC5B09}"/>
              </a:ext>
            </a:extLst>
          </p:cNvPr>
          <p:cNvSpPr>
            <a:spLocks noGrp="1"/>
          </p:cNvSpPr>
          <p:nvPr>
            <p:ph type="dt" sz="half" idx="10"/>
          </p:nvPr>
        </p:nvSpPr>
        <p:spPr/>
        <p:txBody>
          <a:bodyPr/>
          <a:lstStyle/>
          <a:p>
            <a:fld id="{7A014ED9-1C67-4667-BAFA-37911C5053B6}" type="datetimeFigureOut">
              <a:rPr lang="en-US" smtClean="0"/>
              <a:t>2/24/2023</a:t>
            </a:fld>
            <a:endParaRPr lang="en-US"/>
          </a:p>
        </p:txBody>
      </p:sp>
      <p:sp>
        <p:nvSpPr>
          <p:cNvPr id="5" name="Footer Placeholder 4">
            <a:extLst>
              <a:ext uri="{FF2B5EF4-FFF2-40B4-BE49-F238E27FC236}">
                <a16:creationId xmlns:a16="http://schemas.microsoft.com/office/drawing/2014/main" id="{FFD8E041-13AD-4D0F-AB99-E5E1DA3BDE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EF0C7-BD96-4DEB-A1CC-5FA7ED8D85C3}"/>
              </a:ext>
            </a:extLst>
          </p:cNvPr>
          <p:cNvSpPr>
            <a:spLocks noGrp="1"/>
          </p:cNvSpPr>
          <p:nvPr>
            <p:ph type="sldNum" sz="quarter" idx="12"/>
          </p:nvPr>
        </p:nvSpPr>
        <p:spPr/>
        <p:txBody>
          <a:bodyPr/>
          <a:lstStyle/>
          <a:p>
            <a:fld id="{E005560B-9BDE-4CA9-ABD4-CFDD14A1BB62}" type="slidenum">
              <a:rPr lang="en-US" smtClean="0"/>
              <a:t>‹#›</a:t>
            </a:fld>
            <a:endParaRPr lang="en-US"/>
          </a:p>
        </p:txBody>
      </p:sp>
    </p:spTree>
    <p:extLst>
      <p:ext uri="{BB962C8B-B14F-4D97-AF65-F5344CB8AC3E}">
        <p14:creationId xmlns:p14="http://schemas.microsoft.com/office/powerpoint/2010/main" val="174922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49617-08A4-47C2-986F-9923C5937B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CF3557-61AA-4020-A6F9-F4F9F0CB004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A298DA-E2EF-48AA-A172-C2F9A50174F1}"/>
              </a:ext>
            </a:extLst>
          </p:cNvPr>
          <p:cNvSpPr>
            <a:spLocks noGrp="1"/>
          </p:cNvSpPr>
          <p:nvPr>
            <p:ph type="dt" sz="half" idx="10"/>
          </p:nvPr>
        </p:nvSpPr>
        <p:spPr/>
        <p:txBody>
          <a:bodyPr/>
          <a:lstStyle/>
          <a:p>
            <a:fld id="{7A014ED9-1C67-4667-BAFA-37911C5053B6}" type="datetimeFigureOut">
              <a:rPr lang="en-US" smtClean="0"/>
              <a:t>2/24/2023</a:t>
            </a:fld>
            <a:endParaRPr lang="en-US"/>
          </a:p>
        </p:txBody>
      </p:sp>
      <p:sp>
        <p:nvSpPr>
          <p:cNvPr id="5" name="Footer Placeholder 4">
            <a:extLst>
              <a:ext uri="{FF2B5EF4-FFF2-40B4-BE49-F238E27FC236}">
                <a16:creationId xmlns:a16="http://schemas.microsoft.com/office/drawing/2014/main" id="{02811E78-D406-4569-A4FF-BCF05FA64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61145-49FD-42DA-AF7A-12DB1F6EAF9C}"/>
              </a:ext>
            </a:extLst>
          </p:cNvPr>
          <p:cNvSpPr>
            <a:spLocks noGrp="1"/>
          </p:cNvSpPr>
          <p:nvPr>
            <p:ph type="sldNum" sz="quarter" idx="12"/>
          </p:nvPr>
        </p:nvSpPr>
        <p:spPr/>
        <p:txBody>
          <a:bodyPr/>
          <a:lstStyle/>
          <a:p>
            <a:fld id="{E005560B-9BDE-4CA9-ABD4-CFDD14A1BB62}" type="slidenum">
              <a:rPr lang="en-US" smtClean="0"/>
              <a:t>‹#›</a:t>
            </a:fld>
            <a:endParaRPr lang="en-US"/>
          </a:p>
        </p:txBody>
      </p:sp>
    </p:spTree>
    <p:extLst>
      <p:ext uri="{BB962C8B-B14F-4D97-AF65-F5344CB8AC3E}">
        <p14:creationId xmlns:p14="http://schemas.microsoft.com/office/powerpoint/2010/main" val="2575728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36172A-3D50-4763-814C-07AA5DE5C5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47BC24-4184-4F52-9A52-E817B706F2D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0BF4FA-DD4C-4DC9-89C7-AEBDF4B65CDB}"/>
              </a:ext>
            </a:extLst>
          </p:cNvPr>
          <p:cNvSpPr>
            <a:spLocks noGrp="1"/>
          </p:cNvSpPr>
          <p:nvPr>
            <p:ph type="dt" sz="half" idx="10"/>
          </p:nvPr>
        </p:nvSpPr>
        <p:spPr/>
        <p:txBody>
          <a:bodyPr/>
          <a:lstStyle/>
          <a:p>
            <a:fld id="{7A014ED9-1C67-4667-BAFA-37911C5053B6}" type="datetimeFigureOut">
              <a:rPr lang="en-US" smtClean="0"/>
              <a:t>2/24/2023</a:t>
            </a:fld>
            <a:endParaRPr lang="en-US"/>
          </a:p>
        </p:txBody>
      </p:sp>
      <p:sp>
        <p:nvSpPr>
          <p:cNvPr id="5" name="Footer Placeholder 4">
            <a:extLst>
              <a:ext uri="{FF2B5EF4-FFF2-40B4-BE49-F238E27FC236}">
                <a16:creationId xmlns:a16="http://schemas.microsoft.com/office/drawing/2014/main" id="{4F9322CD-E6A8-49EA-B3D9-634719F9E3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5604A-81DB-4AE9-BADA-8963E8E078DE}"/>
              </a:ext>
            </a:extLst>
          </p:cNvPr>
          <p:cNvSpPr>
            <a:spLocks noGrp="1"/>
          </p:cNvSpPr>
          <p:nvPr>
            <p:ph type="sldNum" sz="quarter" idx="12"/>
          </p:nvPr>
        </p:nvSpPr>
        <p:spPr/>
        <p:txBody>
          <a:bodyPr/>
          <a:lstStyle/>
          <a:p>
            <a:fld id="{E005560B-9BDE-4CA9-ABD4-CFDD14A1BB62}" type="slidenum">
              <a:rPr lang="en-US" smtClean="0"/>
              <a:t>‹#›</a:t>
            </a:fld>
            <a:endParaRPr lang="en-US"/>
          </a:p>
        </p:txBody>
      </p:sp>
    </p:spTree>
    <p:extLst>
      <p:ext uri="{BB962C8B-B14F-4D97-AF65-F5344CB8AC3E}">
        <p14:creationId xmlns:p14="http://schemas.microsoft.com/office/powerpoint/2010/main" val="62469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8964-68AF-4222-A75A-F68D6C9A72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22AFE1-E25C-4E28-9ABA-E8FCAF4B323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81E8C-DA17-4C9C-94E9-CFA67792CB04}"/>
              </a:ext>
            </a:extLst>
          </p:cNvPr>
          <p:cNvSpPr>
            <a:spLocks noGrp="1"/>
          </p:cNvSpPr>
          <p:nvPr>
            <p:ph type="dt" sz="half" idx="10"/>
          </p:nvPr>
        </p:nvSpPr>
        <p:spPr/>
        <p:txBody>
          <a:bodyPr/>
          <a:lstStyle/>
          <a:p>
            <a:fld id="{7A014ED9-1C67-4667-BAFA-37911C5053B6}" type="datetimeFigureOut">
              <a:rPr lang="en-US" smtClean="0"/>
              <a:t>2/24/2023</a:t>
            </a:fld>
            <a:endParaRPr lang="en-US"/>
          </a:p>
        </p:txBody>
      </p:sp>
      <p:sp>
        <p:nvSpPr>
          <p:cNvPr id="5" name="Footer Placeholder 4">
            <a:extLst>
              <a:ext uri="{FF2B5EF4-FFF2-40B4-BE49-F238E27FC236}">
                <a16:creationId xmlns:a16="http://schemas.microsoft.com/office/drawing/2014/main" id="{9562D6BA-F8C1-4A56-AFA7-09147A694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A5CC8-579E-442E-B06A-08295BEB48DA}"/>
              </a:ext>
            </a:extLst>
          </p:cNvPr>
          <p:cNvSpPr>
            <a:spLocks noGrp="1"/>
          </p:cNvSpPr>
          <p:nvPr>
            <p:ph type="sldNum" sz="quarter" idx="12"/>
          </p:nvPr>
        </p:nvSpPr>
        <p:spPr/>
        <p:txBody>
          <a:bodyPr/>
          <a:lstStyle/>
          <a:p>
            <a:fld id="{E005560B-9BDE-4CA9-ABD4-CFDD14A1BB62}" type="slidenum">
              <a:rPr lang="en-US" smtClean="0"/>
              <a:t>‹#›</a:t>
            </a:fld>
            <a:endParaRPr lang="en-US"/>
          </a:p>
        </p:txBody>
      </p:sp>
    </p:spTree>
    <p:extLst>
      <p:ext uri="{BB962C8B-B14F-4D97-AF65-F5344CB8AC3E}">
        <p14:creationId xmlns:p14="http://schemas.microsoft.com/office/powerpoint/2010/main" val="197360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8A70-0F78-4D33-B9C9-E80C56D111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B63781-CB64-4A64-85CB-4FBDA18E1E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EB41BB7-AD12-48A6-9B19-E5062CF74173}"/>
              </a:ext>
            </a:extLst>
          </p:cNvPr>
          <p:cNvSpPr>
            <a:spLocks noGrp="1"/>
          </p:cNvSpPr>
          <p:nvPr>
            <p:ph type="dt" sz="half" idx="10"/>
          </p:nvPr>
        </p:nvSpPr>
        <p:spPr/>
        <p:txBody>
          <a:bodyPr/>
          <a:lstStyle/>
          <a:p>
            <a:fld id="{7A014ED9-1C67-4667-BAFA-37911C5053B6}" type="datetimeFigureOut">
              <a:rPr lang="en-US" smtClean="0"/>
              <a:t>2/24/2023</a:t>
            </a:fld>
            <a:endParaRPr lang="en-US"/>
          </a:p>
        </p:txBody>
      </p:sp>
      <p:sp>
        <p:nvSpPr>
          <p:cNvPr id="5" name="Footer Placeholder 4">
            <a:extLst>
              <a:ext uri="{FF2B5EF4-FFF2-40B4-BE49-F238E27FC236}">
                <a16:creationId xmlns:a16="http://schemas.microsoft.com/office/drawing/2014/main" id="{77AE2568-5FCF-419D-8E28-80A0A6EEF7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5CDB89-055C-4A48-99C9-AD4C47A79AC3}"/>
              </a:ext>
            </a:extLst>
          </p:cNvPr>
          <p:cNvSpPr>
            <a:spLocks noGrp="1"/>
          </p:cNvSpPr>
          <p:nvPr>
            <p:ph type="sldNum" sz="quarter" idx="12"/>
          </p:nvPr>
        </p:nvSpPr>
        <p:spPr/>
        <p:txBody>
          <a:bodyPr/>
          <a:lstStyle/>
          <a:p>
            <a:fld id="{E005560B-9BDE-4CA9-ABD4-CFDD14A1BB62}" type="slidenum">
              <a:rPr lang="en-US" smtClean="0"/>
              <a:t>‹#›</a:t>
            </a:fld>
            <a:endParaRPr lang="en-US"/>
          </a:p>
        </p:txBody>
      </p:sp>
    </p:spTree>
    <p:extLst>
      <p:ext uri="{BB962C8B-B14F-4D97-AF65-F5344CB8AC3E}">
        <p14:creationId xmlns:p14="http://schemas.microsoft.com/office/powerpoint/2010/main" val="338307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0647-6EA4-4716-9C53-B97CDA6300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FE0122-C62F-4C15-9F10-A6359C7CD89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AFD983-31BC-4810-B7B1-88C622FAEA2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97889E-DF88-4605-BC86-527AB8D67197}"/>
              </a:ext>
            </a:extLst>
          </p:cNvPr>
          <p:cNvSpPr>
            <a:spLocks noGrp="1"/>
          </p:cNvSpPr>
          <p:nvPr>
            <p:ph type="dt" sz="half" idx="10"/>
          </p:nvPr>
        </p:nvSpPr>
        <p:spPr/>
        <p:txBody>
          <a:bodyPr/>
          <a:lstStyle/>
          <a:p>
            <a:fld id="{7A014ED9-1C67-4667-BAFA-37911C5053B6}" type="datetimeFigureOut">
              <a:rPr lang="en-US" smtClean="0"/>
              <a:t>2/24/2023</a:t>
            </a:fld>
            <a:endParaRPr lang="en-US"/>
          </a:p>
        </p:txBody>
      </p:sp>
      <p:sp>
        <p:nvSpPr>
          <p:cNvPr id="6" name="Footer Placeholder 5">
            <a:extLst>
              <a:ext uri="{FF2B5EF4-FFF2-40B4-BE49-F238E27FC236}">
                <a16:creationId xmlns:a16="http://schemas.microsoft.com/office/drawing/2014/main" id="{38E52290-7D76-4269-B53D-E73DDE1F97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C029DC-8243-40AB-B0E3-4CFF8792FB90}"/>
              </a:ext>
            </a:extLst>
          </p:cNvPr>
          <p:cNvSpPr>
            <a:spLocks noGrp="1"/>
          </p:cNvSpPr>
          <p:nvPr>
            <p:ph type="sldNum" sz="quarter" idx="12"/>
          </p:nvPr>
        </p:nvSpPr>
        <p:spPr/>
        <p:txBody>
          <a:bodyPr/>
          <a:lstStyle/>
          <a:p>
            <a:fld id="{E005560B-9BDE-4CA9-ABD4-CFDD14A1BB62}" type="slidenum">
              <a:rPr lang="en-US" smtClean="0"/>
              <a:t>‹#›</a:t>
            </a:fld>
            <a:endParaRPr lang="en-US"/>
          </a:p>
        </p:txBody>
      </p:sp>
    </p:spTree>
    <p:extLst>
      <p:ext uri="{BB962C8B-B14F-4D97-AF65-F5344CB8AC3E}">
        <p14:creationId xmlns:p14="http://schemas.microsoft.com/office/powerpoint/2010/main" val="1345968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5750A-C14C-4B34-B668-A11E6180D7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DCA9E2-ED66-41A2-872A-5565F27D9C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0FFB55B-F4D1-4CA8-ABF4-21533F4DBEF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26D00C-9E85-41DC-B16E-30C16D77A3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264D825-99C6-4EA7-B5D3-4D9C0A34F51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7750FC-C7E9-43CC-A5A6-A73774099C46}"/>
              </a:ext>
            </a:extLst>
          </p:cNvPr>
          <p:cNvSpPr>
            <a:spLocks noGrp="1"/>
          </p:cNvSpPr>
          <p:nvPr>
            <p:ph type="dt" sz="half" idx="10"/>
          </p:nvPr>
        </p:nvSpPr>
        <p:spPr/>
        <p:txBody>
          <a:bodyPr/>
          <a:lstStyle/>
          <a:p>
            <a:fld id="{7A014ED9-1C67-4667-BAFA-37911C5053B6}" type="datetimeFigureOut">
              <a:rPr lang="en-US" smtClean="0"/>
              <a:t>2/24/2023</a:t>
            </a:fld>
            <a:endParaRPr lang="en-US"/>
          </a:p>
        </p:txBody>
      </p:sp>
      <p:sp>
        <p:nvSpPr>
          <p:cNvPr id="8" name="Footer Placeholder 7">
            <a:extLst>
              <a:ext uri="{FF2B5EF4-FFF2-40B4-BE49-F238E27FC236}">
                <a16:creationId xmlns:a16="http://schemas.microsoft.com/office/drawing/2014/main" id="{57C2D74B-A514-473E-91B5-75D10B11D9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BC293D-FDFA-4E50-AC74-FEE563C3A794}"/>
              </a:ext>
            </a:extLst>
          </p:cNvPr>
          <p:cNvSpPr>
            <a:spLocks noGrp="1"/>
          </p:cNvSpPr>
          <p:nvPr>
            <p:ph type="sldNum" sz="quarter" idx="12"/>
          </p:nvPr>
        </p:nvSpPr>
        <p:spPr/>
        <p:txBody>
          <a:bodyPr/>
          <a:lstStyle/>
          <a:p>
            <a:fld id="{E005560B-9BDE-4CA9-ABD4-CFDD14A1BB62}" type="slidenum">
              <a:rPr lang="en-US" smtClean="0"/>
              <a:t>‹#›</a:t>
            </a:fld>
            <a:endParaRPr lang="en-US"/>
          </a:p>
        </p:txBody>
      </p:sp>
    </p:spTree>
    <p:extLst>
      <p:ext uri="{BB962C8B-B14F-4D97-AF65-F5344CB8AC3E}">
        <p14:creationId xmlns:p14="http://schemas.microsoft.com/office/powerpoint/2010/main" val="440845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BFDF-F4BF-457B-BC74-11AB3E6796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94A915-5CC8-4957-8AAD-30F5ABA6E2DF}"/>
              </a:ext>
            </a:extLst>
          </p:cNvPr>
          <p:cNvSpPr>
            <a:spLocks noGrp="1"/>
          </p:cNvSpPr>
          <p:nvPr>
            <p:ph type="dt" sz="half" idx="10"/>
          </p:nvPr>
        </p:nvSpPr>
        <p:spPr/>
        <p:txBody>
          <a:bodyPr/>
          <a:lstStyle/>
          <a:p>
            <a:fld id="{7A014ED9-1C67-4667-BAFA-37911C5053B6}" type="datetimeFigureOut">
              <a:rPr lang="en-US" smtClean="0"/>
              <a:t>2/24/2023</a:t>
            </a:fld>
            <a:endParaRPr lang="en-US"/>
          </a:p>
        </p:txBody>
      </p:sp>
      <p:sp>
        <p:nvSpPr>
          <p:cNvPr id="4" name="Footer Placeholder 3">
            <a:extLst>
              <a:ext uri="{FF2B5EF4-FFF2-40B4-BE49-F238E27FC236}">
                <a16:creationId xmlns:a16="http://schemas.microsoft.com/office/drawing/2014/main" id="{05034A15-F867-4F41-9FA6-003E5E417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7162CB-AC60-48C9-ACF1-DD4F4C593459}"/>
              </a:ext>
            </a:extLst>
          </p:cNvPr>
          <p:cNvSpPr>
            <a:spLocks noGrp="1"/>
          </p:cNvSpPr>
          <p:nvPr>
            <p:ph type="sldNum" sz="quarter" idx="12"/>
          </p:nvPr>
        </p:nvSpPr>
        <p:spPr/>
        <p:txBody>
          <a:bodyPr/>
          <a:lstStyle/>
          <a:p>
            <a:fld id="{E005560B-9BDE-4CA9-ABD4-CFDD14A1BB62}" type="slidenum">
              <a:rPr lang="en-US" smtClean="0"/>
              <a:t>‹#›</a:t>
            </a:fld>
            <a:endParaRPr lang="en-US"/>
          </a:p>
        </p:txBody>
      </p:sp>
    </p:spTree>
    <p:extLst>
      <p:ext uri="{BB962C8B-B14F-4D97-AF65-F5344CB8AC3E}">
        <p14:creationId xmlns:p14="http://schemas.microsoft.com/office/powerpoint/2010/main" val="2103979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71BA58-23B4-45F7-9CE5-34FACD2C094F}"/>
              </a:ext>
            </a:extLst>
          </p:cNvPr>
          <p:cNvSpPr>
            <a:spLocks noGrp="1"/>
          </p:cNvSpPr>
          <p:nvPr>
            <p:ph type="dt" sz="half" idx="10"/>
          </p:nvPr>
        </p:nvSpPr>
        <p:spPr/>
        <p:txBody>
          <a:bodyPr/>
          <a:lstStyle/>
          <a:p>
            <a:fld id="{7A014ED9-1C67-4667-BAFA-37911C5053B6}" type="datetimeFigureOut">
              <a:rPr lang="en-US" smtClean="0"/>
              <a:t>2/24/2023</a:t>
            </a:fld>
            <a:endParaRPr lang="en-US"/>
          </a:p>
        </p:txBody>
      </p:sp>
      <p:sp>
        <p:nvSpPr>
          <p:cNvPr id="3" name="Footer Placeholder 2">
            <a:extLst>
              <a:ext uri="{FF2B5EF4-FFF2-40B4-BE49-F238E27FC236}">
                <a16:creationId xmlns:a16="http://schemas.microsoft.com/office/drawing/2014/main" id="{FA5F89B6-2A1D-4FD6-BEC4-17F724823B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648996-C93B-42A5-8105-309D7DBC4221}"/>
              </a:ext>
            </a:extLst>
          </p:cNvPr>
          <p:cNvSpPr>
            <a:spLocks noGrp="1"/>
          </p:cNvSpPr>
          <p:nvPr>
            <p:ph type="sldNum" sz="quarter" idx="12"/>
          </p:nvPr>
        </p:nvSpPr>
        <p:spPr/>
        <p:txBody>
          <a:bodyPr/>
          <a:lstStyle/>
          <a:p>
            <a:fld id="{E005560B-9BDE-4CA9-ABD4-CFDD14A1BB62}" type="slidenum">
              <a:rPr lang="en-US" smtClean="0"/>
              <a:t>‹#›</a:t>
            </a:fld>
            <a:endParaRPr lang="en-US"/>
          </a:p>
        </p:txBody>
      </p:sp>
    </p:spTree>
    <p:extLst>
      <p:ext uri="{BB962C8B-B14F-4D97-AF65-F5344CB8AC3E}">
        <p14:creationId xmlns:p14="http://schemas.microsoft.com/office/powerpoint/2010/main" val="338758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0238D-5FA2-4071-8AA1-A4A449F692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872FB6-C09D-495C-B416-4120666828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688CE7-6B6D-44F5-9B2D-76228CC99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970770-C0CE-422A-8FA5-B1FBB488A2B5}"/>
              </a:ext>
            </a:extLst>
          </p:cNvPr>
          <p:cNvSpPr>
            <a:spLocks noGrp="1"/>
          </p:cNvSpPr>
          <p:nvPr>
            <p:ph type="dt" sz="half" idx="10"/>
          </p:nvPr>
        </p:nvSpPr>
        <p:spPr/>
        <p:txBody>
          <a:bodyPr/>
          <a:lstStyle/>
          <a:p>
            <a:fld id="{7A014ED9-1C67-4667-BAFA-37911C5053B6}" type="datetimeFigureOut">
              <a:rPr lang="en-US" smtClean="0"/>
              <a:t>2/24/2023</a:t>
            </a:fld>
            <a:endParaRPr lang="en-US"/>
          </a:p>
        </p:txBody>
      </p:sp>
      <p:sp>
        <p:nvSpPr>
          <p:cNvPr id="6" name="Footer Placeholder 5">
            <a:extLst>
              <a:ext uri="{FF2B5EF4-FFF2-40B4-BE49-F238E27FC236}">
                <a16:creationId xmlns:a16="http://schemas.microsoft.com/office/drawing/2014/main" id="{24B0AD15-637A-46DD-A15B-C8188C7C22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B4000E-A1DD-4D67-A117-972B42EA8EA1}"/>
              </a:ext>
            </a:extLst>
          </p:cNvPr>
          <p:cNvSpPr>
            <a:spLocks noGrp="1"/>
          </p:cNvSpPr>
          <p:nvPr>
            <p:ph type="sldNum" sz="quarter" idx="12"/>
          </p:nvPr>
        </p:nvSpPr>
        <p:spPr/>
        <p:txBody>
          <a:bodyPr/>
          <a:lstStyle/>
          <a:p>
            <a:fld id="{E005560B-9BDE-4CA9-ABD4-CFDD14A1BB62}" type="slidenum">
              <a:rPr lang="en-US" smtClean="0"/>
              <a:t>‹#›</a:t>
            </a:fld>
            <a:endParaRPr lang="en-US"/>
          </a:p>
        </p:txBody>
      </p:sp>
    </p:spTree>
    <p:extLst>
      <p:ext uri="{BB962C8B-B14F-4D97-AF65-F5344CB8AC3E}">
        <p14:creationId xmlns:p14="http://schemas.microsoft.com/office/powerpoint/2010/main" val="389266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5F5DD-0B0A-4E3C-9746-37B972A241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D58169-EB21-4396-8E77-8F96CBF206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4B4733-2BAC-4AAE-82E8-E524713DC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939FA4C-B1D0-410E-B5FA-0649ABDE928B}"/>
              </a:ext>
            </a:extLst>
          </p:cNvPr>
          <p:cNvSpPr>
            <a:spLocks noGrp="1"/>
          </p:cNvSpPr>
          <p:nvPr>
            <p:ph type="dt" sz="half" idx="10"/>
          </p:nvPr>
        </p:nvSpPr>
        <p:spPr/>
        <p:txBody>
          <a:bodyPr/>
          <a:lstStyle/>
          <a:p>
            <a:fld id="{7A014ED9-1C67-4667-BAFA-37911C5053B6}" type="datetimeFigureOut">
              <a:rPr lang="en-US" smtClean="0"/>
              <a:t>2/24/2023</a:t>
            </a:fld>
            <a:endParaRPr lang="en-US"/>
          </a:p>
        </p:txBody>
      </p:sp>
      <p:sp>
        <p:nvSpPr>
          <p:cNvPr id="6" name="Footer Placeholder 5">
            <a:extLst>
              <a:ext uri="{FF2B5EF4-FFF2-40B4-BE49-F238E27FC236}">
                <a16:creationId xmlns:a16="http://schemas.microsoft.com/office/drawing/2014/main" id="{A16E7121-0AB7-474E-84B5-AE6983F0B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7A88E9-8D2A-4502-A525-E63DFCC48DD2}"/>
              </a:ext>
            </a:extLst>
          </p:cNvPr>
          <p:cNvSpPr>
            <a:spLocks noGrp="1"/>
          </p:cNvSpPr>
          <p:nvPr>
            <p:ph type="sldNum" sz="quarter" idx="12"/>
          </p:nvPr>
        </p:nvSpPr>
        <p:spPr/>
        <p:txBody>
          <a:bodyPr/>
          <a:lstStyle/>
          <a:p>
            <a:fld id="{E005560B-9BDE-4CA9-ABD4-CFDD14A1BB62}" type="slidenum">
              <a:rPr lang="en-US" smtClean="0"/>
              <a:t>‹#›</a:t>
            </a:fld>
            <a:endParaRPr lang="en-US"/>
          </a:p>
        </p:txBody>
      </p:sp>
    </p:spTree>
    <p:extLst>
      <p:ext uri="{BB962C8B-B14F-4D97-AF65-F5344CB8AC3E}">
        <p14:creationId xmlns:p14="http://schemas.microsoft.com/office/powerpoint/2010/main" val="2299842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7BDD1A-1849-4B13-9A52-323FE63A5C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D5E202-C6D8-463A-B657-9E3C624C1F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CD8D5A-FD78-44C1-BB9F-32C873E45C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14ED9-1C67-4667-BAFA-37911C5053B6}" type="datetimeFigureOut">
              <a:rPr lang="en-US" smtClean="0"/>
              <a:t>2/24/2023</a:t>
            </a:fld>
            <a:endParaRPr lang="en-US"/>
          </a:p>
        </p:txBody>
      </p:sp>
      <p:sp>
        <p:nvSpPr>
          <p:cNvPr id="5" name="Footer Placeholder 4">
            <a:extLst>
              <a:ext uri="{FF2B5EF4-FFF2-40B4-BE49-F238E27FC236}">
                <a16:creationId xmlns:a16="http://schemas.microsoft.com/office/drawing/2014/main" id="{A93245A3-2358-470B-8EF2-60ACB20BFC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6540E2-0F2F-40AB-96EA-F48536FC94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05560B-9BDE-4CA9-ABD4-CFDD14A1BB62}" type="slidenum">
              <a:rPr lang="en-US" smtClean="0"/>
              <a:t>‹#›</a:t>
            </a:fld>
            <a:endParaRPr lang="en-US"/>
          </a:p>
        </p:txBody>
      </p:sp>
    </p:spTree>
    <p:extLst>
      <p:ext uri="{BB962C8B-B14F-4D97-AF65-F5344CB8AC3E}">
        <p14:creationId xmlns:p14="http://schemas.microsoft.com/office/powerpoint/2010/main" val="172237722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FA4A7-FF73-0969-BDAB-7292FE34F7EA}"/>
              </a:ext>
            </a:extLst>
          </p:cNvPr>
          <p:cNvSpPr>
            <a:spLocks noGrp="1"/>
          </p:cNvSpPr>
          <p:nvPr>
            <p:ph type="ctrTitle"/>
          </p:nvPr>
        </p:nvSpPr>
        <p:spPr>
          <a:xfrm>
            <a:off x="242887" y="988473"/>
            <a:ext cx="11458575" cy="2640028"/>
          </a:xfrm>
        </p:spPr>
        <p:txBody>
          <a:bodyPr>
            <a:normAutofit fontScale="90000"/>
          </a:bodyPr>
          <a:lstStyle/>
          <a:p>
            <a:r>
              <a:rPr lang="en-US" dirty="0">
                <a:solidFill>
                  <a:schemeClr val="tx1"/>
                </a:solidFill>
              </a:rPr>
              <a:t>Doctor Appointment</a:t>
            </a:r>
            <a:br>
              <a:rPr lang="en-US" dirty="0">
                <a:solidFill>
                  <a:schemeClr val="tx1"/>
                </a:solidFill>
              </a:rPr>
            </a:br>
            <a:r>
              <a:rPr lang="en-US" dirty="0">
                <a:solidFill>
                  <a:schemeClr val="tx1"/>
                </a:solidFill>
              </a:rPr>
              <a:t>And</a:t>
            </a:r>
            <a:br>
              <a:rPr lang="en-US" dirty="0">
                <a:solidFill>
                  <a:schemeClr val="tx1"/>
                </a:solidFill>
              </a:rPr>
            </a:br>
            <a:r>
              <a:rPr lang="en-US" dirty="0">
                <a:solidFill>
                  <a:schemeClr val="tx1"/>
                </a:solidFill>
              </a:rPr>
              <a:t>Recommendation System </a:t>
            </a:r>
            <a:br>
              <a:rPr lang="en-US" dirty="0">
                <a:solidFill>
                  <a:schemeClr val="tx1"/>
                </a:solidFill>
              </a:rPr>
            </a:br>
            <a:endParaRPr lang="en-US" dirty="0">
              <a:solidFill>
                <a:schemeClr val="tx1"/>
              </a:solidFill>
            </a:endParaRPr>
          </a:p>
        </p:txBody>
      </p:sp>
      <p:sp>
        <p:nvSpPr>
          <p:cNvPr id="3" name="Subtitle 2">
            <a:extLst>
              <a:ext uri="{FF2B5EF4-FFF2-40B4-BE49-F238E27FC236}">
                <a16:creationId xmlns:a16="http://schemas.microsoft.com/office/drawing/2014/main" id="{926E8DDA-27D5-8AB6-396B-28D5B3497EF3}"/>
              </a:ext>
            </a:extLst>
          </p:cNvPr>
          <p:cNvSpPr>
            <a:spLocks noGrp="1"/>
          </p:cNvSpPr>
          <p:nvPr>
            <p:ph type="subTitle" idx="1"/>
          </p:nvPr>
        </p:nvSpPr>
        <p:spPr>
          <a:xfrm>
            <a:off x="1375983" y="4798489"/>
            <a:ext cx="9440034" cy="1071038"/>
          </a:xfrm>
        </p:spPr>
        <p:txBody>
          <a:bodyPr>
            <a:normAutofit/>
          </a:bodyPr>
          <a:lstStyle/>
          <a:p>
            <a:r>
              <a:rPr lang="en-US" sz="2400" dirty="0"/>
              <a:t>Ankit Budhathoki 15454</a:t>
            </a:r>
          </a:p>
          <a:p>
            <a:r>
              <a:rPr lang="en-US" sz="2400" dirty="0"/>
              <a:t>Ashbin </a:t>
            </a:r>
            <a:r>
              <a:rPr lang="en-US" sz="2400" dirty="0" err="1"/>
              <a:t>Thapa</a:t>
            </a:r>
            <a:r>
              <a:rPr lang="en-US" sz="2400" dirty="0"/>
              <a:t> 15455</a:t>
            </a:r>
          </a:p>
        </p:txBody>
      </p:sp>
    </p:spTree>
    <p:extLst>
      <p:ext uri="{BB962C8B-B14F-4D97-AF65-F5344CB8AC3E}">
        <p14:creationId xmlns:p14="http://schemas.microsoft.com/office/powerpoint/2010/main" val="1554516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Schedule</a:t>
            </a: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6473" y="1580050"/>
            <a:ext cx="11152909" cy="4793041"/>
          </a:xfrm>
          <a:prstGeom prst="rect">
            <a:avLst/>
          </a:prstGeom>
          <a:noFill/>
          <a:ln>
            <a:noFill/>
          </a:ln>
        </p:spPr>
      </p:pic>
    </p:spTree>
    <p:extLst>
      <p:ext uri="{BB962C8B-B14F-4D97-AF65-F5344CB8AC3E}">
        <p14:creationId xmlns:p14="http://schemas.microsoft.com/office/powerpoint/2010/main" val="1697254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71C7-3B81-E52C-80B1-C51C83DC9D9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B0C7577-A196-BDD8-0D61-62123487186E}"/>
              </a:ext>
            </a:extLst>
          </p:cNvPr>
          <p:cNvSpPr>
            <a:spLocks noGrp="1"/>
          </p:cNvSpPr>
          <p:nvPr>
            <p:ph idx="1"/>
          </p:nvPr>
        </p:nvSpPr>
        <p:spPr/>
        <p:txBody>
          <a:bodyPr>
            <a:normAutofit lnSpcReduction="10000"/>
          </a:bodyPr>
          <a:lstStyle/>
          <a:p>
            <a:pPr marL="494100" lvl="0" indent="-457200">
              <a:buFont typeface="+mj-lt"/>
              <a:buAutoNum type="arabicPeriod"/>
            </a:pPr>
            <a:r>
              <a:rPr lang="en-US" dirty="0">
                <a:effectLst/>
              </a:rPr>
              <a:t>Quora. Retrieved from The Pros &amp; Cons of using </a:t>
            </a:r>
            <a:r>
              <a:rPr lang="en-US" dirty="0" err="1">
                <a:effectLst/>
              </a:rPr>
              <a:t>ZocDoc</a:t>
            </a:r>
            <a:r>
              <a:rPr lang="en-US" b="1" dirty="0">
                <a:effectLst/>
              </a:rPr>
              <a:t> </a:t>
            </a:r>
            <a:r>
              <a:rPr lang="en-US" dirty="0">
                <a:effectLst/>
              </a:rPr>
              <a:t>Answers: https://www.quora.com/What-are-the-pros-and-cons-of-using-ZocDoc-to-make-doctor-appointments </a:t>
            </a:r>
          </a:p>
          <a:p>
            <a:pPr marL="494100" indent="-457200">
              <a:buFont typeface="+mj-lt"/>
              <a:buAutoNum type="arabicPeriod"/>
            </a:pPr>
            <a:r>
              <a:rPr lang="en-US" dirty="0">
                <a:effectLst/>
              </a:rPr>
              <a:t>Quora. How-much-do-you-value-reviews-ZocDoc-HealthGrades-etc-versus-a-personal-recommendation-when-selecting-a-doctor</a:t>
            </a:r>
            <a:br>
              <a:rPr lang="en-US" dirty="0">
                <a:effectLst/>
              </a:rPr>
            </a:br>
            <a:r>
              <a:rPr lang="en-US" dirty="0">
                <a:effectLst/>
              </a:rPr>
              <a:t>https://www.quora.com/How-much-do-you-value-reviews-ZocDoc-HealthGrades-etc-versus-a-personal-recommendation-when-selecting-a-doctor</a:t>
            </a:r>
          </a:p>
          <a:p>
            <a:pPr marL="494100" lvl="0" indent="-457200">
              <a:buFont typeface="+mj-lt"/>
              <a:buAutoNum type="arabicPeriod"/>
            </a:pPr>
            <a:r>
              <a:rPr lang="en-US" dirty="0">
                <a:effectLst/>
              </a:rPr>
              <a:t>29 May 2021 . Healthgrades application review</a:t>
            </a:r>
            <a:br>
              <a:rPr lang="en-US" dirty="0">
                <a:effectLst/>
              </a:rPr>
            </a:br>
            <a:r>
              <a:rPr lang="en-US" dirty="0">
                <a:effectLst/>
              </a:rPr>
              <a:t>https://www.apppicker.com/reviews/12416/healthgrades-app-review</a:t>
            </a:r>
            <a:r>
              <a:rPr lang="en-US" sz="1600" dirty="0">
                <a:solidFill>
                  <a:schemeClr val="tx1"/>
                </a:solidFill>
                <a:effectLst/>
                <a:latin typeface="Calisto MT (Body)"/>
              </a:rPr>
              <a:t>s</a:t>
            </a:r>
            <a:endParaRPr lang="en-US" dirty="0">
              <a:effectLst/>
            </a:endParaRPr>
          </a:p>
        </p:txBody>
      </p:sp>
    </p:spTree>
    <p:extLst>
      <p:ext uri="{BB962C8B-B14F-4D97-AF65-F5344CB8AC3E}">
        <p14:creationId xmlns:p14="http://schemas.microsoft.com/office/powerpoint/2010/main" val="3549738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71C7-3B81-E52C-80B1-C51C83DC9D9C}"/>
              </a:ext>
            </a:extLst>
          </p:cNvPr>
          <p:cNvSpPr>
            <a:spLocks noGrp="1"/>
          </p:cNvSpPr>
          <p:nvPr>
            <p:ph type="title"/>
          </p:nvPr>
        </p:nvSpPr>
        <p:spPr>
          <a:xfrm>
            <a:off x="4440382" y="3200689"/>
            <a:ext cx="3055793" cy="1325563"/>
          </a:xfrm>
        </p:spPr>
        <p:txBody>
          <a:bodyPr/>
          <a:lstStyle/>
          <a:p>
            <a:r>
              <a:rPr lang="en-US" dirty="0"/>
              <a:t>THANK YOU</a:t>
            </a:r>
          </a:p>
        </p:txBody>
      </p:sp>
      <p:sp>
        <p:nvSpPr>
          <p:cNvPr id="3" name="Content Placeholder 2">
            <a:extLst>
              <a:ext uri="{FF2B5EF4-FFF2-40B4-BE49-F238E27FC236}">
                <a16:creationId xmlns:a16="http://schemas.microsoft.com/office/drawing/2014/main" id="{3B0C7577-A196-BDD8-0D61-62123487186E}"/>
              </a:ext>
            </a:extLst>
          </p:cNvPr>
          <p:cNvSpPr>
            <a:spLocks noGrp="1"/>
          </p:cNvSpPr>
          <p:nvPr>
            <p:ph idx="1"/>
          </p:nvPr>
        </p:nvSpPr>
        <p:spPr/>
        <p:txBody>
          <a:bodyPr>
            <a:normAutofit/>
          </a:bodyPr>
          <a:lstStyle/>
          <a:p>
            <a:pPr marL="36900" lvl="0" indent="0">
              <a:buNone/>
            </a:pPr>
            <a:endParaRPr lang="en-US" dirty="0">
              <a:effectLst/>
            </a:endParaRPr>
          </a:p>
        </p:txBody>
      </p:sp>
    </p:spTree>
    <p:extLst>
      <p:ext uri="{BB962C8B-B14F-4D97-AF65-F5344CB8AC3E}">
        <p14:creationId xmlns:p14="http://schemas.microsoft.com/office/powerpoint/2010/main" val="557326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581E-39F9-40E6-F95A-1A7C4D841BE7}"/>
              </a:ext>
            </a:extLst>
          </p:cNvPr>
          <p:cNvSpPr>
            <a:spLocks noGrp="1"/>
          </p:cNvSpPr>
          <p:nvPr>
            <p:ph type="title"/>
          </p:nvPr>
        </p:nvSpPr>
        <p:spPr/>
        <p:txBody>
          <a:bodyPr/>
          <a:lstStyle/>
          <a:p>
            <a:r>
              <a:rPr lang="en-US" dirty="0"/>
              <a:t>Presentation Overview</a:t>
            </a:r>
          </a:p>
        </p:txBody>
      </p:sp>
      <p:sp>
        <p:nvSpPr>
          <p:cNvPr id="3" name="Content Placeholder 2">
            <a:extLst>
              <a:ext uri="{FF2B5EF4-FFF2-40B4-BE49-F238E27FC236}">
                <a16:creationId xmlns:a16="http://schemas.microsoft.com/office/drawing/2014/main" id="{DD5261F8-60AD-A8DE-E437-E50653907C93}"/>
              </a:ext>
            </a:extLst>
          </p:cNvPr>
          <p:cNvSpPr>
            <a:spLocks noGrp="1"/>
          </p:cNvSpPr>
          <p:nvPr>
            <p:ph idx="1"/>
          </p:nvPr>
        </p:nvSpPr>
        <p:spPr/>
        <p:txBody>
          <a:bodyPr>
            <a:normAutofit/>
          </a:bodyPr>
          <a:lstStyle/>
          <a:p>
            <a:r>
              <a:rPr lang="en-US" dirty="0"/>
              <a:t>Introduction</a:t>
            </a:r>
          </a:p>
          <a:p>
            <a:r>
              <a:rPr lang="en-US" dirty="0"/>
              <a:t>Problem Definition </a:t>
            </a:r>
          </a:p>
          <a:p>
            <a:r>
              <a:rPr lang="en-US" dirty="0"/>
              <a:t>Objective</a:t>
            </a:r>
          </a:p>
          <a:p>
            <a:r>
              <a:rPr lang="en-US" dirty="0"/>
              <a:t>Literature Review</a:t>
            </a:r>
          </a:p>
          <a:p>
            <a:r>
              <a:rPr lang="en-US" dirty="0"/>
              <a:t>Methodology </a:t>
            </a:r>
          </a:p>
          <a:p>
            <a:r>
              <a:rPr lang="en-US" dirty="0"/>
              <a:t>Tools Used</a:t>
            </a:r>
          </a:p>
          <a:p>
            <a:r>
              <a:rPr lang="en-US" dirty="0"/>
              <a:t>Working Schedule </a:t>
            </a:r>
          </a:p>
          <a:p>
            <a:r>
              <a:rPr lang="en-US" dirty="0"/>
              <a:t>Conclusion</a:t>
            </a:r>
          </a:p>
          <a:p>
            <a:endParaRPr lang="en-US" dirty="0"/>
          </a:p>
        </p:txBody>
      </p:sp>
    </p:spTree>
    <p:extLst>
      <p:ext uri="{BB962C8B-B14F-4D97-AF65-F5344CB8AC3E}">
        <p14:creationId xmlns:p14="http://schemas.microsoft.com/office/powerpoint/2010/main" val="2099118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1E7D-C4FA-3595-5368-8360B19E8E8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55F6786-C6B5-5C99-0216-760022B4E0B8}"/>
              </a:ext>
            </a:extLst>
          </p:cNvPr>
          <p:cNvSpPr>
            <a:spLocks noGrp="1"/>
          </p:cNvSpPr>
          <p:nvPr>
            <p:ph idx="1"/>
          </p:nvPr>
        </p:nvSpPr>
        <p:spPr/>
        <p:txBody>
          <a:bodyPr/>
          <a:lstStyle/>
          <a:p>
            <a:r>
              <a:rPr lang="en-US" dirty="0">
                <a:effectLst/>
              </a:rPr>
              <a:t>Doctor Recommendation System is developed to override the problems prevailing in the practicing manual system</a:t>
            </a:r>
            <a:endParaRPr lang="en-US" dirty="0"/>
          </a:p>
          <a:p>
            <a:r>
              <a:rPr lang="en-US" dirty="0">
                <a:effectLst/>
              </a:rPr>
              <a:t>System is designed for the particular need of the company to carry out operations in a smooth and effective manner</a:t>
            </a:r>
          </a:p>
          <a:p>
            <a:r>
              <a:rPr lang="en-US" dirty="0">
                <a:effectLst/>
              </a:rPr>
              <a:t>No formal knowledge is required for the users to use this system which makes it more user-friendly</a:t>
            </a:r>
          </a:p>
          <a:p>
            <a:r>
              <a:rPr lang="en-US" dirty="0">
                <a:effectLst/>
              </a:rPr>
              <a:t>Assist the users to concentrate on their other activities rather to rather to concentrate on the patient’s record keeping</a:t>
            </a:r>
            <a:endParaRPr lang="en-US" dirty="0"/>
          </a:p>
        </p:txBody>
      </p:sp>
    </p:spTree>
    <p:extLst>
      <p:ext uri="{BB962C8B-B14F-4D97-AF65-F5344CB8AC3E}">
        <p14:creationId xmlns:p14="http://schemas.microsoft.com/office/powerpoint/2010/main" val="399485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a:t>
            </a:r>
          </a:p>
        </p:txBody>
      </p:sp>
      <p:sp>
        <p:nvSpPr>
          <p:cNvPr id="3" name="Content Placeholder 2"/>
          <p:cNvSpPr>
            <a:spLocks noGrp="1"/>
          </p:cNvSpPr>
          <p:nvPr>
            <p:ph idx="1"/>
          </p:nvPr>
        </p:nvSpPr>
        <p:spPr/>
        <p:txBody>
          <a:bodyPr>
            <a:normAutofit/>
          </a:bodyPr>
          <a:lstStyle/>
          <a:p>
            <a:r>
              <a:rPr lang="en-US" sz="2400" dirty="0">
                <a:effectLst/>
              </a:rPr>
              <a:t>Inefficient and time-consuming process of scheduling medical appointments.</a:t>
            </a:r>
          </a:p>
          <a:p>
            <a:r>
              <a:rPr lang="en-US" sz="2400" dirty="0">
                <a:effectLst/>
              </a:rPr>
              <a:t>Long waiting times and have difficulty getting in touch with medical professionals for follow-up by patients </a:t>
            </a:r>
          </a:p>
          <a:p>
            <a:r>
              <a:rPr lang="en-US" sz="2400" dirty="0">
                <a:effectLst/>
              </a:rPr>
              <a:t>Challenge of managing their busy schedules, tracking patient appointments, and accessing patient information in a timely and accurate manner by Medical Professionals</a:t>
            </a:r>
            <a:endParaRPr lang="en-US" sz="2800" dirty="0"/>
          </a:p>
        </p:txBody>
      </p:sp>
    </p:spTree>
    <p:extLst>
      <p:ext uri="{BB962C8B-B14F-4D97-AF65-F5344CB8AC3E}">
        <p14:creationId xmlns:p14="http://schemas.microsoft.com/office/powerpoint/2010/main" val="403284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341EE-014A-7B28-C7A8-E84630F22DD7}"/>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B699E006-AAEB-E396-EAB5-4041685EDBDB}"/>
              </a:ext>
            </a:extLst>
          </p:cNvPr>
          <p:cNvSpPr>
            <a:spLocks noGrp="1"/>
          </p:cNvSpPr>
          <p:nvPr>
            <p:ph idx="1"/>
          </p:nvPr>
        </p:nvSpPr>
        <p:spPr/>
        <p:txBody>
          <a:bodyPr/>
          <a:lstStyle/>
          <a:p>
            <a:r>
              <a:rPr lang="en-US" dirty="0"/>
              <a:t>To </a:t>
            </a:r>
            <a:r>
              <a:rPr lang="en-US" dirty="0">
                <a:effectLst/>
              </a:rPr>
              <a:t>provide the searching facilities based on various factors such as doctor, patient, booking and doctor Schedule</a:t>
            </a:r>
            <a:endParaRPr lang="en-US" dirty="0"/>
          </a:p>
          <a:p>
            <a:r>
              <a:rPr lang="en-US" dirty="0">
                <a:effectLst/>
              </a:rPr>
              <a:t>To increase efficiency of managing</a:t>
            </a:r>
            <a:r>
              <a:rPr lang="en-US" dirty="0"/>
              <a:t> the records of doctors and patients.</a:t>
            </a:r>
          </a:p>
          <a:p>
            <a:r>
              <a:rPr lang="en-US" dirty="0"/>
              <a:t>To enhance the recommendation model using collaborative filtering.</a:t>
            </a:r>
          </a:p>
        </p:txBody>
      </p:sp>
    </p:spTree>
    <p:extLst>
      <p:ext uri="{BB962C8B-B14F-4D97-AF65-F5344CB8AC3E}">
        <p14:creationId xmlns:p14="http://schemas.microsoft.com/office/powerpoint/2010/main" val="3044135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992A0-AEE1-33A3-D9D6-DB31CDE19A44}"/>
              </a:ext>
            </a:extLst>
          </p:cNvPr>
          <p:cNvSpPr>
            <a:spLocks noGrp="1"/>
          </p:cNvSpPr>
          <p:nvPr>
            <p:ph type="title"/>
          </p:nvPr>
        </p:nvSpPr>
        <p:spPr>
          <a:xfrm>
            <a:off x="913795" y="96350"/>
            <a:ext cx="10353762" cy="970450"/>
          </a:xfrm>
        </p:spPr>
        <p:txBody>
          <a:bodyPr/>
          <a:lstStyle/>
          <a:p>
            <a:r>
              <a:rPr lang="en-US" dirty="0"/>
              <a:t>Literature Review</a:t>
            </a:r>
          </a:p>
        </p:txBody>
      </p:sp>
      <p:sp>
        <p:nvSpPr>
          <p:cNvPr id="3" name="Content Placeholder 2">
            <a:extLst>
              <a:ext uri="{FF2B5EF4-FFF2-40B4-BE49-F238E27FC236}">
                <a16:creationId xmlns:a16="http://schemas.microsoft.com/office/drawing/2014/main" id="{38C07E38-169D-8734-D847-45B88F8D2A90}"/>
              </a:ext>
            </a:extLst>
          </p:cNvPr>
          <p:cNvSpPr>
            <a:spLocks noGrp="1"/>
          </p:cNvSpPr>
          <p:nvPr>
            <p:ph idx="1"/>
          </p:nvPr>
        </p:nvSpPr>
        <p:spPr>
          <a:xfrm>
            <a:off x="0" y="1066800"/>
            <a:ext cx="12192000" cy="5694850"/>
          </a:xfrm>
        </p:spPr>
        <p:txBody>
          <a:bodyPr>
            <a:normAutofit/>
          </a:bodyPr>
          <a:lstStyle/>
          <a:p>
            <a:pPr marL="36900" indent="0">
              <a:buNone/>
            </a:pPr>
            <a:r>
              <a:rPr lang="en-US" sz="2400" dirty="0">
                <a:latin typeface="Calisto MT (Body)"/>
              </a:rPr>
              <a:t>Although  the conceptualization of doctor recommendation and appointment system is in initial phase, there are multiple literature showcasing the use collaborative filtering </a:t>
            </a:r>
            <a:r>
              <a:rPr lang="en-US" sz="2400" dirty="0"/>
              <a:t>for </a:t>
            </a:r>
            <a:r>
              <a:rPr lang="en-US" sz="2400" dirty="0">
                <a:latin typeface="Calisto MT (Body)"/>
              </a:rPr>
              <a:t>recommendation</a:t>
            </a:r>
            <a:r>
              <a:rPr lang="en-US" sz="2400" dirty="0"/>
              <a:t> </a:t>
            </a:r>
            <a:r>
              <a:rPr lang="en-US" sz="2400" dirty="0">
                <a:latin typeface="Calisto MT (Body)"/>
              </a:rPr>
              <a:t>in various aspects:</a:t>
            </a:r>
          </a:p>
          <a:p>
            <a:r>
              <a:rPr lang="en-US" sz="2400" b="1" dirty="0">
                <a:effectLst/>
              </a:rPr>
              <a:t>Better Doctor</a:t>
            </a:r>
            <a:r>
              <a:rPr lang="en-US" sz="2400" dirty="0">
                <a:effectLst/>
              </a:rPr>
              <a:t>.[1] is an online platform that allows patients to search for healthcare providers and book appointments with them. The platform uses data from government and healthcare sources to provide accurate and up-to-date information about healthcare providers</a:t>
            </a:r>
            <a:r>
              <a:rPr lang="en-US" sz="2400" dirty="0">
                <a:solidFill>
                  <a:schemeClr val="tx1"/>
                </a:solidFill>
              </a:rPr>
              <a:t>.</a:t>
            </a:r>
          </a:p>
          <a:p>
            <a:r>
              <a:rPr lang="en-US" sz="2400" b="1" dirty="0">
                <a:effectLst/>
              </a:rPr>
              <a:t>Health grades</a:t>
            </a:r>
            <a:r>
              <a:rPr lang="en-US" sz="2400" dirty="0">
                <a:effectLst/>
              </a:rPr>
              <a:t>.[2] is an online platform that allows patients to search for and review healthcare providers based on their specialty, location, and patient reviews. Patients can also book appointments with healthcare providers through the platform </a:t>
            </a:r>
            <a:br>
              <a:rPr lang="en-US" sz="2400" dirty="0">
                <a:latin typeface="Calisto MT (Body)"/>
              </a:rPr>
            </a:br>
            <a:br>
              <a:rPr lang="en-US" sz="2400" dirty="0">
                <a:latin typeface="Calisto MT (Body)"/>
              </a:rPr>
            </a:br>
            <a:endParaRPr lang="en-US" sz="2400" dirty="0">
              <a:latin typeface="Calisto MT (Body)"/>
            </a:endParaRPr>
          </a:p>
        </p:txBody>
      </p:sp>
    </p:spTree>
    <p:extLst>
      <p:ext uri="{BB962C8B-B14F-4D97-AF65-F5344CB8AC3E}">
        <p14:creationId xmlns:p14="http://schemas.microsoft.com/office/powerpoint/2010/main" val="116194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normAutofit/>
          </a:bodyPr>
          <a:lstStyle/>
          <a:p>
            <a:pPr marL="36900" indent="0">
              <a:buNone/>
            </a:pPr>
            <a:r>
              <a:rPr lang="en-US" sz="2400" dirty="0">
                <a:solidFill>
                  <a:schemeClr val="tx1"/>
                </a:solidFill>
                <a:latin typeface="Calisto MT (Body)"/>
              </a:rPr>
              <a:t>We have planned to work on these methodologies for the application of knowledge, skills and technique to broad range of activities in order to meet the requirement of our project. To complete this project, the following methodology / process has been conquered:</a:t>
            </a:r>
          </a:p>
          <a:p>
            <a:pPr marL="36900" indent="0">
              <a:buNone/>
            </a:pPr>
            <a:r>
              <a:rPr lang="en-US" sz="2400" dirty="0">
                <a:effectLst/>
                <a:latin typeface="Calisto MT (Body)"/>
              </a:rPr>
              <a:t>	SOFTWARE DEVELOPMENT LIFE CYCLE	</a:t>
            </a:r>
          </a:p>
          <a:p>
            <a:pPr lvl="2"/>
            <a:r>
              <a:rPr lang="en-AU" sz="2000" dirty="0">
                <a:effectLst/>
                <a:latin typeface="Calisto MT (Body)"/>
              </a:rPr>
              <a:t>Model to be used for developing of this project is Iterative model</a:t>
            </a:r>
          </a:p>
          <a:p>
            <a:pPr lvl="2"/>
            <a:r>
              <a:rPr lang="en-AU" sz="2000" dirty="0">
                <a:effectLst/>
                <a:latin typeface="Calisto MT (Body)"/>
              </a:rPr>
              <a:t>It is simple and emphasizes on initial and simple implementation and with progress in the project it gains more feature</a:t>
            </a:r>
          </a:p>
          <a:p>
            <a:pPr lvl="2"/>
            <a:r>
              <a:rPr lang="en-AU" sz="2000" dirty="0">
                <a:effectLst/>
                <a:latin typeface="Calisto MT (Body)"/>
              </a:rPr>
              <a:t>It is advantageous since it has unique feature of repetitive nature i.e. during development phase one can go back to check out the previous works without any complications and flaws can be improved</a:t>
            </a:r>
          </a:p>
          <a:p>
            <a:pPr lvl="2"/>
            <a:endParaRPr lang="en-US" sz="2000" dirty="0">
              <a:solidFill>
                <a:schemeClr val="tx1"/>
              </a:solidFill>
            </a:endParaRPr>
          </a:p>
        </p:txBody>
      </p:sp>
    </p:spTree>
    <p:extLst>
      <p:ext uri="{BB962C8B-B14F-4D97-AF65-F5344CB8AC3E}">
        <p14:creationId xmlns:p14="http://schemas.microsoft.com/office/powerpoint/2010/main" val="2021846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iterative model"/>
          <p:cNvPicPr/>
          <p:nvPr/>
        </p:nvPicPr>
        <p:blipFill>
          <a:blip r:embed="rId2" cstate="print"/>
          <a:srcRect/>
          <a:stretch>
            <a:fillRect/>
          </a:stretch>
        </p:blipFill>
        <p:spPr bwMode="auto">
          <a:xfrm>
            <a:off x="913795" y="1732449"/>
            <a:ext cx="10353761" cy="4058751"/>
          </a:xfrm>
          <a:prstGeom prst="rect">
            <a:avLst/>
          </a:prstGeom>
          <a:noFill/>
          <a:ln w="9525">
            <a:noFill/>
            <a:miter lim="800000"/>
            <a:headEnd/>
            <a:tailEnd/>
          </a:ln>
        </p:spPr>
      </p:pic>
    </p:spTree>
    <p:extLst>
      <p:ext uri="{BB962C8B-B14F-4D97-AF65-F5344CB8AC3E}">
        <p14:creationId xmlns:p14="http://schemas.microsoft.com/office/powerpoint/2010/main" val="1848061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Used</a:t>
            </a:r>
          </a:p>
        </p:txBody>
      </p:sp>
      <p:sp>
        <p:nvSpPr>
          <p:cNvPr id="3" name="Content Placeholder 2"/>
          <p:cNvSpPr>
            <a:spLocks noGrp="1"/>
          </p:cNvSpPr>
          <p:nvPr>
            <p:ph sz="half" idx="1"/>
          </p:nvPr>
        </p:nvSpPr>
        <p:spPr/>
        <p:txBody>
          <a:bodyPr/>
          <a:lstStyle/>
          <a:p>
            <a:pPr marL="36900" indent="0">
              <a:buNone/>
            </a:pPr>
            <a:r>
              <a:rPr lang="en-US" sz="2400" dirty="0">
                <a:latin typeface="Calisto MT (Body)"/>
              </a:rPr>
              <a:t>Tools</a:t>
            </a:r>
          </a:p>
          <a:p>
            <a:pPr marL="36900" indent="0">
              <a:buNone/>
            </a:pPr>
            <a:r>
              <a:rPr lang="en-US" sz="2400" dirty="0">
                <a:latin typeface="Calisto MT (Body)"/>
              </a:rPr>
              <a:t>PHP</a:t>
            </a:r>
          </a:p>
          <a:p>
            <a:pPr marL="36900" indent="0">
              <a:buNone/>
            </a:pPr>
            <a:endParaRPr lang="en-US" sz="2400" dirty="0">
              <a:latin typeface="Calisto MT (Body)"/>
            </a:endParaRPr>
          </a:p>
          <a:p>
            <a:pPr marL="36900" indent="0">
              <a:buNone/>
            </a:pPr>
            <a:r>
              <a:rPr lang="en-US" sz="2400" dirty="0">
                <a:latin typeface="Calisto MT (Body)"/>
              </a:rPr>
              <a:t>GitHub</a:t>
            </a:r>
          </a:p>
          <a:p>
            <a:pPr marL="36900" indent="0">
              <a:buNone/>
            </a:pPr>
            <a:r>
              <a:rPr lang="en-US" sz="2400" dirty="0">
                <a:latin typeface="Calisto MT (Body)"/>
              </a:rPr>
              <a:t>Web Browser</a:t>
            </a:r>
            <a:endParaRPr lang="en-US" dirty="0">
              <a:latin typeface="Calisto MT (Body)"/>
            </a:endParaRPr>
          </a:p>
        </p:txBody>
      </p:sp>
      <p:sp>
        <p:nvSpPr>
          <p:cNvPr id="4" name="Content Placeholder 3"/>
          <p:cNvSpPr>
            <a:spLocks noGrp="1"/>
          </p:cNvSpPr>
          <p:nvPr>
            <p:ph sz="half" idx="2"/>
          </p:nvPr>
        </p:nvSpPr>
        <p:spPr/>
        <p:txBody>
          <a:bodyPr>
            <a:normAutofit/>
          </a:bodyPr>
          <a:lstStyle/>
          <a:p>
            <a:pPr marL="36900" indent="0">
              <a:buNone/>
            </a:pPr>
            <a:r>
              <a:rPr lang="en-US" sz="2400" dirty="0">
                <a:latin typeface="Calisto MT (Body)"/>
              </a:rPr>
              <a:t>Purpose</a:t>
            </a:r>
          </a:p>
          <a:p>
            <a:pPr marL="36900" indent="0">
              <a:buNone/>
            </a:pPr>
            <a:r>
              <a:rPr lang="en-US" sz="2400" dirty="0">
                <a:latin typeface="Calisto MT (Body)"/>
              </a:rPr>
              <a:t>Whole application base creation platform</a:t>
            </a:r>
          </a:p>
          <a:p>
            <a:pPr marL="36900" indent="0">
              <a:buNone/>
            </a:pPr>
            <a:r>
              <a:rPr lang="en-US" sz="2400" dirty="0">
                <a:latin typeface="Calisto MT (Body)"/>
              </a:rPr>
              <a:t>To manage source code</a:t>
            </a:r>
          </a:p>
          <a:p>
            <a:pPr marL="36900" indent="0">
              <a:buNone/>
            </a:pPr>
            <a:r>
              <a:rPr lang="en-US" sz="2400" dirty="0">
                <a:latin typeface="Calisto MT (Body)"/>
              </a:rPr>
              <a:t>For Testing</a:t>
            </a:r>
          </a:p>
        </p:txBody>
      </p:sp>
    </p:spTree>
    <p:extLst>
      <p:ext uri="{BB962C8B-B14F-4D97-AF65-F5344CB8AC3E}">
        <p14:creationId xmlns:p14="http://schemas.microsoft.com/office/powerpoint/2010/main" val="1779232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TotalTime>
  <Words>596</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Calisto MT (Body)</vt:lpstr>
      <vt:lpstr>LMRoman12-Regular</vt:lpstr>
      <vt:lpstr>Office Theme</vt:lpstr>
      <vt:lpstr>Doctor Appointment And Recommendation System  </vt:lpstr>
      <vt:lpstr>Presentation Overview</vt:lpstr>
      <vt:lpstr>Introduction</vt:lpstr>
      <vt:lpstr>Problem Definition</vt:lpstr>
      <vt:lpstr>Objective</vt:lpstr>
      <vt:lpstr>Literature Review</vt:lpstr>
      <vt:lpstr>Methodology</vt:lpstr>
      <vt:lpstr>PowerPoint Presentation</vt:lpstr>
      <vt:lpstr>Tools Used</vt:lpstr>
      <vt:lpstr>Working Schedule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Fertilizer Recommendation System using Machine Learning Algorithms</dc:title>
  <dc:creator>Prakash Upadhyaya</dc:creator>
  <cp:lastModifiedBy>Asmit Thapa</cp:lastModifiedBy>
  <cp:revision>33</cp:revision>
  <dcterms:created xsi:type="dcterms:W3CDTF">2023-02-13T12:44:06Z</dcterms:created>
  <dcterms:modified xsi:type="dcterms:W3CDTF">2023-02-24T03:08:04Z</dcterms:modified>
</cp:coreProperties>
</file>