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60" r:id="rId4"/>
    <p:sldId id="257" r:id="rId5"/>
    <p:sldId id="259" r:id="rId6"/>
    <p:sldId id="262" r:id="rId7"/>
    <p:sldId id="303" r:id="rId8"/>
    <p:sldId id="264" r:id="rId9"/>
    <p:sldId id="304" r:id="rId10"/>
    <p:sldId id="270" r:id="rId11"/>
    <p:sldId id="305" r:id="rId12"/>
    <p:sldId id="263" r:id="rId13"/>
    <p:sldId id="306" r:id="rId14"/>
    <p:sldId id="261" r:id="rId15"/>
    <p:sldId id="307" r:id="rId16"/>
    <p:sldId id="266" r:id="rId17"/>
    <p:sldId id="308" r:id="rId18"/>
    <p:sldId id="267" r:id="rId19"/>
    <p:sldId id="309" r:id="rId20"/>
    <p:sldId id="269" r:id="rId21"/>
    <p:sldId id="310" r:id="rId22"/>
    <p:sldId id="271" r:id="rId23"/>
    <p:sldId id="312" r:id="rId24"/>
    <p:sldId id="268" r:id="rId25"/>
    <p:sldId id="313" r:id="rId26"/>
    <p:sldId id="272" r:id="rId27"/>
    <p:sldId id="311" r:id="rId28"/>
    <p:sldId id="274" r:id="rId29"/>
    <p:sldId id="273" r:id="rId30"/>
    <p:sldId id="322" r:id="rId31"/>
    <p:sldId id="314" r:id="rId32"/>
    <p:sldId id="315" r:id="rId33"/>
    <p:sldId id="316" r:id="rId34"/>
    <p:sldId id="317" r:id="rId35"/>
    <p:sldId id="318" r:id="rId36"/>
    <p:sldId id="319" r:id="rId37"/>
    <p:sldId id="320" r:id="rId38"/>
    <p:sldId id="323" r:id="rId39"/>
    <p:sldId id="32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0F9297-C5B6-47FA-BD07-04043739747B}"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3339505-3A88-4A06-A131-C97AD51ADD53}">
      <dgm:prSet/>
      <dgm:spPr/>
      <dgm:t>
        <a:bodyPr/>
        <a:lstStyle/>
        <a:p>
          <a:pPr>
            <a:lnSpc>
              <a:spcPct val="100000"/>
            </a:lnSpc>
          </a:pPr>
          <a:r>
            <a:rPr lang="en-US" dirty="0"/>
            <a:t>The evolving entertainment industry and the rise of streaming platforms demand advanced tools to analyze movie performance, audience preferences and industry trends.</a:t>
          </a:r>
        </a:p>
      </dgm:t>
    </dgm:pt>
    <dgm:pt modelId="{DC153939-C30A-4D21-883F-7C53AA9DCD4B}" type="parTrans" cxnId="{CC7CF994-D52B-4763-814D-D474DBA6F929}">
      <dgm:prSet/>
      <dgm:spPr/>
      <dgm:t>
        <a:bodyPr/>
        <a:lstStyle/>
        <a:p>
          <a:endParaRPr lang="en-US"/>
        </a:p>
      </dgm:t>
    </dgm:pt>
    <dgm:pt modelId="{CBFD1E4A-6ADF-49C7-AAE0-F3F27D7C1D7C}" type="sibTrans" cxnId="{CC7CF994-D52B-4763-814D-D474DBA6F929}">
      <dgm:prSet/>
      <dgm:spPr/>
      <dgm:t>
        <a:bodyPr/>
        <a:lstStyle/>
        <a:p>
          <a:pPr>
            <a:lnSpc>
              <a:spcPct val="100000"/>
            </a:lnSpc>
          </a:pPr>
          <a:endParaRPr lang="en-US"/>
        </a:p>
      </dgm:t>
    </dgm:pt>
    <dgm:pt modelId="{54232402-F4D3-476A-BBB3-2BE1DDDBC7C3}">
      <dgm:prSet/>
      <dgm:spPr/>
      <dgm:t>
        <a:bodyPr/>
        <a:lstStyle/>
        <a:p>
          <a:pPr>
            <a:lnSpc>
              <a:spcPct val="100000"/>
            </a:lnSpc>
          </a:pPr>
          <a:r>
            <a:rPr lang="en-US"/>
            <a:t>A knowledge graph connects key entities like actors, directors, budget and ratings, offering insights into patterns and relationships.</a:t>
          </a:r>
        </a:p>
      </dgm:t>
    </dgm:pt>
    <dgm:pt modelId="{7DF4126D-87C7-46DE-948C-4789F18D3419}" type="parTrans" cxnId="{7B36FA68-6BD7-418D-A216-E342DBF840B6}">
      <dgm:prSet/>
      <dgm:spPr/>
      <dgm:t>
        <a:bodyPr/>
        <a:lstStyle/>
        <a:p>
          <a:endParaRPr lang="en-US"/>
        </a:p>
      </dgm:t>
    </dgm:pt>
    <dgm:pt modelId="{61E08D2E-1340-4A1C-B52D-29DF677E9A1D}" type="sibTrans" cxnId="{7B36FA68-6BD7-418D-A216-E342DBF840B6}">
      <dgm:prSet/>
      <dgm:spPr/>
      <dgm:t>
        <a:bodyPr/>
        <a:lstStyle/>
        <a:p>
          <a:pPr>
            <a:lnSpc>
              <a:spcPct val="100000"/>
            </a:lnSpc>
          </a:pPr>
          <a:endParaRPr lang="en-US"/>
        </a:p>
      </dgm:t>
    </dgm:pt>
    <dgm:pt modelId="{59FC90D7-9EFD-4B74-AFCD-F2A1A78457DB}">
      <dgm:prSet/>
      <dgm:spPr/>
      <dgm:t>
        <a:bodyPr/>
        <a:lstStyle/>
        <a:p>
          <a:pPr>
            <a:lnSpc>
              <a:spcPct val="100000"/>
            </a:lnSpc>
          </a:pPr>
          <a:r>
            <a:rPr lang="en-US"/>
            <a:t>Integrating economic factors like inflation into movie analysis uncovers the financial impacts on production budgets and gross earnings.</a:t>
          </a:r>
        </a:p>
      </dgm:t>
    </dgm:pt>
    <dgm:pt modelId="{DFC7D27B-1F7A-4BF0-B198-51980C5B7CE4}" type="parTrans" cxnId="{F84F8614-CA95-47D6-9360-6A723D5353BB}">
      <dgm:prSet/>
      <dgm:spPr/>
      <dgm:t>
        <a:bodyPr/>
        <a:lstStyle/>
        <a:p>
          <a:endParaRPr lang="en-US"/>
        </a:p>
      </dgm:t>
    </dgm:pt>
    <dgm:pt modelId="{72893E9F-2682-4B94-9FAE-8405C2C70743}" type="sibTrans" cxnId="{F84F8614-CA95-47D6-9360-6A723D5353BB}">
      <dgm:prSet/>
      <dgm:spPr/>
      <dgm:t>
        <a:bodyPr/>
        <a:lstStyle/>
        <a:p>
          <a:pPr>
            <a:lnSpc>
              <a:spcPct val="100000"/>
            </a:lnSpc>
          </a:pPr>
          <a:endParaRPr lang="en-US"/>
        </a:p>
      </dgm:t>
    </dgm:pt>
    <dgm:pt modelId="{2FCCDA67-CCE5-4010-95E0-C0739A128885}">
      <dgm:prSet/>
      <dgm:spPr/>
      <dgm:t>
        <a:bodyPr/>
        <a:lstStyle/>
        <a:p>
          <a:pPr>
            <a:lnSpc>
              <a:spcPct val="100000"/>
            </a:lnSpc>
          </a:pPr>
          <a:r>
            <a:rPr lang="en-US"/>
            <a:t>This approach empowers stakeholders with data-driven decision-making for both creative and financial strategies.  </a:t>
          </a:r>
        </a:p>
      </dgm:t>
    </dgm:pt>
    <dgm:pt modelId="{4A421F78-DE8F-4758-925A-DB88A48DF5BA}" type="parTrans" cxnId="{A6D55119-1CD2-42A1-973C-5BB811BDB6B8}">
      <dgm:prSet/>
      <dgm:spPr/>
      <dgm:t>
        <a:bodyPr/>
        <a:lstStyle/>
        <a:p>
          <a:endParaRPr lang="en-US"/>
        </a:p>
      </dgm:t>
    </dgm:pt>
    <dgm:pt modelId="{13727523-F337-46B1-BF76-4104EA66D123}" type="sibTrans" cxnId="{A6D55119-1CD2-42A1-973C-5BB811BDB6B8}">
      <dgm:prSet/>
      <dgm:spPr/>
      <dgm:t>
        <a:bodyPr/>
        <a:lstStyle/>
        <a:p>
          <a:endParaRPr lang="en-US"/>
        </a:p>
      </dgm:t>
    </dgm:pt>
    <dgm:pt modelId="{D3B80B30-E2C0-4407-8391-A68DB4A2B922}" type="pres">
      <dgm:prSet presAssocID="{270F9297-C5B6-47FA-BD07-04043739747B}" presName="root" presStyleCnt="0">
        <dgm:presLayoutVars>
          <dgm:dir/>
          <dgm:resizeHandles val="exact"/>
        </dgm:presLayoutVars>
      </dgm:prSet>
      <dgm:spPr/>
    </dgm:pt>
    <dgm:pt modelId="{763A944E-3689-4097-BA02-577797D761D3}" type="pres">
      <dgm:prSet presAssocID="{270F9297-C5B6-47FA-BD07-04043739747B}" presName="container" presStyleCnt="0">
        <dgm:presLayoutVars>
          <dgm:dir/>
          <dgm:resizeHandles val="exact"/>
        </dgm:presLayoutVars>
      </dgm:prSet>
      <dgm:spPr/>
    </dgm:pt>
    <dgm:pt modelId="{17E62905-32DA-4199-8D2C-EC1CABFBE0D6}" type="pres">
      <dgm:prSet presAssocID="{13339505-3A88-4A06-A131-C97AD51ADD53}" presName="compNode" presStyleCnt="0"/>
      <dgm:spPr/>
    </dgm:pt>
    <dgm:pt modelId="{4A83A3F9-A6BE-4082-B800-47184E83B9DD}" type="pres">
      <dgm:prSet presAssocID="{13339505-3A88-4A06-A131-C97AD51ADD53}" presName="iconBgRect" presStyleLbl="bgShp" presStyleIdx="0" presStyleCnt="4"/>
      <dgm:spPr/>
    </dgm:pt>
    <dgm:pt modelId="{96C570A6-7162-4A83-9120-36BBBAB52C6C}" type="pres">
      <dgm:prSet presAssocID="{13339505-3A88-4A06-A131-C97AD51ADD5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pper board"/>
        </a:ext>
      </dgm:extLst>
    </dgm:pt>
    <dgm:pt modelId="{9E799247-F895-4A82-8CF7-9F807C7CD5F8}" type="pres">
      <dgm:prSet presAssocID="{13339505-3A88-4A06-A131-C97AD51ADD53}" presName="spaceRect" presStyleCnt="0"/>
      <dgm:spPr/>
    </dgm:pt>
    <dgm:pt modelId="{BE7CD876-72FD-49F2-B859-CBF4037F8158}" type="pres">
      <dgm:prSet presAssocID="{13339505-3A88-4A06-A131-C97AD51ADD53}" presName="textRect" presStyleLbl="revTx" presStyleIdx="0" presStyleCnt="4">
        <dgm:presLayoutVars>
          <dgm:chMax val="1"/>
          <dgm:chPref val="1"/>
        </dgm:presLayoutVars>
      </dgm:prSet>
      <dgm:spPr/>
    </dgm:pt>
    <dgm:pt modelId="{453B08E0-1B23-4AB1-9EEE-032AF7F784C4}" type="pres">
      <dgm:prSet presAssocID="{CBFD1E4A-6ADF-49C7-AAE0-F3F27D7C1D7C}" presName="sibTrans" presStyleLbl="sibTrans2D1" presStyleIdx="0" presStyleCnt="0"/>
      <dgm:spPr/>
    </dgm:pt>
    <dgm:pt modelId="{7D8E292E-072F-49BC-B907-300D3D09A21B}" type="pres">
      <dgm:prSet presAssocID="{54232402-F4D3-476A-BBB3-2BE1DDDBC7C3}" presName="compNode" presStyleCnt="0"/>
      <dgm:spPr/>
    </dgm:pt>
    <dgm:pt modelId="{ADD5D21E-FA69-43C3-B15C-F0DD2FE26868}" type="pres">
      <dgm:prSet presAssocID="{54232402-F4D3-476A-BBB3-2BE1DDDBC7C3}" presName="iconBgRect" presStyleLbl="bgShp" presStyleIdx="1" presStyleCnt="4"/>
      <dgm:spPr/>
    </dgm:pt>
    <dgm:pt modelId="{1C54BAE1-CEFA-4ED6-935D-C1D4E153F950}" type="pres">
      <dgm:prSet presAssocID="{54232402-F4D3-476A-BBB3-2BE1DDDBC7C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094BAAF-86A1-4CEA-B989-C0E981EC5A1F}" type="pres">
      <dgm:prSet presAssocID="{54232402-F4D3-476A-BBB3-2BE1DDDBC7C3}" presName="spaceRect" presStyleCnt="0"/>
      <dgm:spPr/>
    </dgm:pt>
    <dgm:pt modelId="{B7196C52-EE6A-4225-AF39-5AD2F7AFF8B1}" type="pres">
      <dgm:prSet presAssocID="{54232402-F4D3-476A-BBB3-2BE1DDDBC7C3}" presName="textRect" presStyleLbl="revTx" presStyleIdx="1" presStyleCnt="4">
        <dgm:presLayoutVars>
          <dgm:chMax val="1"/>
          <dgm:chPref val="1"/>
        </dgm:presLayoutVars>
      </dgm:prSet>
      <dgm:spPr/>
    </dgm:pt>
    <dgm:pt modelId="{040586D0-944B-46FC-8E38-8ED680BAE78D}" type="pres">
      <dgm:prSet presAssocID="{61E08D2E-1340-4A1C-B52D-29DF677E9A1D}" presName="sibTrans" presStyleLbl="sibTrans2D1" presStyleIdx="0" presStyleCnt="0"/>
      <dgm:spPr/>
    </dgm:pt>
    <dgm:pt modelId="{DB8FDA59-EB2B-4CA5-89DC-C206984EE6E2}" type="pres">
      <dgm:prSet presAssocID="{59FC90D7-9EFD-4B74-AFCD-F2A1A78457DB}" presName="compNode" presStyleCnt="0"/>
      <dgm:spPr/>
    </dgm:pt>
    <dgm:pt modelId="{901D3B15-BB7C-4A8D-9022-6F13F954E1E4}" type="pres">
      <dgm:prSet presAssocID="{59FC90D7-9EFD-4B74-AFCD-F2A1A78457DB}" presName="iconBgRect" presStyleLbl="bgShp" presStyleIdx="2" presStyleCnt="4"/>
      <dgm:spPr/>
    </dgm:pt>
    <dgm:pt modelId="{60EB1228-62FB-4945-841D-479339A26472}" type="pres">
      <dgm:prSet presAssocID="{59FC90D7-9EFD-4B74-AFCD-F2A1A78457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4DC9986-3761-48A1-A116-69080A95BB0E}" type="pres">
      <dgm:prSet presAssocID="{59FC90D7-9EFD-4B74-AFCD-F2A1A78457DB}" presName="spaceRect" presStyleCnt="0"/>
      <dgm:spPr/>
    </dgm:pt>
    <dgm:pt modelId="{65B768F5-8F66-4C5C-BF97-D5B9B6E554A1}" type="pres">
      <dgm:prSet presAssocID="{59FC90D7-9EFD-4B74-AFCD-F2A1A78457DB}" presName="textRect" presStyleLbl="revTx" presStyleIdx="2" presStyleCnt="4">
        <dgm:presLayoutVars>
          <dgm:chMax val="1"/>
          <dgm:chPref val="1"/>
        </dgm:presLayoutVars>
      </dgm:prSet>
      <dgm:spPr/>
    </dgm:pt>
    <dgm:pt modelId="{C160DE92-8BB9-43B4-AFA6-D8F2218C5339}" type="pres">
      <dgm:prSet presAssocID="{72893E9F-2682-4B94-9FAE-8405C2C70743}" presName="sibTrans" presStyleLbl="sibTrans2D1" presStyleIdx="0" presStyleCnt="0"/>
      <dgm:spPr/>
    </dgm:pt>
    <dgm:pt modelId="{B30BC2DB-F902-46E8-8CBB-C27CCFD2EFA8}" type="pres">
      <dgm:prSet presAssocID="{2FCCDA67-CCE5-4010-95E0-C0739A128885}" presName="compNode" presStyleCnt="0"/>
      <dgm:spPr/>
    </dgm:pt>
    <dgm:pt modelId="{45B48C66-C1D9-4D11-8E60-3AB2752B1C53}" type="pres">
      <dgm:prSet presAssocID="{2FCCDA67-CCE5-4010-95E0-C0739A128885}" presName="iconBgRect" presStyleLbl="bgShp" presStyleIdx="3" presStyleCnt="4"/>
      <dgm:spPr/>
    </dgm:pt>
    <dgm:pt modelId="{F4946D49-AEEE-4FFA-B108-7B5ECC4A8331}" type="pres">
      <dgm:prSet presAssocID="{2FCCDA67-CCE5-4010-95E0-C0739A12888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A8D68828-F529-4DC1-8969-516EA3EB1DB5}" type="pres">
      <dgm:prSet presAssocID="{2FCCDA67-CCE5-4010-95E0-C0739A128885}" presName="spaceRect" presStyleCnt="0"/>
      <dgm:spPr/>
    </dgm:pt>
    <dgm:pt modelId="{7211B606-C601-42A5-9E33-0BCBF6F7363B}" type="pres">
      <dgm:prSet presAssocID="{2FCCDA67-CCE5-4010-95E0-C0739A128885}" presName="textRect" presStyleLbl="revTx" presStyleIdx="3" presStyleCnt="4">
        <dgm:presLayoutVars>
          <dgm:chMax val="1"/>
          <dgm:chPref val="1"/>
        </dgm:presLayoutVars>
      </dgm:prSet>
      <dgm:spPr/>
    </dgm:pt>
  </dgm:ptLst>
  <dgm:cxnLst>
    <dgm:cxn modelId="{F84F8614-CA95-47D6-9360-6A723D5353BB}" srcId="{270F9297-C5B6-47FA-BD07-04043739747B}" destId="{59FC90D7-9EFD-4B74-AFCD-F2A1A78457DB}" srcOrd="2" destOrd="0" parTransId="{DFC7D27B-1F7A-4BF0-B198-51980C5B7CE4}" sibTransId="{72893E9F-2682-4B94-9FAE-8405C2C70743}"/>
    <dgm:cxn modelId="{A6D55119-1CD2-42A1-973C-5BB811BDB6B8}" srcId="{270F9297-C5B6-47FA-BD07-04043739747B}" destId="{2FCCDA67-CCE5-4010-95E0-C0739A128885}" srcOrd="3" destOrd="0" parTransId="{4A421F78-DE8F-4758-925A-DB88A48DF5BA}" sibTransId="{13727523-F337-46B1-BF76-4104EA66D123}"/>
    <dgm:cxn modelId="{9DD24841-F8CE-4D37-8735-DB42F89D8D77}" type="presOf" srcId="{54232402-F4D3-476A-BBB3-2BE1DDDBC7C3}" destId="{B7196C52-EE6A-4225-AF39-5AD2F7AFF8B1}" srcOrd="0" destOrd="0" presId="urn:microsoft.com/office/officeart/2018/2/layout/IconCircleList"/>
    <dgm:cxn modelId="{EE182D45-5796-4A86-92A3-48AD4DEA135E}" type="presOf" srcId="{59FC90D7-9EFD-4B74-AFCD-F2A1A78457DB}" destId="{65B768F5-8F66-4C5C-BF97-D5B9B6E554A1}" srcOrd="0" destOrd="0" presId="urn:microsoft.com/office/officeart/2018/2/layout/IconCircleList"/>
    <dgm:cxn modelId="{7B36FA68-6BD7-418D-A216-E342DBF840B6}" srcId="{270F9297-C5B6-47FA-BD07-04043739747B}" destId="{54232402-F4D3-476A-BBB3-2BE1DDDBC7C3}" srcOrd="1" destOrd="0" parTransId="{7DF4126D-87C7-46DE-948C-4789F18D3419}" sibTransId="{61E08D2E-1340-4A1C-B52D-29DF677E9A1D}"/>
    <dgm:cxn modelId="{1DD0107F-7126-4105-ABA0-725FF1C60C1F}" type="presOf" srcId="{61E08D2E-1340-4A1C-B52D-29DF677E9A1D}" destId="{040586D0-944B-46FC-8E38-8ED680BAE78D}" srcOrd="0" destOrd="0" presId="urn:microsoft.com/office/officeart/2018/2/layout/IconCircleList"/>
    <dgm:cxn modelId="{51A54384-B776-4921-85B4-E0DF921D03D7}" type="presOf" srcId="{2FCCDA67-CCE5-4010-95E0-C0739A128885}" destId="{7211B606-C601-42A5-9E33-0BCBF6F7363B}" srcOrd="0" destOrd="0" presId="urn:microsoft.com/office/officeart/2018/2/layout/IconCircleList"/>
    <dgm:cxn modelId="{CC7CF994-D52B-4763-814D-D474DBA6F929}" srcId="{270F9297-C5B6-47FA-BD07-04043739747B}" destId="{13339505-3A88-4A06-A131-C97AD51ADD53}" srcOrd="0" destOrd="0" parTransId="{DC153939-C30A-4D21-883F-7C53AA9DCD4B}" sibTransId="{CBFD1E4A-6ADF-49C7-AAE0-F3F27D7C1D7C}"/>
    <dgm:cxn modelId="{D5E77A9C-C600-44E5-9AEF-08C6F8674812}" type="presOf" srcId="{72893E9F-2682-4B94-9FAE-8405C2C70743}" destId="{C160DE92-8BB9-43B4-AFA6-D8F2218C5339}" srcOrd="0" destOrd="0" presId="urn:microsoft.com/office/officeart/2018/2/layout/IconCircleList"/>
    <dgm:cxn modelId="{DECED3EC-DEE5-49B3-940B-1BF255C3D3E4}" type="presOf" srcId="{270F9297-C5B6-47FA-BD07-04043739747B}" destId="{D3B80B30-E2C0-4407-8391-A68DB4A2B922}" srcOrd="0" destOrd="0" presId="urn:microsoft.com/office/officeart/2018/2/layout/IconCircleList"/>
    <dgm:cxn modelId="{74D85CED-4A99-4A7F-B5B6-5EFD351F678D}" type="presOf" srcId="{13339505-3A88-4A06-A131-C97AD51ADD53}" destId="{BE7CD876-72FD-49F2-B859-CBF4037F8158}" srcOrd="0" destOrd="0" presId="urn:microsoft.com/office/officeart/2018/2/layout/IconCircleList"/>
    <dgm:cxn modelId="{266767F7-6D43-44F6-B35B-B82FEAA17799}" type="presOf" srcId="{CBFD1E4A-6ADF-49C7-AAE0-F3F27D7C1D7C}" destId="{453B08E0-1B23-4AB1-9EEE-032AF7F784C4}" srcOrd="0" destOrd="0" presId="urn:microsoft.com/office/officeart/2018/2/layout/IconCircleList"/>
    <dgm:cxn modelId="{5CE7E8CA-7249-4DEA-8174-15741663EF60}" type="presParOf" srcId="{D3B80B30-E2C0-4407-8391-A68DB4A2B922}" destId="{763A944E-3689-4097-BA02-577797D761D3}" srcOrd="0" destOrd="0" presId="urn:microsoft.com/office/officeart/2018/2/layout/IconCircleList"/>
    <dgm:cxn modelId="{2352B7A6-407C-43FC-B22D-B3BF9BFCFF25}" type="presParOf" srcId="{763A944E-3689-4097-BA02-577797D761D3}" destId="{17E62905-32DA-4199-8D2C-EC1CABFBE0D6}" srcOrd="0" destOrd="0" presId="urn:microsoft.com/office/officeart/2018/2/layout/IconCircleList"/>
    <dgm:cxn modelId="{4009C18A-81C6-4D9A-ACB2-2054BEE5CA89}" type="presParOf" srcId="{17E62905-32DA-4199-8D2C-EC1CABFBE0D6}" destId="{4A83A3F9-A6BE-4082-B800-47184E83B9DD}" srcOrd="0" destOrd="0" presId="urn:microsoft.com/office/officeart/2018/2/layout/IconCircleList"/>
    <dgm:cxn modelId="{A8503285-8D09-43AA-85D6-3C76E31E7AC9}" type="presParOf" srcId="{17E62905-32DA-4199-8D2C-EC1CABFBE0D6}" destId="{96C570A6-7162-4A83-9120-36BBBAB52C6C}" srcOrd="1" destOrd="0" presId="urn:microsoft.com/office/officeart/2018/2/layout/IconCircleList"/>
    <dgm:cxn modelId="{4C5E2155-F973-4C55-9F14-971A29AA50E5}" type="presParOf" srcId="{17E62905-32DA-4199-8D2C-EC1CABFBE0D6}" destId="{9E799247-F895-4A82-8CF7-9F807C7CD5F8}" srcOrd="2" destOrd="0" presId="urn:microsoft.com/office/officeart/2018/2/layout/IconCircleList"/>
    <dgm:cxn modelId="{357D5283-6556-474A-8FA9-4CC6006086C6}" type="presParOf" srcId="{17E62905-32DA-4199-8D2C-EC1CABFBE0D6}" destId="{BE7CD876-72FD-49F2-B859-CBF4037F8158}" srcOrd="3" destOrd="0" presId="urn:microsoft.com/office/officeart/2018/2/layout/IconCircleList"/>
    <dgm:cxn modelId="{3B809FE0-721A-4511-BEFC-0C6C0A244567}" type="presParOf" srcId="{763A944E-3689-4097-BA02-577797D761D3}" destId="{453B08E0-1B23-4AB1-9EEE-032AF7F784C4}" srcOrd="1" destOrd="0" presId="urn:microsoft.com/office/officeart/2018/2/layout/IconCircleList"/>
    <dgm:cxn modelId="{426DB720-F620-4882-AA60-FC23B4A0C53A}" type="presParOf" srcId="{763A944E-3689-4097-BA02-577797D761D3}" destId="{7D8E292E-072F-49BC-B907-300D3D09A21B}" srcOrd="2" destOrd="0" presId="urn:microsoft.com/office/officeart/2018/2/layout/IconCircleList"/>
    <dgm:cxn modelId="{0CA9F3EE-4408-4327-A642-C1E66A1A7302}" type="presParOf" srcId="{7D8E292E-072F-49BC-B907-300D3D09A21B}" destId="{ADD5D21E-FA69-43C3-B15C-F0DD2FE26868}" srcOrd="0" destOrd="0" presId="urn:microsoft.com/office/officeart/2018/2/layout/IconCircleList"/>
    <dgm:cxn modelId="{94116B5D-4F28-4BCE-A35E-46DBDFC4025F}" type="presParOf" srcId="{7D8E292E-072F-49BC-B907-300D3D09A21B}" destId="{1C54BAE1-CEFA-4ED6-935D-C1D4E153F950}" srcOrd="1" destOrd="0" presId="urn:microsoft.com/office/officeart/2018/2/layout/IconCircleList"/>
    <dgm:cxn modelId="{E8166684-7237-49B2-BE15-12246EC54096}" type="presParOf" srcId="{7D8E292E-072F-49BC-B907-300D3D09A21B}" destId="{E094BAAF-86A1-4CEA-B989-C0E981EC5A1F}" srcOrd="2" destOrd="0" presId="urn:microsoft.com/office/officeart/2018/2/layout/IconCircleList"/>
    <dgm:cxn modelId="{54800621-8CBD-463F-8811-C04B600B1DC4}" type="presParOf" srcId="{7D8E292E-072F-49BC-B907-300D3D09A21B}" destId="{B7196C52-EE6A-4225-AF39-5AD2F7AFF8B1}" srcOrd="3" destOrd="0" presId="urn:microsoft.com/office/officeart/2018/2/layout/IconCircleList"/>
    <dgm:cxn modelId="{8084985F-D035-4D04-8C6C-5593E477DD15}" type="presParOf" srcId="{763A944E-3689-4097-BA02-577797D761D3}" destId="{040586D0-944B-46FC-8E38-8ED680BAE78D}" srcOrd="3" destOrd="0" presId="urn:microsoft.com/office/officeart/2018/2/layout/IconCircleList"/>
    <dgm:cxn modelId="{2485486D-084D-4D49-ABA9-494022B1A73C}" type="presParOf" srcId="{763A944E-3689-4097-BA02-577797D761D3}" destId="{DB8FDA59-EB2B-4CA5-89DC-C206984EE6E2}" srcOrd="4" destOrd="0" presId="urn:microsoft.com/office/officeart/2018/2/layout/IconCircleList"/>
    <dgm:cxn modelId="{36A293CA-D71A-4C24-B42C-478E9BE12F60}" type="presParOf" srcId="{DB8FDA59-EB2B-4CA5-89DC-C206984EE6E2}" destId="{901D3B15-BB7C-4A8D-9022-6F13F954E1E4}" srcOrd="0" destOrd="0" presId="urn:microsoft.com/office/officeart/2018/2/layout/IconCircleList"/>
    <dgm:cxn modelId="{BD381155-A55C-4D77-91BC-1E491077FDEF}" type="presParOf" srcId="{DB8FDA59-EB2B-4CA5-89DC-C206984EE6E2}" destId="{60EB1228-62FB-4945-841D-479339A26472}" srcOrd="1" destOrd="0" presId="urn:microsoft.com/office/officeart/2018/2/layout/IconCircleList"/>
    <dgm:cxn modelId="{CAE566B4-A035-4765-91B9-05A44717F405}" type="presParOf" srcId="{DB8FDA59-EB2B-4CA5-89DC-C206984EE6E2}" destId="{54DC9986-3761-48A1-A116-69080A95BB0E}" srcOrd="2" destOrd="0" presId="urn:microsoft.com/office/officeart/2018/2/layout/IconCircleList"/>
    <dgm:cxn modelId="{FF5897EC-B4DC-428F-9EC2-1F26D1AFD9B5}" type="presParOf" srcId="{DB8FDA59-EB2B-4CA5-89DC-C206984EE6E2}" destId="{65B768F5-8F66-4C5C-BF97-D5B9B6E554A1}" srcOrd="3" destOrd="0" presId="urn:microsoft.com/office/officeart/2018/2/layout/IconCircleList"/>
    <dgm:cxn modelId="{B56DB422-494A-4578-8CE2-4654BBBBEF0E}" type="presParOf" srcId="{763A944E-3689-4097-BA02-577797D761D3}" destId="{C160DE92-8BB9-43B4-AFA6-D8F2218C5339}" srcOrd="5" destOrd="0" presId="urn:microsoft.com/office/officeart/2018/2/layout/IconCircleList"/>
    <dgm:cxn modelId="{F5DD7BE0-E4C9-47C7-9C61-50676505D9FE}" type="presParOf" srcId="{763A944E-3689-4097-BA02-577797D761D3}" destId="{B30BC2DB-F902-46E8-8CBB-C27CCFD2EFA8}" srcOrd="6" destOrd="0" presId="urn:microsoft.com/office/officeart/2018/2/layout/IconCircleList"/>
    <dgm:cxn modelId="{103410BF-86B8-43D7-A1D6-87731D4B2704}" type="presParOf" srcId="{B30BC2DB-F902-46E8-8CBB-C27CCFD2EFA8}" destId="{45B48C66-C1D9-4D11-8E60-3AB2752B1C53}" srcOrd="0" destOrd="0" presId="urn:microsoft.com/office/officeart/2018/2/layout/IconCircleList"/>
    <dgm:cxn modelId="{1A73C2A9-6ED8-4050-8350-A107485D7125}" type="presParOf" srcId="{B30BC2DB-F902-46E8-8CBB-C27CCFD2EFA8}" destId="{F4946D49-AEEE-4FFA-B108-7B5ECC4A8331}" srcOrd="1" destOrd="0" presId="urn:microsoft.com/office/officeart/2018/2/layout/IconCircleList"/>
    <dgm:cxn modelId="{E5FC8A89-E218-4D20-9C74-77D9C457865B}" type="presParOf" srcId="{B30BC2DB-F902-46E8-8CBB-C27CCFD2EFA8}" destId="{A8D68828-F529-4DC1-8969-516EA3EB1DB5}" srcOrd="2" destOrd="0" presId="urn:microsoft.com/office/officeart/2018/2/layout/IconCircleList"/>
    <dgm:cxn modelId="{B2688C04-73EF-4AA7-B4E0-084B21E66FE1}" type="presParOf" srcId="{B30BC2DB-F902-46E8-8CBB-C27CCFD2EFA8}" destId="{7211B606-C601-42A5-9E33-0BCBF6F7363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3A3F9-A6BE-4082-B800-47184E83B9DD}">
      <dsp:nvSpPr>
        <dsp:cNvPr id="0" name=""/>
        <dsp:cNvSpPr/>
      </dsp:nvSpPr>
      <dsp:spPr>
        <a:xfrm>
          <a:off x="216126" y="316050"/>
          <a:ext cx="1337871" cy="133787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C570A6-7162-4A83-9120-36BBBAB52C6C}">
      <dsp:nvSpPr>
        <dsp:cNvPr id="0" name=""/>
        <dsp:cNvSpPr/>
      </dsp:nvSpPr>
      <dsp:spPr>
        <a:xfrm>
          <a:off x="497079" y="597003"/>
          <a:ext cx="775965" cy="7759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7CD876-72FD-49F2-B859-CBF4037F8158}">
      <dsp:nvSpPr>
        <dsp:cNvPr id="0" name=""/>
        <dsp:cNvSpPr/>
      </dsp:nvSpPr>
      <dsp:spPr>
        <a:xfrm>
          <a:off x="1840684" y="316050"/>
          <a:ext cx="3153554" cy="1337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The evolving entertainment industry and the rise of streaming platforms demand advanced tools to analyze movie performance, audience preferences and industry trends.</a:t>
          </a:r>
        </a:p>
      </dsp:txBody>
      <dsp:txXfrm>
        <a:off x="1840684" y="316050"/>
        <a:ext cx="3153554" cy="1337871"/>
      </dsp:txXfrm>
    </dsp:sp>
    <dsp:sp modelId="{ADD5D21E-FA69-43C3-B15C-F0DD2FE26868}">
      <dsp:nvSpPr>
        <dsp:cNvPr id="0" name=""/>
        <dsp:cNvSpPr/>
      </dsp:nvSpPr>
      <dsp:spPr>
        <a:xfrm>
          <a:off x="5543721" y="316050"/>
          <a:ext cx="1337871" cy="133787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54BAE1-CEFA-4ED6-935D-C1D4E153F950}">
      <dsp:nvSpPr>
        <dsp:cNvPr id="0" name=""/>
        <dsp:cNvSpPr/>
      </dsp:nvSpPr>
      <dsp:spPr>
        <a:xfrm>
          <a:off x="5824674" y="597003"/>
          <a:ext cx="775965" cy="7759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196C52-EE6A-4225-AF39-5AD2F7AFF8B1}">
      <dsp:nvSpPr>
        <dsp:cNvPr id="0" name=""/>
        <dsp:cNvSpPr/>
      </dsp:nvSpPr>
      <dsp:spPr>
        <a:xfrm>
          <a:off x="7168279" y="316050"/>
          <a:ext cx="3153554" cy="1337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A knowledge graph connects key entities like actors, directors, budget and ratings, offering insights into patterns and relationships.</a:t>
          </a:r>
        </a:p>
      </dsp:txBody>
      <dsp:txXfrm>
        <a:off x="7168279" y="316050"/>
        <a:ext cx="3153554" cy="1337871"/>
      </dsp:txXfrm>
    </dsp:sp>
    <dsp:sp modelId="{901D3B15-BB7C-4A8D-9022-6F13F954E1E4}">
      <dsp:nvSpPr>
        <dsp:cNvPr id="0" name=""/>
        <dsp:cNvSpPr/>
      </dsp:nvSpPr>
      <dsp:spPr>
        <a:xfrm>
          <a:off x="216126" y="2331432"/>
          <a:ext cx="1337871" cy="133787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EB1228-62FB-4945-841D-479339A26472}">
      <dsp:nvSpPr>
        <dsp:cNvPr id="0" name=""/>
        <dsp:cNvSpPr/>
      </dsp:nvSpPr>
      <dsp:spPr>
        <a:xfrm>
          <a:off x="497079" y="2612385"/>
          <a:ext cx="775965" cy="7759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768F5-8F66-4C5C-BF97-D5B9B6E554A1}">
      <dsp:nvSpPr>
        <dsp:cNvPr id="0" name=""/>
        <dsp:cNvSpPr/>
      </dsp:nvSpPr>
      <dsp:spPr>
        <a:xfrm>
          <a:off x="1840684" y="2331432"/>
          <a:ext cx="3153554" cy="1337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Integrating economic factors like inflation into movie analysis uncovers the financial impacts on production budgets and gross earnings.</a:t>
          </a:r>
        </a:p>
      </dsp:txBody>
      <dsp:txXfrm>
        <a:off x="1840684" y="2331432"/>
        <a:ext cx="3153554" cy="1337871"/>
      </dsp:txXfrm>
    </dsp:sp>
    <dsp:sp modelId="{45B48C66-C1D9-4D11-8E60-3AB2752B1C53}">
      <dsp:nvSpPr>
        <dsp:cNvPr id="0" name=""/>
        <dsp:cNvSpPr/>
      </dsp:nvSpPr>
      <dsp:spPr>
        <a:xfrm>
          <a:off x="5543721" y="2331432"/>
          <a:ext cx="1337871" cy="133787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46D49-AEEE-4FFA-B108-7B5ECC4A8331}">
      <dsp:nvSpPr>
        <dsp:cNvPr id="0" name=""/>
        <dsp:cNvSpPr/>
      </dsp:nvSpPr>
      <dsp:spPr>
        <a:xfrm>
          <a:off x="5824674" y="2612385"/>
          <a:ext cx="775965" cy="7759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11B606-C601-42A5-9E33-0BCBF6F7363B}">
      <dsp:nvSpPr>
        <dsp:cNvPr id="0" name=""/>
        <dsp:cNvSpPr/>
      </dsp:nvSpPr>
      <dsp:spPr>
        <a:xfrm>
          <a:off x="7168279" y="2331432"/>
          <a:ext cx="3153554" cy="1337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This approach empowers stakeholders with data-driven decision-making for both creative and financial strategies.  </a:t>
          </a:r>
        </a:p>
      </dsp:txBody>
      <dsp:txXfrm>
        <a:off x="7168279" y="2331432"/>
        <a:ext cx="3153554" cy="133787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35CC5-E8AF-4F89-A7D2-4EA2A5C50821}" type="datetimeFigureOut">
              <a:rPr lang="en-IN" smtClean="0"/>
              <a:t>08-12-2024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0BCBC-E0E8-4F8B-9DDC-C505BF192C45}" type="slidenum">
              <a:rPr lang="en-IN" smtClean="0"/>
              <a:t>‹#›</a:t>
            </a:fld>
            <a:endParaRPr lang="en-IN"/>
          </a:p>
        </p:txBody>
      </p:sp>
    </p:spTree>
    <p:extLst>
      <p:ext uri="{BB962C8B-B14F-4D97-AF65-F5344CB8AC3E}">
        <p14:creationId xmlns:p14="http://schemas.microsoft.com/office/powerpoint/2010/main" val="428264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80BCBC-E0E8-4F8B-9DDC-C505BF192C45}" type="slidenum">
              <a:rPr lang="en-IN" smtClean="0"/>
              <a:t>31</a:t>
            </a:fld>
            <a:endParaRPr lang="en-IN"/>
          </a:p>
        </p:txBody>
      </p:sp>
    </p:spTree>
    <p:extLst>
      <p:ext uri="{BB962C8B-B14F-4D97-AF65-F5344CB8AC3E}">
        <p14:creationId xmlns:p14="http://schemas.microsoft.com/office/powerpoint/2010/main" val="304277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90DBF-2FC3-A33E-8383-E7DA95FA76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F9AB23-CB1B-46C1-54B0-83C2BD62C4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77054B-5206-C5DF-28FD-39ABBB2CAE3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8167BCF-B832-521F-3519-B5931B3F4413}"/>
              </a:ext>
            </a:extLst>
          </p:cNvPr>
          <p:cNvSpPr>
            <a:spLocks noGrp="1"/>
          </p:cNvSpPr>
          <p:nvPr>
            <p:ph type="sldNum" sz="quarter" idx="5"/>
          </p:nvPr>
        </p:nvSpPr>
        <p:spPr/>
        <p:txBody>
          <a:bodyPr/>
          <a:lstStyle/>
          <a:p>
            <a:fld id="{AD80BCBC-E0E8-4F8B-9DDC-C505BF192C45}" type="slidenum">
              <a:rPr lang="en-IN" smtClean="0"/>
              <a:t>33</a:t>
            </a:fld>
            <a:endParaRPr lang="en-IN"/>
          </a:p>
        </p:txBody>
      </p:sp>
    </p:spTree>
    <p:extLst>
      <p:ext uri="{BB962C8B-B14F-4D97-AF65-F5344CB8AC3E}">
        <p14:creationId xmlns:p14="http://schemas.microsoft.com/office/powerpoint/2010/main" val="3234344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CF8BE-276D-FA06-DB1B-C4418E6237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B4180F-6FE0-1AC3-BE43-C8AECC0086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15E61B-F607-4EF4-112B-04CA690408F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8F61BB7-35A1-4CDE-C88D-2B87F78F762B}"/>
              </a:ext>
            </a:extLst>
          </p:cNvPr>
          <p:cNvSpPr>
            <a:spLocks noGrp="1"/>
          </p:cNvSpPr>
          <p:nvPr>
            <p:ph type="sldNum" sz="quarter" idx="5"/>
          </p:nvPr>
        </p:nvSpPr>
        <p:spPr/>
        <p:txBody>
          <a:bodyPr/>
          <a:lstStyle/>
          <a:p>
            <a:fld id="{AD80BCBC-E0E8-4F8B-9DDC-C505BF192C45}" type="slidenum">
              <a:rPr lang="en-IN" smtClean="0"/>
              <a:t>37</a:t>
            </a:fld>
            <a:endParaRPr lang="en-IN"/>
          </a:p>
        </p:txBody>
      </p:sp>
    </p:spTree>
    <p:extLst>
      <p:ext uri="{BB962C8B-B14F-4D97-AF65-F5344CB8AC3E}">
        <p14:creationId xmlns:p14="http://schemas.microsoft.com/office/powerpoint/2010/main" val="1116239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D6EC-3AA1-43C3-38D7-126D12378E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E4DB64-B642-EB69-C0C0-CBCC29FB36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A599D0-3260-D654-CD93-9134C614577C}"/>
              </a:ext>
            </a:extLst>
          </p:cNvPr>
          <p:cNvSpPr>
            <a:spLocks noGrp="1"/>
          </p:cNvSpPr>
          <p:nvPr>
            <p:ph type="dt" sz="half" idx="10"/>
          </p:nvPr>
        </p:nvSpPr>
        <p:spPr/>
        <p:txBody>
          <a:bodyPr/>
          <a:lstStyle/>
          <a:p>
            <a:fld id="{47F15D1F-F20F-4947-8846-B9907B693F61}" type="datetimeFigureOut">
              <a:rPr lang="en-IN" smtClean="0"/>
              <a:t>08-12-2024</a:t>
            </a:fld>
            <a:endParaRPr lang="en-IN"/>
          </a:p>
        </p:txBody>
      </p:sp>
      <p:sp>
        <p:nvSpPr>
          <p:cNvPr id="5" name="Footer Placeholder 4">
            <a:extLst>
              <a:ext uri="{FF2B5EF4-FFF2-40B4-BE49-F238E27FC236}">
                <a16:creationId xmlns:a16="http://schemas.microsoft.com/office/drawing/2014/main" id="{BE2B8618-D5D1-CFC7-8E1A-C69B4B2F47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227C8C-63C9-45C5-06A7-C37CACBF39BF}"/>
              </a:ext>
            </a:extLst>
          </p:cNvPr>
          <p:cNvSpPr>
            <a:spLocks noGrp="1"/>
          </p:cNvSpPr>
          <p:nvPr>
            <p:ph type="sldNum" sz="quarter" idx="12"/>
          </p:nvPr>
        </p:nvSpPr>
        <p:spPr/>
        <p:txBody>
          <a:bodyPr/>
          <a:lstStyle/>
          <a:p>
            <a:fld id="{2B49831C-F6CF-4035-B83F-204B1F1F5657}" type="slidenum">
              <a:rPr lang="en-IN" smtClean="0"/>
              <a:t>‹#›</a:t>
            </a:fld>
            <a:endParaRPr lang="en-IN"/>
          </a:p>
        </p:txBody>
      </p:sp>
    </p:spTree>
    <p:extLst>
      <p:ext uri="{BB962C8B-B14F-4D97-AF65-F5344CB8AC3E}">
        <p14:creationId xmlns:p14="http://schemas.microsoft.com/office/powerpoint/2010/main" val="153103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A23E-8A2F-A838-6185-532625BB55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8A4C5A-855E-28AE-EA61-1BDD07320F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622FBA-93C4-7468-8BCD-25B0E6687963}"/>
              </a:ext>
            </a:extLst>
          </p:cNvPr>
          <p:cNvSpPr>
            <a:spLocks noGrp="1"/>
          </p:cNvSpPr>
          <p:nvPr>
            <p:ph type="dt" sz="half" idx="10"/>
          </p:nvPr>
        </p:nvSpPr>
        <p:spPr/>
        <p:txBody>
          <a:bodyPr/>
          <a:lstStyle/>
          <a:p>
            <a:fld id="{47F15D1F-F20F-4947-8846-B9907B693F61}" type="datetimeFigureOut">
              <a:rPr lang="en-IN" smtClean="0"/>
              <a:t>08-12-2024</a:t>
            </a:fld>
            <a:endParaRPr lang="en-IN"/>
          </a:p>
        </p:txBody>
      </p:sp>
      <p:sp>
        <p:nvSpPr>
          <p:cNvPr id="5" name="Footer Placeholder 4">
            <a:extLst>
              <a:ext uri="{FF2B5EF4-FFF2-40B4-BE49-F238E27FC236}">
                <a16:creationId xmlns:a16="http://schemas.microsoft.com/office/drawing/2014/main" id="{9C2B9FB7-D792-A6A0-2580-EAC39D3402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4160B7-E19E-A4E1-CAC4-12592569EFF6}"/>
              </a:ext>
            </a:extLst>
          </p:cNvPr>
          <p:cNvSpPr>
            <a:spLocks noGrp="1"/>
          </p:cNvSpPr>
          <p:nvPr>
            <p:ph type="sldNum" sz="quarter" idx="12"/>
          </p:nvPr>
        </p:nvSpPr>
        <p:spPr/>
        <p:txBody>
          <a:bodyPr/>
          <a:lstStyle/>
          <a:p>
            <a:fld id="{2B49831C-F6CF-4035-B83F-204B1F1F5657}" type="slidenum">
              <a:rPr lang="en-IN" smtClean="0"/>
              <a:t>‹#›</a:t>
            </a:fld>
            <a:endParaRPr lang="en-IN"/>
          </a:p>
        </p:txBody>
      </p:sp>
    </p:spTree>
    <p:extLst>
      <p:ext uri="{BB962C8B-B14F-4D97-AF65-F5344CB8AC3E}">
        <p14:creationId xmlns:p14="http://schemas.microsoft.com/office/powerpoint/2010/main" val="289271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751002-B761-F10B-A962-95EFC10BF0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2E9D3-2445-4551-4CD9-1B5D746EFC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019C1-4E25-D859-704E-BB00B78F4B92}"/>
              </a:ext>
            </a:extLst>
          </p:cNvPr>
          <p:cNvSpPr>
            <a:spLocks noGrp="1"/>
          </p:cNvSpPr>
          <p:nvPr>
            <p:ph type="dt" sz="half" idx="10"/>
          </p:nvPr>
        </p:nvSpPr>
        <p:spPr/>
        <p:txBody>
          <a:bodyPr/>
          <a:lstStyle/>
          <a:p>
            <a:fld id="{47F15D1F-F20F-4947-8846-B9907B693F61}" type="datetimeFigureOut">
              <a:rPr lang="en-IN" smtClean="0"/>
              <a:t>08-12-2024</a:t>
            </a:fld>
            <a:endParaRPr lang="en-IN"/>
          </a:p>
        </p:txBody>
      </p:sp>
      <p:sp>
        <p:nvSpPr>
          <p:cNvPr id="5" name="Footer Placeholder 4">
            <a:extLst>
              <a:ext uri="{FF2B5EF4-FFF2-40B4-BE49-F238E27FC236}">
                <a16:creationId xmlns:a16="http://schemas.microsoft.com/office/drawing/2014/main" id="{CDCAEFED-3498-1D3D-EDA3-2566A8A8B2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3B5A4-61E3-AA72-F9BF-73C81E91B1C1}"/>
              </a:ext>
            </a:extLst>
          </p:cNvPr>
          <p:cNvSpPr>
            <a:spLocks noGrp="1"/>
          </p:cNvSpPr>
          <p:nvPr>
            <p:ph type="sldNum" sz="quarter" idx="12"/>
          </p:nvPr>
        </p:nvSpPr>
        <p:spPr/>
        <p:txBody>
          <a:bodyPr/>
          <a:lstStyle/>
          <a:p>
            <a:fld id="{2B49831C-F6CF-4035-B83F-204B1F1F5657}" type="slidenum">
              <a:rPr lang="en-IN" smtClean="0"/>
              <a:t>‹#›</a:t>
            </a:fld>
            <a:endParaRPr lang="en-IN"/>
          </a:p>
        </p:txBody>
      </p:sp>
    </p:spTree>
    <p:extLst>
      <p:ext uri="{BB962C8B-B14F-4D97-AF65-F5344CB8AC3E}">
        <p14:creationId xmlns:p14="http://schemas.microsoft.com/office/powerpoint/2010/main" val="237430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28AB-9D1A-2F9E-56E5-AE298727B8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FD8E6B-D3AC-1080-EEC9-D9D19FBF30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4801C-358C-99E3-3D49-8D26B04B91D3}"/>
              </a:ext>
            </a:extLst>
          </p:cNvPr>
          <p:cNvSpPr>
            <a:spLocks noGrp="1"/>
          </p:cNvSpPr>
          <p:nvPr>
            <p:ph type="dt" sz="half" idx="10"/>
          </p:nvPr>
        </p:nvSpPr>
        <p:spPr/>
        <p:txBody>
          <a:bodyPr/>
          <a:lstStyle/>
          <a:p>
            <a:fld id="{47F15D1F-F20F-4947-8846-B9907B693F61}" type="datetimeFigureOut">
              <a:rPr lang="en-IN" smtClean="0"/>
              <a:t>08-12-2024</a:t>
            </a:fld>
            <a:endParaRPr lang="en-IN"/>
          </a:p>
        </p:txBody>
      </p:sp>
      <p:sp>
        <p:nvSpPr>
          <p:cNvPr id="5" name="Footer Placeholder 4">
            <a:extLst>
              <a:ext uri="{FF2B5EF4-FFF2-40B4-BE49-F238E27FC236}">
                <a16:creationId xmlns:a16="http://schemas.microsoft.com/office/drawing/2014/main" id="{972A0995-8A3B-0245-88F8-B49F418D4E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C9F120-705E-D296-0C90-3FE9A9447D12}"/>
              </a:ext>
            </a:extLst>
          </p:cNvPr>
          <p:cNvSpPr>
            <a:spLocks noGrp="1"/>
          </p:cNvSpPr>
          <p:nvPr>
            <p:ph type="sldNum" sz="quarter" idx="12"/>
          </p:nvPr>
        </p:nvSpPr>
        <p:spPr/>
        <p:txBody>
          <a:bodyPr/>
          <a:lstStyle/>
          <a:p>
            <a:fld id="{2B49831C-F6CF-4035-B83F-204B1F1F5657}" type="slidenum">
              <a:rPr lang="en-IN" smtClean="0"/>
              <a:t>‹#›</a:t>
            </a:fld>
            <a:endParaRPr lang="en-IN"/>
          </a:p>
        </p:txBody>
      </p:sp>
    </p:spTree>
    <p:extLst>
      <p:ext uri="{BB962C8B-B14F-4D97-AF65-F5344CB8AC3E}">
        <p14:creationId xmlns:p14="http://schemas.microsoft.com/office/powerpoint/2010/main" val="304191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49A5-1389-6211-8479-14FC381E34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18213D-8114-4D43-CCD7-BEF910F906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66EDCD-D1BF-A31C-BB3B-080C0F8F9AAF}"/>
              </a:ext>
            </a:extLst>
          </p:cNvPr>
          <p:cNvSpPr>
            <a:spLocks noGrp="1"/>
          </p:cNvSpPr>
          <p:nvPr>
            <p:ph type="dt" sz="half" idx="10"/>
          </p:nvPr>
        </p:nvSpPr>
        <p:spPr/>
        <p:txBody>
          <a:bodyPr/>
          <a:lstStyle/>
          <a:p>
            <a:fld id="{47F15D1F-F20F-4947-8846-B9907B693F61}" type="datetimeFigureOut">
              <a:rPr lang="en-IN" smtClean="0"/>
              <a:t>08-12-2024</a:t>
            </a:fld>
            <a:endParaRPr lang="en-IN"/>
          </a:p>
        </p:txBody>
      </p:sp>
      <p:sp>
        <p:nvSpPr>
          <p:cNvPr id="5" name="Footer Placeholder 4">
            <a:extLst>
              <a:ext uri="{FF2B5EF4-FFF2-40B4-BE49-F238E27FC236}">
                <a16:creationId xmlns:a16="http://schemas.microsoft.com/office/drawing/2014/main" id="{2AE8A0C7-3572-BD0A-4E86-FB8969B9B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305E4E-8CF3-9111-B688-4ED6F03CA4BA}"/>
              </a:ext>
            </a:extLst>
          </p:cNvPr>
          <p:cNvSpPr>
            <a:spLocks noGrp="1"/>
          </p:cNvSpPr>
          <p:nvPr>
            <p:ph type="sldNum" sz="quarter" idx="12"/>
          </p:nvPr>
        </p:nvSpPr>
        <p:spPr/>
        <p:txBody>
          <a:bodyPr/>
          <a:lstStyle/>
          <a:p>
            <a:fld id="{2B49831C-F6CF-4035-B83F-204B1F1F5657}" type="slidenum">
              <a:rPr lang="en-IN" smtClean="0"/>
              <a:t>‹#›</a:t>
            </a:fld>
            <a:endParaRPr lang="en-IN"/>
          </a:p>
        </p:txBody>
      </p:sp>
    </p:spTree>
    <p:extLst>
      <p:ext uri="{BB962C8B-B14F-4D97-AF65-F5344CB8AC3E}">
        <p14:creationId xmlns:p14="http://schemas.microsoft.com/office/powerpoint/2010/main" val="327353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1758-A76D-DC81-7BE3-541FF55C7E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A9945D-E1E8-9A05-8E66-1C616C77E1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ADECD6-DD16-441A-E790-D25BE0A22C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7B9765-6496-6251-C177-3CF3B56EDBE4}"/>
              </a:ext>
            </a:extLst>
          </p:cNvPr>
          <p:cNvSpPr>
            <a:spLocks noGrp="1"/>
          </p:cNvSpPr>
          <p:nvPr>
            <p:ph type="dt" sz="half" idx="10"/>
          </p:nvPr>
        </p:nvSpPr>
        <p:spPr/>
        <p:txBody>
          <a:bodyPr/>
          <a:lstStyle/>
          <a:p>
            <a:fld id="{47F15D1F-F20F-4947-8846-B9907B693F61}" type="datetimeFigureOut">
              <a:rPr lang="en-IN" smtClean="0"/>
              <a:t>08-12-2024</a:t>
            </a:fld>
            <a:endParaRPr lang="en-IN"/>
          </a:p>
        </p:txBody>
      </p:sp>
      <p:sp>
        <p:nvSpPr>
          <p:cNvPr id="6" name="Footer Placeholder 5">
            <a:extLst>
              <a:ext uri="{FF2B5EF4-FFF2-40B4-BE49-F238E27FC236}">
                <a16:creationId xmlns:a16="http://schemas.microsoft.com/office/drawing/2014/main" id="{C5CEB664-A64A-A6DA-4CF3-12E39963D3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B9F0DD-B8A5-D3B9-0FDB-A9749BA0744D}"/>
              </a:ext>
            </a:extLst>
          </p:cNvPr>
          <p:cNvSpPr>
            <a:spLocks noGrp="1"/>
          </p:cNvSpPr>
          <p:nvPr>
            <p:ph type="sldNum" sz="quarter" idx="12"/>
          </p:nvPr>
        </p:nvSpPr>
        <p:spPr/>
        <p:txBody>
          <a:bodyPr/>
          <a:lstStyle/>
          <a:p>
            <a:fld id="{2B49831C-F6CF-4035-B83F-204B1F1F5657}" type="slidenum">
              <a:rPr lang="en-IN" smtClean="0"/>
              <a:t>‹#›</a:t>
            </a:fld>
            <a:endParaRPr lang="en-IN"/>
          </a:p>
        </p:txBody>
      </p:sp>
    </p:spTree>
    <p:extLst>
      <p:ext uri="{BB962C8B-B14F-4D97-AF65-F5344CB8AC3E}">
        <p14:creationId xmlns:p14="http://schemas.microsoft.com/office/powerpoint/2010/main" val="2604010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8F5F-CD1B-FF36-DF0B-80595D33E4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A33BA7-52ED-863F-061D-CD36161CB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29DE48-F2B0-0C07-855E-97A7526E7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51DEEF-B1C1-9CEF-F95F-A1559FDB8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CB2257-A66E-11EA-B372-CF92023725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9ED4DE-995A-9E44-6C69-CFEA24E17E8B}"/>
              </a:ext>
            </a:extLst>
          </p:cNvPr>
          <p:cNvSpPr>
            <a:spLocks noGrp="1"/>
          </p:cNvSpPr>
          <p:nvPr>
            <p:ph type="dt" sz="half" idx="10"/>
          </p:nvPr>
        </p:nvSpPr>
        <p:spPr/>
        <p:txBody>
          <a:bodyPr/>
          <a:lstStyle/>
          <a:p>
            <a:fld id="{47F15D1F-F20F-4947-8846-B9907B693F61}" type="datetimeFigureOut">
              <a:rPr lang="en-IN" smtClean="0"/>
              <a:t>08-12-2024</a:t>
            </a:fld>
            <a:endParaRPr lang="en-IN"/>
          </a:p>
        </p:txBody>
      </p:sp>
      <p:sp>
        <p:nvSpPr>
          <p:cNvPr id="8" name="Footer Placeholder 7">
            <a:extLst>
              <a:ext uri="{FF2B5EF4-FFF2-40B4-BE49-F238E27FC236}">
                <a16:creationId xmlns:a16="http://schemas.microsoft.com/office/drawing/2014/main" id="{AFE2891A-8A40-8CA1-0A6F-BC284B3C7E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4D0D66-FFF4-2454-1326-5EBCFD3A1199}"/>
              </a:ext>
            </a:extLst>
          </p:cNvPr>
          <p:cNvSpPr>
            <a:spLocks noGrp="1"/>
          </p:cNvSpPr>
          <p:nvPr>
            <p:ph type="sldNum" sz="quarter" idx="12"/>
          </p:nvPr>
        </p:nvSpPr>
        <p:spPr/>
        <p:txBody>
          <a:bodyPr/>
          <a:lstStyle/>
          <a:p>
            <a:fld id="{2B49831C-F6CF-4035-B83F-204B1F1F5657}" type="slidenum">
              <a:rPr lang="en-IN" smtClean="0"/>
              <a:t>‹#›</a:t>
            </a:fld>
            <a:endParaRPr lang="en-IN"/>
          </a:p>
        </p:txBody>
      </p:sp>
    </p:spTree>
    <p:extLst>
      <p:ext uri="{BB962C8B-B14F-4D97-AF65-F5344CB8AC3E}">
        <p14:creationId xmlns:p14="http://schemas.microsoft.com/office/powerpoint/2010/main" val="224892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ECA9-C86D-39FF-2D15-1A5F63DF4B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B63DA3-346D-0546-7593-37A625816B59}"/>
              </a:ext>
            </a:extLst>
          </p:cNvPr>
          <p:cNvSpPr>
            <a:spLocks noGrp="1"/>
          </p:cNvSpPr>
          <p:nvPr>
            <p:ph type="dt" sz="half" idx="10"/>
          </p:nvPr>
        </p:nvSpPr>
        <p:spPr/>
        <p:txBody>
          <a:bodyPr/>
          <a:lstStyle/>
          <a:p>
            <a:fld id="{47F15D1F-F20F-4947-8846-B9907B693F61}" type="datetimeFigureOut">
              <a:rPr lang="en-IN" smtClean="0"/>
              <a:t>08-12-2024</a:t>
            </a:fld>
            <a:endParaRPr lang="en-IN"/>
          </a:p>
        </p:txBody>
      </p:sp>
      <p:sp>
        <p:nvSpPr>
          <p:cNvPr id="4" name="Footer Placeholder 3">
            <a:extLst>
              <a:ext uri="{FF2B5EF4-FFF2-40B4-BE49-F238E27FC236}">
                <a16:creationId xmlns:a16="http://schemas.microsoft.com/office/drawing/2014/main" id="{551AA8E2-A257-1F2A-9A74-793D8B2916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AF34B1-A978-A88E-69C1-E689E984AD64}"/>
              </a:ext>
            </a:extLst>
          </p:cNvPr>
          <p:cNvSpPr>
            <a:spLocks noGrp="1"/>
          </p:cNvSpPr>
          <p:nvPr>
            <p:ph type="sldNum" sz="quarter" idx="12"/>
          </p:nvPr>
        </p:nvSpPr>
        <p:spPr/>
        <p:txBody>
          <a:bodyPr/>
          <a:lstStyle/>
          <a:p>
            <a:fld id="{2B49831C-F6CF-4035-B83F-204B1F1F5657}" type="slidenum">
              <a:rPr lang="en-IN" smtClean="0"/>
              <a:t>‹#›</a:t>
            </a:fld>
            <a:endParaRPr lang="en-IN"/>
          </a:p>
        </p:txBody>
      </p:sp>
    </p:spTree>
    <p:extLst>
      <p:ext uri="{BB962C8B-B14F-4D97-AF65-F5344CB8AC3E}">
        <p14:creationId xmlns:p14="http://schemas.microsoft.com/office/powerpoint/2010/main" val="171320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EAD2B6-AF25-453B-8F86-DBA5B0C9CEB0}"/>
              </a:ext>
            </a:extLst>
          </p:cNvPr>
          <p:cNvSpPr>
            <a:spLocks noGrp="1"/>
          </p:cNvSpPr>
          <p:nvPr>
            <p:ph type="dt" sz="half" idx="10"/>
          </p:nvPr>
        </p:nvSpPr>
        <p:spPr/>
        <p:txBody>
          <a:bodyPr/>
          <a:lstStyle/>
          <a:p>
            <a:fld id="{47F15D1F-F20F-4947-8846-B9907B693F61}" type="datetimeFigureOut">
              <a:rPr lang="en-IN" smtClean="0"/>
              <a:t>08-12-2024</a:t>
            </a:fld>
            <a:endParaRPr lang="en-IN"/>
          </a:p>
        </p:txBody>
      </p:sp>
      <p:sp>
        <p:nvSpPr>
          <p:cNvPr id="3" name="Footer Placeholder 2">
            <a:extLst>
              <a:ext uri="{FF2B5EF4-FFF2-40B4-BE49-F238E27FC236}">
                <a16:creationId xmlns:a16="http://schemas.microsoft.com/office/drawing/2014/main" id="{1D7647FA-B808-8E43-8515-C65B5E415E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528D16-4E05-CF5F-082D-D69D63A4AC00}"/>
              </a:ext>
            </a:extLst>
          </p:cNvPr>
          <p:cNvSpPr>
            <a:spLocks noGrp="1"/>
          </p:cNvSpPr>
          <p:nvPr>
            <p:ph type="sldNum" sz="quarter" idx="12"/>
          </p:nvPr>
        </p:nvSpPr>
        <p:spPr/>
        <p:txBody>
          <a:bodyPr/>
          <a:lstStyle/>
          <a:p>
            <a:fld id="{2B49831C-F6CF-4035-B83F-204B1F1F5657}" type="slidenum">
              <a:rPr lang="en-IN" smtClean="0"/>
              <a:t>‹#›</a:t>
            </a:fld>
            <a:endParaRPr lang="en-IN"/>
          </a:p>
        </p:txBody>
      </p:sp>
    </p:spTree>
    <p:extLst>
      <p:ext uri="{BB962C8B-B14F-4D97-AF65-F5344CB8AC3E}">
        <p14:creationId xmlns:p14="http://schemas.microsoft.com/office/powerpoint/2010/main" val="364438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551C-5E11-974C-0536-F008CBEA0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B20DEA-1D0C-0BF2-41B4-90E0C7C40E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687BA6-2FB6-48E3-9DEF-994D2FBBB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4A90DB-7272-F14A-6B13-67093F364A1E}"/>
              </a:ext>
            </a:extLst>
          </p:cNvPr>
          <p:cNvSpPr>
            <a:spLocks noGrp="1"/>
          </p:cNvSpPr>
          <p:nvPr>
            <p:ph type="dt" sz="half" idx="10"/>
          </p:nvPr>
        </p:nvSpPr>
        <p:spPr/>
        <p:txBody>
          <a:bodyPr/>
          <a:lstStyle/>
          <a:p>
            <a:fld id="{47F15D1F-F20F-4947-8846-B9907B693F61}" type="datetimeFigureOut">
              <a:rPr lang="en-IN" smtClean="0"/>
              <a:t>08-12-2024</a:t>
            </a:fld>
            <a:endParaRPr lang="en-IN"/>
          </a:p>
        </p:txBody>
      </p:sp>
      <p:sp>
        <p:nvSpPr>
          <p:cNvPr id="6" name="Footer Placeholder 5">
            <a:extLst>
              <a:ext uri="{FF2B5EF4-FFF2-40B4-BE49-F238E27FC236}">
                <a16:creationId xmlns:a16="http://schemas.microsoft.com/office/drawing/2014/main" id="{F77DE4F9-2C05-67AF-BEEF-552FA574A4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F96464-FD96-CA12-3EAF-7C4A5EE6D43D}"/>
              </a:ext>
            </a:extLst>
          </p:cNvPr>
          <p:cNvSpPr>
            <a:spLocks noGrp="1"/>
          </p:cNvSpPr>
          <p:nvPr>
            <p:ph type="sldNum" sz="quarter" idx="12"/>
          </p:nvPr>
        </p:nvSpPr>
        <p:spPr/>
        <p:txBody>
          <a:bodyPr/>
          <a:lstStyle/>
          <a:p>
            <a:fld id="{2B49831C-F6CF-4035-B83F-204B1F1F5657}" type="slidenum">
              <a:rPr lang="en-IN" smtClean="0"/>
              <a:t>‹#›</a:t>
            </a:fld>
            <a:endParaRPr lang="en-IN"/>
          </a:p>
        </p:txBody>
      </p:sp>
    </p:spTree>
    <p:extLst>
      <p:ext uri="{BB962C8B-B14F-4D97-AF65-F5344CB8AC3E}">
        <p14:creationId xmlns:p14="http://schemas.microsoft.com/office/powerpoint/2010/main" val="316176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1B3A-C51F-BE2A-2C62-7C55F15495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7E8FCB-9922-1CB2-8908-DA3F61B49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03D18FCB-BC0D-331B-E809-BE574A01A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98107-E3AE-513C-D113-C28DD19DE914}"/>
              </a:ext>
            </a:extLst>
          </p:cNvPr>
          <p:cNvSpPr>
            <a:spLocks noGrp="1"/>
          </p:cNvSpPr>
          <p:nvPr>
            <p:ph type="dt" sz="half" idx="10"/>
          </p:nvPr>
        </p:nvSpPr>
        <p:spPr/>
        <p:txBody>
          <a:bodyPr/>
          <a:lstStyle/>
          <a:p>
            <a:fld id="{47F15D1F-F20F-4947-8846-B9907B693F61}" type="datetimeFigureOut">
              <a:rPr lang="en-IN" smtClean="0"/>
              <a:t>08-12-2024</a:t>
            </a:fld>
            <a:endParaRPr lang="en-IN"/>
          </a:p>
        </p:txBody>
      </p:sp>
      <p:sp>
        <p:nvSpPr>
          <p:cNvPr id="6" name="Footer Placeholder 5">
            <a:extLst>
              <a:ext uri="{FF2B5EF4-FFF2-40B4-BE49-F238E27FC236}">
                <a16:creationId xmlns:a16="http://schemas.microsoft.com/office/drawing/2014/main" id="{2456B472-C57B-E8A1-49A9-044C5BCDE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98E57-40FA-38F4-F163-EBF470ECA9C3}"/>
              </a:ext>
            </a:extLst>
          </p:cNvPr>
          <p:cNvSpPr>
            <a:spLocks noGrp="1"/>
          </p:cNvSpPr>
          <p:nvPr>
            <p:ph type="sldNum" sz="quarter" idx="12"/>
          </p:nvPr>
        </p:nvSpPr>
        <p:spPr/>
        <p:txBody>
          <a:bodyPr/>
          <a:lstStyle/>
          <a:p>
            <a:fld id="{2B49831C-F6CF-4035-B83F-204B1F1F5657}" type="slidenum">
              <a:rPr lang="en-IN" smtClean="0"/>
              <a:t>‹#›</a:t>
            </a:fld>
            <a:endParaRPr lang="en-IN"/>
          </a:p>
        </p:txBody>
      </p:sp>
    </p:spTree>
    <p:extLst>
      <p:ext uri="{BB962C8B-B14F-4D97-AF65-F5344CB8AC3E}">
        <p14:creationId xmlns:p14="http://schemas.microsoft.com/office/powerpoint/2010/main" val="220301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A60B33-C18E-AE6E-ED67-7FF36389A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6FEC06-258F-7233-FE84-5DC889176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C56A42-DE79-731A-50EA-ABD5CE9BA7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F15D1F-F20F-4947-8846-B9907B693F61}" type="datetimeFigureOut">
              <a:rPr lang="en-IN" smtClean="0"/>
              <a:t>08-12-2024</a:t>
            </a:fld>
            <a:endParaRPr lang="en-IN"/>
          </a:p>
        </p:txBody>
      </p:sp>
      <p:sp>
        <p:nvSpPr>
          <p:cNvPr id="5" name="Footer Placeholder 4">
            <a:extLst>
              <a:ext uri="{FF2B5EF4-FFF2-40B4-BE49-F238E27FC236}">
                <a16:creationId xmlns:a16="http://schemas.microsoft.com/office/drawing/2014/main" id="{B3D48062-2ACF-EA91-96D7-6B5FED6EE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67ED46D-7AAA-568B-C2D1-F4BFA000DC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49831C-F6CF-4035-B83F-204B1F1F5657}" type="slidenum">
              <a:rPr lang="en-IN" smtClean="0"/>
              <a:t>‹#›</a:t>
            </a:fld>
            <a:endParaRPr lang="en-IN"/>
          </a:p>
        </p:txBody>
      </p:sp>
    </p:spTree>
    <p:extLst>
      <p:ext uri="{BB962C8B-B14F-4D97-AF65-F5344CB8AC3E}">
        <p14:creationId xmlns:p14="http://schemas.microsoft.com/office/powerpoint/2010/main" val="3389879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pixabay.com/en/film-movie-cinema-reel-retro-2233656/" TargetMode="External"/><Relationship Id="rId5" Type="http://schemas.openxmlformats.org/officeDocument/2006/relationships/image" Target="../media/image3.jpg"/><Relationship Id="rId4" Type="http://schemas.openxmlformats.org/officeDocument/2006/relationships/hyperlink" Target="https://svgsilh.com/image/157179.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s://pixabay.com/en/film-movie-cinema-reel-retro-2233656/" TargetMode="External"/><Relationship Id="rId5" Type="http://schemas.openxmlformats.org/officeDocument/2006/relationships/image" Target="../media/image3.jpg"/><Relationship Id="rId4" Type="http://schemas.openxmlformats.org/officeDocument/2006/relationships/hyperlink" Target="https://svgsilh.com/image/157179.html"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s://pixabay.com/en/film-movie-cinema-reel-retro-2233656/" TargetMode="External"/><Relationship Id="rId5" Type="http://schemas.openxmlformats.org/officeDocument/2006/relationships/image" Target="../media/image3.jpg"/><Relationship Id="rId4" Type="http://schemas.openxmlformats.org/officeDocument/2006/relationships/hyperlink" Target="https://svgsilh.com/image/157179.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pixabay.com/en/film-movie-cinema-reel-retro-2233656/"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jpg"/><Relationship Id="rId5" Type="http://schemas.openxmlformats.org/officeDocument/2006/relationships/hyperlink" Target="https://svgsilh.com/image/157179.html" TargetMode="External"/><Relationship Id="rId4" Type="http://schemas.openxmlformats.org/officeDocument/2006/relationships/image" Target="../media/image2.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pixabay.com/en/film-movie-cinema-reel-retro-2233656/"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3.jpg"/><Relationship Id="rId5" Type="http://schemas.openxmlformats.org/officeDocument/2006/relationships/hyperlink" Target="https://svgsilh.com/image/157179.html" TargetMode="External"/><Relationship Id="rId4" Type="http://schemas.openxmlformats.org/officeDocument/2006/relationships/image" Target="../media/image2.svg"/></Relationships>
</file>

<file path=ppt/slides/_rels/slide3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pixabay.com/en/film-movie-cinema-reel-retro-2233656/"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jpg"/><Relationship Id="rId5" Type="http://schemas.openxmlformats.org/officeDocument/2006/relationships/hyperlink" Target="https://svgsilh.com/image/157179.html" TargetMode="External"/><Relationship Id="rId4" Type="http://schemas.openxmlformats.org/officeDocument/2006/relationships/image" Target="../media/image2.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s://pixabay.com/en/film-movie-cinema-reel-retro-2233656/" TargetMode="External"/><Relationship Id="rId5" Type="http://schemas.openxmlformats.org/officeDocument/2006/relationships/image" Target="../media/image3.jpg"/><Relationship Id="rId4" Type="http://schemas.openxmlformats.org/officeDocument/2006/relationships/hyperlink" Target="https://svgsilh.com/image/157179.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C4FDBE2-32F7-4AC4-A40C-C51C65B1D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c 13">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F8CDD2-B758-0183-4E5C-C5964965F1DA}"/>
              </a:ext>
            </a:extLst>
          </p:cNvPr>
          <p:cNvSpPr>
            <a:spLocks noGrp="1"/>
          </p:cNvSpPr>
          <p:nvPr>
            <p:ph type="ctrTitle"/>
          </p:nvPr>
        </p:nvSpPr>
        <p:spPr>
          <a:xfrm>
            <a:off x="892817" y="1370171"/>
            <a:ext cx="4425551" cy="2387600"/>
          </a:xfrm>
        </p:spPr>
        <p:txBody>
          <a:bodyPr>
            <a:normAutofit/>
          </a:bodyPr>
          <a:lstStyle/>
          <a:p>
            <a:pPr algn="l"/>
            <a:r>
              <a:rPr lang="en-US" dirty="0">
                <a:solidFill>
                  <a:srgbClr val="FFFFFF"/>
                </a:solidFill>
              </a:rPr>
              <a:t>Movies</a:t>
            </a:r>
            <a:endParaRPr lang="en-IN" dirty="0">
              <a:solidFill>
                <a:srgbClr val="FFFFFF"/>
              </a:solidFill>
            </a:endParaRPr>
          </a:p>
        </p:txBody>
      </p:sp>
      <p:sp>
        <p:nvSpPr>
          <p:cNvPr id="3" name="Subtitle 2">
            <a:extLst>
              <a:ext uri="{FF2B5EF4-FFF2-40B4-BE49-F238E27FC236}">
                <a16:creationId xmlns:a16="http://schemas.microsoft.com/office/drawing/2014/main" id="{B62605C6-756A-745D-81FA-0A497128AA7A}"/>
              </a:ext>
            </a:extLst>
          </p:cNvPr>
          <p:cNvSpPr>
            <a:spLocks noGrp="1"/>
          </p:cNvSpPr>
          <p:nvPr>
            <p:ph type="subTitle" idx="1"/>
          </p:nvPr>
        </p:nvSpPr>
        <p:spPr>
          <a:xfrm>
            <a:off x="892817" y="3849845"/>
            <a:ext cx="4425551" cy="1881751"/>
          </a:xfrm>
        </p:spPr>
        <p:txBody>
          <a:bodyPr>
            <a:normAutofit fontScale="70000" lnSpcReduction="20000"/>
          </a:bodyPr>
          <a:lstStyle/>
          <a:p>
            <a:r>
              <a:rPr lang="en-US" dirty="0">
                <a:solidFill>
                  <a:srgbClr val="FFFFFF"/>
                </a:solidFill>
              </a:rPr>
              <a:t>Pooja Sri Tripuraneni</a:t>
            </a:r>
          </a:p>
          <a:p>
            <a:r>
              <a:rPr lang="en-US" dirty="0">
                <a:solidFill>
                  <a:srgbClr val="FFFFFF"/>
                </a:solidFill>
              </a:rPr>
              <a:t>Kedar </a:t>
            </a:r>
            <a:r>
              <a:rPr lang="en-US" dirty="0" err="1">
                <a:solidFill>
                  <a:srgbClr val="FFFFFF"/>
                </a:solidFill>
              </a:rPr>
              <a:t>Sedai</a:t>
            </a:r>
            <a:endParaRPr lang="en-US" dirty="0">
              <a:solidFill>
                <a:srgbClr val="FFFFFF"/>
              </a:solidFill>
            </a:endParaRPr>
          </a:p>
          <a:p>
            <a:r>
              <a:rPr lang="en-US" dirty="0" err="1">
                <a:solidFill>
                  <a:srgbClr val="FFFFFF"/>
                </a:solidFill>
              </a:rPr>
              <a:t>Pujan</a:t>
            </a:r>
            <a:r>
              <a:rPr lang="en-US" dirty="0">
                <a:solidFill>
                  <a:srgbClr val="FFFFFF"/>
                </a:solidFill>
              </a:rPr>
              <a:t> </a:t>
            </a:r>
            <a:r>
              <a:rPr lang="en-US" dirty="0" err="1">
                <a:solidFill>
                  <a:srgbClr val="FFFFFF"/>
                </a:solidFill>
              </a:rPr>
              <a:t>Bohora</a:t>
            </a:r>
            <a:endParaRPr lang="en-US" dirty="0">
              <a:solidFill>
                <a:srgbClr val="FFFFFF"/>
              </a:solidFill>
            </a:endParaRPr>
          </a:p>
          <a:p>
            <a:endParaRPr lang="en-US" dirty="0">
              <a:solidFill>
                <a:srgbClr val="FFFFFF"/>
              </a:solidFill>
            </a:endParaRPr>
          </a:p>
          <a:p>
            <a:r>
              <a:rPr lang="en-US" dirty="0">
                <a:solidFill>
                  <a:srgbClr val="FFFFFF"/>
                </a:solidFill>
              </a:rPr>
              <a:t>CS7810</a:t>
            </a:r>
          </a:p>
          <a:p>
            <a:r>
              <a:rPr lang="en-US" dirty="0">
                <a:solidFill>
                  <a:srgbClr val="FFFFFF"/>
                </a:solidFill>
              </a:rPr>
              <a:t>Advised By Cogan </a:t>
            </a:r>
            <a:r>
              <a:rPr lang="en-US" dirty="0" err="1">
                <a:solidFill>
                  <a:srgbClr val="FFFFFF"/>
                </a:solidFill>
              </a:rPr>
              <a:t>Shimizhu</a:t>
            </a:r>
            <a:endParaRPr lang="en-IN" dirty="0">
              <a:solidFill>
                <a:srgbClr val="FFFFFF"/>
              </a:solidFill>
            </a:endParaRPr>
          </a:p>
        </p:txBody>
      </p:sp>
      <p:sp>
        <p:nvSpPr>
          <p:cNvPr id="16" name="Oval 15">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5976" y="2130090"/>
            <a:ext cx="457824" cy="4454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1156773-3FB3-46D9-9F87-821287404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3872" y="3116072"/>
            <a:ext cx="4378128" cy="3741928"/>
          </a:xfrm>
          <a:custGeom>
            <a:avLst/>
            <a:gdLst>
              <a:gd name="connsiteX0" fmla="*/ 2605183 w 4378128"/>
              <a:gd name="connsiteY0" fmla="*/ 0 h 3741928"/>
              <a:gd name="connsiteX1" fmla="*/ 4262321 w 4378128"/>
              <a:gd name="connsiteY1" fmla="*/ 594897 h 3741928"/>
              <a:gd name="connsiteX2" fmla="*/ 4378128 w 4378128"/>
              <a:gd name="connsiteY2" fmla="*/ 700149 h 3741928"/>
              <a:gd name="connsiteX3" fmla="*/ 4378128 w 4378128"/>
              <a:gd name="connsiteY3" fmla="*/ 3741928 h 3741928"/>
              <a:gd name="connsiteX4" fmla="*/ 263831 w 4378128"/>
              <a:gd name="connsiteY4" fmla="*/ 3741928 h 3741928"/>
              <a:gd name="connsiteX5" fmla="*/ 204729 w 4378128"/>
              <a:gd name="connsiteY5" fmla="*/ 3619238 h 3741928"/>
              <a:gd name="connsiteX6" fmla="*/ 0 w 4378128"/>
              <a:gd name="connsiteY6" fmla="*/ 2605183 h 3741928"/>
              <a:gd name="connsiteX7" fmla="*/ 2605183 w 4378128"/>
              <a:gd name="connsiteY7" fmla="*/ 0 h 374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8128" h="3741928">
                <a:moveTo>
                  <a:pt x="2605183" y="0"/>
                </a:moveTo>
                <a:cubicBezTo>
                  <a:pt x="3234659" y="0"/>
                  <a:pt x="3811992" y="223253"/>
                  <a:pt x="4262321" y="594897"/>
                </a:cubicBezTo>
                <a:lnTo>
                  <a:pt x="4378128" y="700149"/>
                </a:lnTo>
                <a:lnTo>
                  <a:pt x="4378128" y="3741928"/>
                </a:lnTo>
                <a:lnTo>
                  <a:pt x="263831" y="3741928"/>
                </a:lnTo>
                <a:lnTo>
                  <a:pt x="204729" y="3619238"/>
                </a:lnTo>
                <a:cubicBezTo>
                  <a:pt x="72899" y="3307558"/>
                  <a:pt x="0" y="2964884"/>
                  <a:pt x="0" y="2605183"/>
                </a:cubicBezTo>
                <a:cubicBezTo>
                  <a:pt x="0" y="1166380"/>
                  <a:pt x="1166380" y="0"/>
                  <a:pt x="260518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E8EA24D0-C854-4AA8-B8FD-D252660D8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99731" y="1"/>
            <a:ext cx="4208478" cy="3678281"/>
          </a:xfrm>
          <a:custGeom>
            <a:avLst/>
            <a:gdLst>
              <a:gd name="connsiteX0" fmla="*/ 711074 w 4208478"/>
              <a:gd name="connsiteY0" fmla="*/ 0 h 3678281"/>
              <a:gd name="connsiteX1" fmla="*/ 3497404 w 4208478"/>
              <a:gd name="connsiteY1" fmla="*/ 0 h 3678281"/>
              <a:gd name="connsiteX2" fmla="*/ 3592161 w 4208478"/>
              <a:gd name="connsiteY2" fmla="*/ 86120 h 3678281"/>
              <a:gd name="connsiteX3" fmla="*/ 4208478 w 4208478"/>
              <a:gd name="connsiteY3" fmla="*/ 1574042 h 3678281"/>
              <a:gd name="connsiteX4" fmla="*/ 2104239 w 4208478"/>
              <a:gd name="connsiteY4" fmla="*/ 3678281 h 3678281"/>
              <a:gd name="connsiteX5" fmla="*/ 0 w 4208478"/>
              <a:gd name="connsiteY5" fmla="*/ 1574042 h 3678281"/>
              <a:gd name="connsiteX6" fmla="*/ 616318 w 4208478"/>
              <a:gd name="connsiteY6" fmla="*/ 86120 h 367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8478" h="3678281">
                <a:moveTo>
                  <a:pt x="711074" y="0"/>
                </a:moveTo>
                <a:lnTo>
                  <a:pt x="3497404" y="0"/>
                </a:lnTo>
                <a:lnTo>
                  <a:pt x="3592161" y="86120"/>
                </a:lnTo>
                <a:cubicBezTo>
                  <a:pt x="3972953" y="466913"/>
                  <a:pt x="4208478" y="992973"/>
                  <a:pt x="4208478" y="1574042"/>
                </a:cubicBezTo>
                <a:cubicBezTo>
                  <a:pt x="4208478" y="2736181"/>
                  <a:pt x="3266378" y="3678281"/>
                  <a:pt x="2104239" y="3678281"/>
                </a:cubicBezTo>
                <a:cubicBezTo>
                  <a:pt x="942100" y="3678281"/>
                  <a:pt x="0" y="2736181"/>
                  <a:pt x="0" y="1574042"/>
                </a:cubicBezTo>
                <a:cubicBezTo>
                  <a:pt x="0" y="992973"/>
                  <a:pt x="235525" y="466913"/>
                  <a:pt x="616318" y="861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a:extLst>
              <a:ext uri="{FF2B5EF4-FFF2-40B4-BE49-F238E27FC236}">
                <a16:creationId xmlns:a16="http://schemas.microsoft.com/office/drawing/2014/main" id="{66AF25E5-D4B1-615A-830B-B54559D7CE70}"/>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6170029" y="431173"/>
            <a:ext cx="2867881" cy="2387380"/>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7" name="Picture 6" descr="A close-up of a film strip&#10;&#10;Description automatically generated">
            <a:extLst>
              <a:ext uri="{FF2B5EF4-FFF2-40B4-BE49-F238E27FC236}">
                <a16:creationId xmlns:a16="http://schemas.microsoft.com/office/drawing/2014/main" id="{01305EB9-9F82-11B2-8D1D-001915A0A39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782279" y="4091337"/>
            <a:ext cx="2899242" cy="215268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245497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C98FFE-B6A6-0550-1829-FA944DC0C664}"/>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D6E05FE-4727-FD2A-AFC8-26C8ADFDB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47C36-754F-E4EC-CB05-0A44CF22AA3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dirty="0"/>
              <a:t>3</a:t>
            </a:r>
            <a:r>
              <a:rPr lang="en-US" sz="4600" kern="1200" dirty="0">
                <a:solidFill>
                  <a:schemeClr val="tx1"/>
                </a:solidFill>
                <a:latin typeface="+mj-lt"/>
                <a:ea typeface="+mj-ea"/>
                <a:cs typeface="+mj-cs"/>
              </a:rPr>
              <a:t>. Country</a:t>
            </a:r>
          </a:p>
        </p:txBody>
      </p:sp>
      <p:sp>
        <p:nvSpPr>
          <p:cNvPr id="20" name="sketch line">
            <a:extLst>
              <a:ext uri="{FF2B5EF4-FFF2-40B4-BE49-F238E27FC236}">
                <a16:creationId xmlns:a16="http://schemas.microsoft.com/office/drawing/2014/main" id="{7315FE8A-50AC-B7DB-6B9E-8EA9C700A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88452D4-BC93-53A0-CAF1-0D39EBA8ACCA}"/>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28600">
              <a:buFont typeface="Arial" panose="020B0604020202020204" pitchFamily="34" charset="0"/>
              <a:buChar char="•"/>
            </a:pPr>
            <a:r>
              <a:rPr lang="en-US" sz="2000" dirty="0"/>
              <a:t>Country provides geographic context for movie production, filming, or release, highlighting cultural influences, market targeting, and regional distribution strategies.</a:t>
            </a:r>
          </a:p>
          <a:p>
            <a:pPr marL="285750" indent="-228600">
              <a:buFont typeface="Arial" panose="020B0604020202020204" pitchFamily="34" charset="0"/>
              <a:buChar char="•"/>
            </a:pPr>
            <a:r>
              <a:rPr lang="en-US" sz="2000" dirty="0"/>
              <a:t>Source Pattern : Place Pattern (</a:t>
            </a:r>
            <a:r>
              <a:rPr lang="en-US" sz="2000" dirty="0" err="1"/>
              <a:t>GeoSPARQL</a:t>
            </a:r>
            <a:r>
              <a:rPr lang="en-US" sz="2000" dirty="0"/>
              <a:t>)</a:t>
            </a:r>
          </a:p>
          <a:p>
            <a:pPr marL="285750" indent="-228600">
              <a:buFont typeface="Arial" panose="020B0604020202020204" pitchFamily="34" charset="0"/>
              <a:buChar char="•"/>
            </a:pPr>
            <a:r>
              <a:rPr lang="en-US" sz="2000" dirty="0"/>
              <a:t>Source Data : </a:t>
            </a:r>
            <a:r>
              <a:rPr lang="en-US" sz="2000" dirty="0" err="1"/>
              <a:t>TMDb</a:t>
            </a:r>
            <a:r>
              <a:rPr lang="en-US" sz="2000" dirty="0"/>
              <a:t>, IMDb</a:t>
            </a:r>
          </a:p>
        </p:txBody>
      </p:sp>
      <p:pic>
        <p:nvPicPr>
          <p:cNvPr id="8" name="Content Placeholder 7" descr="A diagram of a city&#10;&#10;Description automatically generated">
            <a:extLst>
              <a:ext uri="{FF2B5EF4-FFF2-40B4-BE49-F238E27FC236}">
                <a16:creationId xmlns:a16="http://schemas.microsoft.com/office/drawing/2014/main" id="{47FDBEC7-DBC7-2ACB-0A97-C23E542D54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2118069"/>
            <a:ext cx="6172200" cy="2612337"/>
          </a:xfrm>
        </p:spPr>
      </p:pic>
    </p:spTree>
    <p:extLst>
      <p:ext uri="{BB962C8B-B14F-4D97-AF65-F5344CB8AC3E}">
        <p14:creationId xmlns:p14="http://schemas.microsoft.com/office/powerpoint/2010/main" val="3669971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08435D-69D4-7503-742F-22A3FC74043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38D9F3-35D3-CC8C-96DA-7D222BF61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74D97-49C3-4DE6-4110-96D429180CB8}"/>
              </a:ext>
            </a:extLst>
          </p:cNvPr>
          <p:cNvSpPr>
            <a:spLocks noGrp="1"/>
          </p:cNvSpPr>
          <p:nvPr>
            <p:ph type="title"/>
          </p:nvPr>
        </p:nvSpPr>
        <p:spPr>
          <a:xfrm>
            <a:off x="838200" y="365125"/>
            <a:ext cx="10515600" cy="1325563"/>
          </a:xfrm>
        </p:spPr>
        <p:txBody>
          <a:bodyPr>
            <a:normAutofit/>
          </a:bodyPr>
          <a:lstStyle/>
          <a:p>
            <a:r>
              <a:rPr lang="en-US" sz="5400"/>
              <a:t>Axioms</a:t>
            </a:r>
            <a:endParaRPr lang="en-IN" sz="5400" dirty="0"/>
          </a:p>
        </p:txBody>
      </p:sp>
      <p:sp>
        <p:nvSpPr>
          <p:cNvPr id="10" name="sketch line">
            <a:extLst>
              <a:ext uri="{FF2B5EF4-FFF2-40B4-BE49-F238E27FC236}">
                <a16:creationId xmlns:a16="http://schemas.microsoft.com/office/drawing/2014/main" id="{8B616675-3A45-2E74-75E1-FEDE8428B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4704141-73BA-BA52-403D-5E4CEC296153}"/>
              </a:ext>
            </a:extLst>
          </p:cNvPr>
          <p:cNvPicPr>
            <a:picLocks noGrp="1" noChangeAspect="1"/>
          </p:cNvPicPr>
          <p:nvPr>
            <p:ph idx="1"/>
          </p:nvPr>
        </p:nvPicPr>
        <p:blipFill>
          <a:blip r:embed="rId2"/>
          <a:stretch>
            <a:fillRect/>
          </a:stretch>
        </p:blipFill>
        <p:spPr>
          <a:xfrm>
            <a:off x="1437356" y="1825625"/>
            <a:ext cx="3441950" cy="4429125"/>
          </a:xfrm>
        </p:spPr>
      </p:pic>
      <p:pic>
        <p:nvPicPr>
          <p:cNvPr id="7" name="Picture 6">
            <a:extLst>
              <a:ext uri="{FF2B5EF4-FFF2-40B4-BE49-F238E27FC236}">
                <a16:creationId xmlns:a16="http://schemas.microsoft.com/office/drawing/2014/main" id="{01606257-A9C5-7429-6922-15A7E711CAFD}"/>
              </a:ext>
            </a:extLst>
          </p:cNvPr>
          <p:cNvPicPr>
            <a:picLocks noChangeAspect="1"/>
          </p:cNvPicPr>
          <p:nvPr/>
        </p:nvPicPr>
        <p:blipFill>
          <a:blip r:embed="rId3"/>
          <a:stretch>
            <a:fillRect/>
          </a:stretch>
        </p:blipFill>
        <p:spPr>
          <a:xfrm>
            <a:off x="6096000" y="2092389"/>
            <a:ext cx="5426964" cy="4144072"/>
          </a:xfrm>
          <a:prstGeom prst="rect">
            <a:avLst/>
          </a:prstGeom>
        </p:spPr>
      </p:pic>
    </p:spTree>
    <p:extLst>
      <p:ext uri="{BB962C8B-B14F-4D97-AF65-F5344CB8AC3E}">
        <p14:creationId xmlns:p14="http://schemas.microsoft.com/office/powerpoint/2010/main" val="366806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35313-54F6-8EA0-E30A-3848F0A85DE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dirty="0"/>
              <a:t>4</a:t>
            </a:r>
            <a:r>
              <a:rPr lang="en-US" sz="5400" kern="1200" dirty="0">
                <a:solidFill>
                  <a:schemeClr val="tx1"/>
                </a:solidFill>
                <a:latin typeface="+mj-lt"/>
                <a:ea typeface="+mj-ea"/>
                <a:cs typeface="+mj-cs"/>
              </a:rPr>
              <a:t>. Director</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08975C87-30AC-D068-D98F-2D8428EE20F6}"/>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28600">
              <a:buFont typeface="Arial" panose="020B0604020202020204" pitchFamily="34" charset="0"/>
              <a:buChar char="•"/>
            </a:pPr>
            <a:r>
              <a:rPr lang="en-US" sz="2000"/>
              <a:t>Directors shape a movie’s creative vision, coordinating with cast and crew to influence its artistic style, genre trends, box office performance, and critical reception.</a:t>
            </a:r>
          </a:p>
          <a:p>
            <a:pPr marL="285750" indent="-228600">
              <a:buFont typeface="Arial" panose="020B0604020202020204" pitchFamily="34" charset="0"/>
              <a:buChar char="•"/>
            </a:pPr>
            <a:r>
              <a:rPr lang="en-US" sz="2000"/>
              <a:t>Source Pattern : Agent Role Pattern</a:t>
            </a:r>
          </a:p>
          <a:p>
            <a:pPr marL="285750" indent="-228600">
              <a:buFont typeface="Arial" panose="020B0604020202020204" pitchFamily="34" charset="0"/>
              <a:buChar char="•"/>
            </a:pPr>
            <a:r>
              <a:rPr lang="en-US" sz="2000"/>
              <a:t>Source Data : TMDb, IMDb</a:t>
            </a:r>
          </a:p>
        </p:txBody>
      </p:sp>
      <p:pic>
        <p:nvPicPr>
          <p:cNvPr id="6" name="Content Placeholder 5" descr="A diagram of a company&#10;&#10;Description automatically generated">
            <a:extLst>
              <a:ext uri="{FF2B5EF4-FFF2-40B4-BE49-F238E27FC236}">
                <a16:creationId xmlns:a16="http://schemas.microsoft.com/office/drawing/2014/main" id="{ABCDB771-E80C-BE1A-0B01-D45CA7B6EE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746218"/>
            <a:ext cx="6903720" cy="3365563"/>
          </a:xfrm>
          <a:prstGeom prst="rect">
            <a:avLst/>
          </a:prstGeom>
        </p:spPr>
      </p:pic>
    </p:spTree>
    <p:extLst>
      <p:ext uri="{BB962C8B-B14F-4D97-AF65-F5344CB8AC3E}">
        <p14:creationId xmlns:p14="http://schemas.microsoft.com/office/powerpoint/2010/main" val="58508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09C975-2A22-1D33-9043-6A841E94FEB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D8DAC5-4785-E453-5825-05529206C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89AAB-8792-11DE-9ED5-C2BC9D4205E0}"/>
              </a:ext>
            </a:extLst>
          </p:cNvPr>
          <p:cNvSpPr>
            <a:spLocks noGrp="1"/>
          </p:cNvSpPr>
          <p:nvPr>
            <p:ph type="title"/>
          </p:nvPr>
        </p:nvSpPr>
        <p:spPr>
          <a:xfrm>
            <a:off x="838200" y="365125"/>
            <a:ext cx="10515600" cy="1325563"/>
          </a:xfrm>
        </p:spPr>
        <p:txBody>
          <a:bodyPr>
            <a:normAutofit/>
          </a:bodyPr>
          <a:lstStyle/>
          <a:p>
            <a:r>
              <a:rPr lang="en-US" sz="5400"/>
              <a:t>Axioms</a:t>
            </a:r>
            <a:endParaRPr lang="en-IN" sz="5400" dirty="0"/>
          </a:p>
        </p:txBody>
      </p:sp>
      <p:sp>
        <p:nvSpPr>
          <p:cNvPr id="10" name="sketch line">
            <a:extLst>
              <a:ext uri="{FF2B5EF4-FFF2-40B4-BE49-F238E27FC236}">
                <a16:creationId xmlns:a16="http://schemas.microsoft.com/office/drawing/2014/main" id="{F36E982F-2487-4E40-1D53-2285816EA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953B13F-21D8-51FA-9FB1-AD722F63A2C8}"/>
              </a:ext>
            </a:extLst>
          </p:cNvPr>
          <p:cNvPicPr>
            <a:picLocks noGrp="1" noChangeAspect="1"/>
          </p:cNvPicPr>
          <p:nvPr>
            <p:ph idx="1"/>
          </p:nvPr>
        </p:nvPicPr>
        <p:blipFill>
          <a:blip r:embed="rId2"/>
          <a:stretch>
            <a:fillRect/>
          </a:stretch>
        </p:blipFill>
        <p:spPr>
          <a:xfrm>
            <a:off x="1211635" y="1825625"/>
            <a:ext cx="3893393" cy="4429125"/>
          </a:xfrm>
        </p:spPr>
      </p:pic>
      <p:pic>
        <p:nvPicPr>
          <p:cNvPr id="7" name="Picture 6">
            <a:extLst>
              <a:ext uri="{FF2B5EF4-FFF2-40B4-BE49-F238E27FC236}">
                <a16:creationId xmlns:a16="http://schemas.microsoft.com/office/drawing/2014/main" id="{37C15CD5-B35B-B014-D1C9-5070DC8F3F31}"/>
              </a:ext>
            </a:extLst>
          </p:cNvPr>
          <p:cNvPicPr>
            <a:picLocks noChangeAspect="1"/>
          </p:cNvPicPr>
          <p:nvPr/>
        </p:nvPicPr>
        <p:blipFill>
          <a:blip r:embed="rId3"/>
          <a:stretch>
            <a:fillRect/>
          </a:stretch>
        </p:blipFill>
        <p:spPr>
          <a:xfrm>
            <a:off x="6500190" y="1974706"/>
            <a:ext cx="4750905" cy="3882622"/>
          </a:xfrm>
          <a:prstGeom prst="rect">
            <a:avLst/>
          </a:prstGeom>
        </p:spPr>
      </p:pic>
    </p:spTree>
    <p:extLst>
      <p:ext uri="{BB962C8B-B14F-4D97-AF65-F5344CB8AC3E}">
        <p14:creationId xmlns:p14="http://schemas.microsoft.com/office/powerpoint/2010/main" val="365702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CC08AB-D430-E4FA-BD86-DE219C951C18}"/>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dirty="0"/>
              <a:t>5</a:t>
            </a:r>
            <a:r>
              <a:rPr lang="en-US" sz="5400" kern="1200" dirty="0">
                <a:solidFill>
                  <a:schemeClr val="tx1"/>
                </a:solidFill>
                <a:latin typeface="+mj-lt"/>
                <a:ea typeface="+mj-ea"/>
                <a:cs typeface="+mj-cs"/>
              </a:rPr>
              <a:t>. Genre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C6D3373-0586-4198-46BC-94E6475DC5F6}"/>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28600">
              <a:buFont typeface="Arial" panose="020B0604020202020204" pitchFamily="34" charset="0"/>
              <a:buChar char="•"/>
            </a:pPr>
            <a:r>
              <a:rPr lang="en-US" sz="1700"/>
              <a:t>Genre categorize movies based on themes, storytelling styles, or visual aesthetics helping users, producers and researchers identify similar movies, track trends, target audiences and study genre evolution.</a:t>
            </a:r>
          </a:p>
          <a:p>
            <a:pPr marL="285750" indent="-228600">
              <a:buFont typeface="Arial" panose="020B0604020202020204" pitchFamily="34" charset="0"/>
              <a:buChar char="•"/>
            </a:pPr>
            <a:r>
              <a:rPr lang="en-US" sz="1700"/>
              <a:t>Source Pattern : Classification Pattern (MODL)</a:t>
            </a:r>
          </a:p>
          <a:p>
            <a:pPr marL="285750" indent="-228600">
              <a:buFont typeface="Arial" panose="020B0604020202020204" pitchFamily="34" charset="0"/>
              <a:buChar char="•"/>
            </a:pPr>
            <a:r>
              <a:rPr lang="en-US" sz="1700"/>
              <a:t>Source Data : TMDb, IMDb</a:t>
            </a:r>
          </a:p>
          <a:p>
            <a:pPr indent="-228600">
              <a:buFont typeface="Arial" panose="020B0604020202020204" pitchFamily="34" charset="0"/>
              <a:buChar char="•"/>
            </a:pPr>
            <a:endParaRPr lang="en-US" sz="1700"/>
          </a:p>
        </p:txBody>
      </p:sp>
      <p:pic>
        <p:nvPicPr>
          <p:cNvPr id="6" name="Content Placeholder 5" descr="A diagram of a company&#10;&#10;Description automatically generated">
            <a:extLst>
              <a:ext uri="{FF2B5EF4-FFF2-40B4-BE49-F238E27FC236}">
                <a16:creationId xmlns:a16="http://schemas.microsoft.com/office/drawing/2014/main" id="{A19A82AF-F79C-9BCA-4A5C-F7DC52EAD8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521847"/>
            <a:ext cx="6903720" cy="3814305"/>
          </a:xfrm>
          <a:prstGeom prst="rect">
            <a:avLst/>
          </a:prstGeom>
        </p:spPr>
      </p:pic>
    </p:spTree>
    <p:extLst>
      <p:ext uri="{BB962C8B-B14F-4D97-AF65-F5344CB8AC3E}">
        <p14:creationId xmlns:p14="http://schemas.microsoft.com/office/powerpoint/2010/main" val="375628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71D117-9D4C-B47A-93F4-87E36FDF94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9F90ED-570C-D881-0A66-65448D09A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177D0-C28F-4D10-C2AF-9AF81424FB11}"/>
              </a:ext>
            </a:extLst>
          </p:cNvPr>
          <p:cNvSpPr>
            <a:spLocks noGrp="1"/>
          </p:cNvSpPr>
          <p:nvPr>
            <p:ph type="title"/>
          </p:nvPr>
        </p:nvSpPr>
        <p:spPr>
          <a:xfrm>
            <a:off x="838200" y="365125"/>
            <a:ext cx="10515600" cy="1325563"/>
          </a:xfrm>
        </p:spPr>
        <p:txBody>
          <a:bodyPr>
            <a:normAutofit/>
          </a:bodyPr>
          <a:lstStyle/>
          <a:p>
            <a:r>
              <a:rPr lang="en-US" sz="5400"/>
              <a:t>Axioms</a:t>
            </a:r>
            <a:endParaRPr lang="en-IN" sz="5400" dirty="0"/>
          </a:p>
        </p:txBody>
      </p:sp>
      <p:sp>
        <p:nvSpPr>
          <p:cNvPr id="10" name="sketch line">
            <a:extLst>
              <a:ext uri="{FF2B5EF4-FFF2-40B4-BE49-F238E27FC236}">
                <a16:creationId xmlns:a16="http://schemas.microsoft.com/office/drawing/2014/main" id="{5B7FF9EC-9CC8-B1EF-2DEC-6E0D0B427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E20EFD9-D501-BF0E-9210-F7B22448EFD1}"/>
              </a:ext>
            </a:extLst>
          </p:cNvPr>
          <p:cNvPicPr>
            <a:picLocks noChangeAspect="1"/>
          </p:cNvPicPr>
          <p:nvPr/>
        </p:nvPicPr>
        <p:blipFill>
          <a:blip r:embed="rId2"/>
          <a:stretch>
            <a:fillRect/>
          </a:stretch>
        </p:blipFill>
        <p:spPr>
          <a:xfrm>
            <a:off x="516836" y="2055813"/>
            <a:ext cx="3220278" cy="4068282"/>
          </a:xfrm>
          <a:prstGeom prst="rect">
            <a:avLst/>
          </a:prstGeom>
        </p:spPr>
      </p:pic>
      <p:pic>
        <p:nvPicPr>
          <p:cNvPr id="12" name="Picture 11">
            <a:extLst>
              <a:ext uri="{FF2B5EF4-FFF2-40B4-BE49-F238E27FC236}">
                <a16:creationId xmlns:a16="http://schemas.microsoft.com/office/drawing/2014/main" id="{7F49BBEF-2037-FE7E-4800-5736364DE54F}"/>
              </a:ext>
            </a:extLst>
          </p:cNvPr>
          <p:cNvPicPr>
            <a:picLocks noChangeAspect="1"/>
          </p:cNvPicPr>
          <p:nvPr/>
        </p:nvPicPr>
        <p:blipFill>
          <a:blip r:embed="rId3"/>
          <a:stretch>
            <a:fillRect/>
          </a:stretch>
        </p:blipFill>
        <p:spPr>
          <a:xfrm>
            <a:off x="3916017" y="2128965"/>
            <a:ext cx="4124740" cy="4073955"/>
          </a:xfrm>
          <a:prstGeom prst="rect">
            <a:avLst/>
          </a:prstGeom>
        </p:spPr>
      </p:pic>
      <p:pic>
        <p:nvPicPr>
          <p:cNvPr id="14" name="Picture 13">
            <a:extLst>
              <a:ext uri="{FF2B5EF4-FFF2-40B4-BE49-F238E27FC236}">
                <a16:creationId xmlns:a16="http://schemas.microsoft.com/office/drawing/2014/main" id="{021CB78A-E410-02B7-C6F5-3D0CD093D177}"/>
              </a:ext>
            </a:extLst>
          </p:cNvPr>
          <p:cNvPicPr>
            <a:picLocks noChangeAspect="1"/>
          </p:cNvPicPr>
          <p:nvPr/>
        </p:nvPicPr>
        <p:blipFill>
          <a:blip r:embed="rId4"/>
          <a:stretch>
            <a:fillRect/>
          </a:stretch>
        </p:blipFill>
        <p:spPr>
          <a:xfrm>
            <a:off x="8040757" y="2123992"/>
            <a:ext cx="3313043" cy="1982459"/>
          </a:xfrm>
          <a:prstGeom prst="rect">
            <a:avLst/>
          </a:prstGeom>
        </p:spPr>
      </p:pic>
    </p:spTree>
    <p:extLst>
      <p:ext uri="{BB962C8B-B14F-4D97-AF65-F5344CB8AC3E}">
        <p14:creationId xmlns:p14="http://schemas.microsoft.com/office/powerpoint/2010/main" val="3517454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619480-B519-F652-688A-7D30C8E1C196}"/>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D1F2B08-6F77-2309-3164-72F47E754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96460-7A80-AD3F-D539-50FB6BDE841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dirty="0"/>
              <a:t>6. Gross Earnings</a:t>
            </a:r>
            <a:endParaRPr lang="en-US" sz="5400"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030759ED-830C-0AE6-A063-A321F137B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907B4179-AA45-85F9-38B5-BB8DC43B1358}"/>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85750">
              <a:buFont typeface="Arial" panose="020B0604020202020204" pitchFamily="34" charset="0"/>
              <a:buChar char="•"/>
            </a:pPr>
            <a:r>
              <a:rPr lang="en-US" sz="2000" dirty="0"/>
              <a:t>Gross Earnings reflect total revenue from box office, streaming, and other channels, serving as a key metric for financial success, profitability, and consumer demand analysis.</a:t>
            </a:r>
          </a:p>
          <a:p>
            <a:pPr marL="285750" indent="-285750">
              <a:buFont typeface="Arial" panose="020B0604020202020204" pitchFamily="34" charset="0"/>
              <a:buChar char="•"/>
            </a:pPr>
            <a:r>
              <a:rPr lang="en-US" sz="2000" dirty="0"/>
              <a:t>Source Pattern : Quantity Pattern</a:t>
            </a:r>
          </a:p>
          <a:p>
            <a:pPr marL="285750" indent="-285750">
              <a:buFont typeface="Arial" panose="020B0604020202020204" pitchFamily="34" charset="0"/>
              <a:buChar char="•"/>
            </a:pPr>
            <a:r>
              <a:rPr lang="en-US" sz="2000" dirty="0"/>
              <a:t>Source Data : </a:t>
            </a:r>
            <a:r>
              <a:rPr lang="en-US" sz="2000" dirty="0" err="1"/>
              <a:t>TMDb</a:t>
            </a:r>
            <a:r>
              <a:rPr lang="en-US" sz="2000" dirty="0"/>
              <a:t>, IMDb</a:t>
            </a:r>
            <a:endParaRPr lang="en-IN" sz="2000" dirty="0"/>
          </a:p>
          <a:p>
            <a:pPr marL="285750" indent="-228600">
              <a:buFont typeface="Arial" panose="020B0604020202020204" pitchFamily="34" charset="0"/>
              <a:buChar char="•"/>
            </a:pPr>
            <a:endParaRPr lang="en-US" sz="2000" dirty="0"/>
          </a:p>
        </p:txBody>
      </p:sp>
      <p:pic>
        <p:nvPicPr>
          <p:cNvPr id="8" name="Content Placeholder 7" descr="A diagram of a currency&#10;&#10;Description automatically generated">
            <a:extLst>
              <a:ext uri="{FF2B5EF4-FFF2-40B4-BE49-F238E27FC236}">
                <a16:creationId xmlns:a16="http://schemas.microsoft.com/office/drawing/2014/main" id="{5D8162F8-24D9-C57D-8025-9F53600C7F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1325" y="1976297"/>
            <a:ext cx="5495925" cy="2214703"/>
          </a:xfrm>
        </p:spPr>
      </p:pic>
    </p:spTree>
    <p:extLst>
      <p:ext uri="{BB962C8B-B14F-4D97-AF65-F5344CB8AC3E}">
        <p14:creationId xmlns:p14="http://schemas.microsoft.com/office/powerpoint/2010/main" val="176689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DFE6B2-B5A2-F00E-9A0D-5C7D21FCCB7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F67A1F-691E-8B75-72B1-83861EC33B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1281EE-8D02-3CC9-0F39-4619AE723A55}"/>
              </a:ext>
            </a:extLst>
          </p:cNvPr>
          <p:cNvSpPr>
            <a:spLocks noGrp="1"/>
          </p:cNvSpPr>
          <p:nvPr>
            <p:ph type="title"/>
          </p:nvPr>
        </p:nvSpPr>
        <p:spPr>
          <a:xfrm>
            <a:off x="838200" y="365125"/>
            <a:ext cx="10515600" cy="1325563"/>
          </a:xfrm>
        </p:spPr>
        <p:txBody>
          <a:bodyPr>
            <a:normAutofit/>
          </a:bodyPr>
          <a:lstStyle/>
          <a:p>
            <a:r>
              <a:rPr lang="en-US" sz="5400"/>
              <a:t>Axioms</a:t>
            </a:r>
            <a:endParaRPr lang="en-IN" sz="5400" dirty="0"/>
          </a:p>
        </p:txBody>
      </p:sp>
      <p:sp>
        <p:nvSpPr>
          <p:cNvPr id="10" name="sketch line">
            <a:extLst>
              <a:ext uri="{FF2B5EF4-FFF2-40B4-BE49-F238E27FC236}">
                <a16:creationId xmlns:a16="http://schemas.microsoft.com/office/drawing/2014/main" id="{FBB52122-B6CA-B0D6-3135-4770D18FB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3E851D5-5151-317F-B673-13FD91A1C292}"/>
              </a:ext>
            </a:extLst>
          </p:cNvPr>
          <p:cNvPicPr>
            <a:picLocks noGrp="1" noChangeAspect="1"/>
          </p:cNvPicPr>
          <p:nvPr>
            <p:ph idx="1"/>
          </p:nvPr>
        </p:nvPicPr>
        <p:blipFill>
          <a:blip r:embed="rId2"/>
          <a:stretch>
            <a:fillRect/>
          </a:stretch>
        </p:blipFill>
        <p:spPr>
          <a:xfrm>
            <a:off x="1207442" y="1875920"/>
            <a:ext cx="5074088" cy="4616955"/>
          </a:xfrm>
        </p:spPr>
      </p:pic>
    </p:spTree>
    <p:extLst>
      <p:ext uri="{BB962C8B-B14F-4D97-AF65-F5344CB8AC3E}">
        <p14:creationId xmlns:p14="http://schemas.microsoft.com/office/powerpoint/2010/main" val="3454794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5949C8-BD06-56DB-3B32-E783859CA6EC}"/>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050BF55-98E2-A9E6-47B4-AD3DE915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07148-FD72-F8DC-CFDA-9010779AB4F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7. Movie Ratings</a:t>
            </a:r>
          </a:p>
        </p:txBody>
      </p:sp>
      <p:sp>
        <p:nvSpPr>
          <p:cNvPr id="13" name="sketch line">
            <a:extLst>
              <a:ext uri="{FF2B5EF4-FFF2-40B4-BE49-F238E27FC236}">
                <a16:creationId xmlns:a16="http://schemas.microsoft.com/office/drawing/2014/main" id="{BB4DD0B3-1148-83AA-325C-619BB616A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98B9629-73CB-3FB0-9F15-7D36A68916FE}"/>
              </a:ext>
            </a:extLst>
          </p:cNvPr>
          <p:cNvSpPr>
            <a:spLocks noGrp="1"/>
          </p:cNvSpPr>
          <p:nvPr>
            <p:ph type="body" sz="half" idx="2"/>
          </p:nvPr>
        </p:nvSpPr>
        <p:spPr>
          <a:xfrm>
            <a:off x="630935" y="2807208"/>
            <a:ext cx="4000699" cy="3392984"/>
          </a:xfrm>
        </p:spPr>
        <p:txBody>
          <a:bodyPr vert="horz" lIns="91440" tIns="45720" rIns="91440" bIns="45720" rtlCol="0" anchor="t">
            <a:normAutofit/>
          </a:bodyPr>
          <a:lstStyle/>
          <a:p>
            <a:pPr marL="285750" indent="-228600">
              <a:buFont typeface="Arial" panose="020B0604020202020204" pitchFamily="34" charset="0"/>
              <a:buChar char="•"/>
            </a:pPr>
            <a:r>
              <a:rPr lang="en-US" sz="2000" dirty="0"/>
              <a:t>Ratings provide a standardized measure of movie quality, influencing audience choices, marketing strategies, and box office success while reflecting critical and audience reception.</a:t>
            </a:r>
          </a:p>
          <a:p>
            <a:pPr marL="285750" indent="-228600">
              <a:buFont typeface="Arial" panose="020B0604020202020204" pitchFamily="34" charset="0"/>
              <a:buChar char="•"/>
            </a:pPr>
            <a:r>
              <a:rPr lang="en-US" sz="2000" dirty="0"/>
              <a:t>Source Pattern : Observation Pattern</a:t>
            </a:r>
          </a:p>
          <a:p>
            <a:pPr marL="285750" indent="-228600">
              <a:buFont typeface="Arial" panose="020B0604020202020204" pitchFamily="34" charset="0"/>
              <a:buChar char="•"/>
            </a:pPr>
            <a:r>
              <a:rPr lang="en-US" sz="2000" dirty="0"/>
              <a:t>Source Data : </a:t>
            </a:r>
            <a:r>
              <a:rPr lang="en-US" sz="2000" dirty="0" err="1"/>
              <a:t>TMDb</a:t>
            </a:r>
            <a:r>
              <a:rPr lang="en-US" sz="2000" dirty="0"/>
              <a:t>, IMDb</a:t>
            </a:r>
          </a:p>
        </p:txBody>
      </p:sp>
      <p:pic>
        <p:nvPicPr>
          <p:cNvPr id="8" name="Content Placeholder 7" descr="A diagram of a product&#10;&#10;Description automatically generated">
            <a:extLst>
              <a:ext uri="{FF2B5EF4-FFF2-40B4-BE49-F238E27FC236}">
                <a16:creationId xmlns:a16="http://schemas.microsoft.com/office/drawing/2014/main" id="{6B7A2AA2-BE9E-AD8D-255D-1B7928F830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214042"/>
            <a:ext cx="6172200" cy="4595714"/>
          </a:xfrm>
        </p:spPr>
      </p:pic>
    </p:spTree>
    <p:extLst>
      <p:ext uri="{BB962C8B-B14F-4D97-AF65-F5344CB8AC3E}">
        <p14:creationId xmlns:p14="http://schemas.microsoft.com/office/powerpoint/2010/main" val="870054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FE9CF5-DA2A-0FC7-8624-A5B22DAEED6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1D1F60-0F03-45E5-94EB-BB58A6FF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90115-0F94-D0A4-7415-F3D3C718D212}"/>
              </a:ext>
            </a:extLst>
          </p:cNvPr>
          <p:cNvSpPr>
            <a:spLocks noGrp="1"/>
          </p:cNvSpPr>
          <p:nvPr>
            <p:ph type="title"/>
          </p:nvPr>
        </p:nvSpPr>
        <p:spPr>
          <a:xfrm>
            <a:off x="838200" y="365125"/>
            <a:ext cx="10515600" cy="1325563"/>
          </a:xfrm>
        </p:spPr>
        <p:txBody>
          <a:bodyPr>
            <a:normAutofit/>
          </a:bodyPr>
          <a:lstStyle/>
          <a:p>
            <a:r>
              <a:rPr lang="en-US" sz="5400"/>
              <a:t>Axioms</a:t>
            </a:r>
            <a:endParaRPr lang="en-IN" sz="5400" dirty="0"/>
          </a:p>
        </p:txBody>
      </p:sp>
      <p:sp>
        <p:nvSpPr>
          <p:cNvPr id="10" name="sketch line">
            <a:extLst>
              <a:ext uri="{FF2B5EF4-FFF2-40B4-BE49-F238E27FC236}">
                <a16:creationId xmlns:a16="http://schemas.microsoft.com/office/drawing/2014/main" id="{C578A2D3-2E67-5ABA-D1B9-F5DFB7240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214E1310-0688-C3C6-719F-ED6303658919}"/>
              </a:ext>
            </a:extLst>
          </p:cNvPr>
          <p:cNvPicPr>
            <a:picLocks noGrp="1" noChangeAspect="1"/>
          </p:cNvPicPr>
          <p:nvPr>
            <p:ph idx="1"/>
          </p:nvPr>
        </p:nvPicPr>
        <p:blipFill>
          <a:blip r:embed="rId2"/>
          <a:stretch>
            <a:fillRect/>
          </a:stretch>
        </p:blipFill>
        <p:spPr>
          <a:xfrm>
            <a:off x="552660" y="1825625"/>
            <a:ext cx="4561952" cy="4612386"/>
          </a:xfrm>
        </p:spPr>
      </p:pic>
      <p:pic>
        <p:nvPicPr>
          <p:cNvPr id="14" name="Picture 13">
            <a:extLst>
              <a:ext uri="{FF2B5EF4-FFF2-40B4-BE49-F238E27FC236}">
                <a16:creationId xmlns:a16="http://schemas.microsoft.com/office/drawing/2014/main" id="{6AB84412-BB08-F375-CDBE-0E1C64ED3F86}"/>
              </a:ext>
            </a:extLst>
          </p:cNvPr>
          <p:cNvPicPr>
            <a:picLocks noChangeAspect="1"/>
          </p:cNvPicPr>
          <p:nvPr/>
        </p:nvPicPr>
        <p:blipFill>
          <a:blip r:embed="rId3"/>
          <a:stretch>
            <a:fillRect/>
          </a:stretch>
        </p:blipFill>
        <p:spPr>
          <a:xfrm>
            <a:off x="6782637" y="1977717"/>
            <a:ext cx="4360985" cy="3306711"/>
          </a:xfrm>
          <a:prstGeom prst="rect">
            <a:avLst/>
          </a:prstGeom>
        </p:spPr>
      </p:pic>
    </p:spTree>
    <p:extLst>
      <p:ext uri="{BB962C8B-B14F-4D97-AF65-F5344CB8AC3E}">
        <p14:creationId xmlns:p14="http://schemas.microsoft.com/office/powerpoint/2010/main" val="240903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F42825-D1F5-A38C-47FE-CEC5D17BE0F5}"/>
              </a:ext>
            </a:extLst>
          </p:cNvPr>
          <p:cNvSpPr>
            <a:spLocks noGrp="1"/>
          </p:cNvSpPr>
          <p:nvPr>
            <p:ph type="title"/>
          </p:nvPr>
        </p:nvSpPr>
        <p:spPr>
          <a:xfrm>
            <a:off x="686834" y="1153572"/>
            <a:ext cx="3200400" cy="4461163"/>
          </a:xfrm>
        </p:spPr>
        <p:txBody>
          <a:bodyPr>
            <a:normAutofit/>
          </a:bodyPr>
          <a:lstStyle/>
          <a:p>
            <a:r>
              <a:rPr lang="en-US">
                <a:solidFill>
                  <a:srgbClr val="FFFFFF"/>
                </a:solidFill>
              </a:rPr>
              <a:t>Overview</a:t>
            </a:r>
            <a:endParaRPr lang="en-IN">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Content Placeholder 2">
            <a:extLst>
              <a:ext uri="{FF2B5EF4-FFF2-40B4-BE49-F238E27FC236}">
                <a16:creationId xmlns:a16="http://schemas.microsoft.com/office/drawing/2014/main" id="{3558A56F-DA69-E344-8992-7DC4E3185CFE}"/>
              </a:ext>
            </a:extLst>
          </p:cNvPr>
          <p:cNvSpPr>
            <a:spLocks noGrp="1"/>
          </p:cNvSpPr>
          <p:nvPr>
            <p:ph idx="1"/>
          </p:nvPr>
        </p:nvSpPr>
        <p:spPr>
          <a:xfrm>
            <a:off x="4447308" y="591344"/>
            <a:ext cx="6906491" cy="5585619"/>
          </a:xfrm>
        </p:spPr>
        <p:txBody>
          <a:bodyPr anchor="ctr">
            <a:normAutofit/>
          </a:bodyPr>
          <a:lstStyle/>
          <a:p>
            <a:r>
              <a:rPr lang="en-US" dirty="0"/>
              <a:t>Introduction</a:t>
            </a:r>
          </a:p>
          <a:p>
            <a:r>
              <a:rPr lang="en-US" dirty="0"/>
              <a:t>Modules</a:t>
            </a:r>
          </a:p>
          <a:p>
            <a:pPr marL="0" indent="0">
              <a:buNone/>
            </a:pPr>
            <a:r>
              <a:rPr lang="en-US" dirty="0"/>
              <a:t>	- Schema Diagrams</a:t>
            </a:r>
          </a:p>
          <a:p>
            <a:pPr marL="0" indent="0">
              <a:buNone/>
            </a:pPr>
            <a:r>
              <a:rPr lang="en-US" dirty="0"/>
              <a:t>	- Description</a:t>
            </a:r>
          </a:p>
          <a:p>
            <a:pPr marL="0" indent="0">
              <a:buNone/>
            </a:pPr>
            <a:r>
              <a:rPr lang="en-US" dirty="0"/>
              <a:t>	- Axioms</a:t>
            </a:r>
          </a:p>
          <a:p>
            <a:r>
              <a:rPr lang="en-US" dirty="0" err="1"/>
              <a:t>AllTogether</a:t>
            </a:r>
            <a:endParaRPr lang="en-US" dirty="0"/>
          </a:p>
          <a:p>
            <a:r>
              <a:rPr lang="en-US" dirty="0"/>
              <a:t>Competency Questions </a:t>
            </a:r>
          </a:p>
          <a:p>
            <a:r>
              <a:rPr lang="en-US" dirty="0"/>
              <a:t>SPARQL Queries</a:t>
            </a:r>
          </a:p>
          <a:p>
            <a:r>
              <a:rPr lang="en-US" dirty="0"/>
              <a:t>Demo</a:t>
            </a:r>
          </a:p>
          <a:p>
            <a:r>
              <a:rPr lang="en-US" dirty="0"/>
              <a:t>Retrospective</a:t>
            </a:r>
            <a:endParaRPr lang="en-IN" dirty="0"/>
          </a:p>
        </p:txBody>
      </p:sp>
    </p:spTree>
    <p:extLst>
      <p:ext uri="{BB962C8B-B14F-4D97-AF65-F5344CB8AC3E}">
        <p14:creationId xmlns:p14="http://schemas.microsoft.com/office/powerpoint/2010/main" val="407988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2FF98D-D60E-D425-1921-E56BAFE7770A}"/>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ED5E7-4E55-6159-6588-38A53E153D8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dirty="0">
                <a:solidFill>
                  <a:schemeClr val="tx1"/>
                </a:solidFill>
                <a:latin typeface="+mj-lt"/>
                <a:ea typeface="+mj-ea"/>
                <a:cs typeface="+mj-cs"/>
              </a:rPr>
              <a:t>8. Production Companies</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07E44AC2-CC16-4F16-2139-EE0ADB4BC990}"/>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28600">
              <a:buFont typeface="Arial" panose="020B0604020202020204" pitchFamily="34" charset="0"/>
              <a:buChar char="•"/>
            </a:pPr>
            <a:r>
              <a:rPr lang="en-US" sz="2000" dirty="0"/>
              <a:t>Production companies finance and manage movie creation, driving industry trends, partnerships, and success while shaping investment patterns and genre impact.</a:t>
            </a:r>
          </a:p>
          <a:p>
            <a:pPr marL="285750" indent="-228600">
              <a:buFont typeface="Arial" panose="020B0604020202020204" pitchFamily="34" charset="0"/>
              <a:buChar char="•"/>
            </a:pPr>
            <a:r>
              <a:rPr lang="en-US" sz="2000" dirty="0"/>
              <a:t>Source Pattern : Agent Role Pattern</a:t>
            </a:r>
          </a:p>
          <a:p>
            <a:pPr marL="285750" indent="-228600">
              <a:buFont typeface="Arial" panose="020B0604020202020204" pitchFamily="34" charset="0"/>
              <a:buChar char="•"/>
            </a:pPr>
            <a:r>
              <a:rPr lang="en-US" sz="2000" dirty="0"/>
              <a:t>Source Data : IMDb, </a:t>
            </a:r>
            <a:r>
              <a:rPr lang="en-US" sz="2000"/>
              <a:t>TMDb</a:t>
            </a:r>
            <a:endParaRPr lang="en-US" sz="2000" dirty="0"/>
          </a:p>
        </p:txBody>
      </p:sp>
      <p:pic>
        <p:nvPicPr>
          <p:cNvPr id="7" name="Content Placeholder 6" descr="A diagram of a product&#10;&#10;Description automatically generated">
            <a:extLst>
              <a:ext uri="{FF2B5EF4-FFF2-40B4-BE49-F238E27FC236}">
                <a16:creationId xmlns:a16="http://schemas.microsoft.com/office/drawing/2014/main" id="{51E84205-7B16-E435-A7F0-95D4791B81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843311"/>
            <a:ext cx="6172200" cy="3161852"/>
          </a:xfrm>
        </p:spPr>
      </p:pic>
    </p:spTree>
    <p:extLst>
      <p:ext uri="{BB962C8B-B14F-4D97-AF65-F5344CB8AC3E}">
        <p14:creationId xmlns:p14="http://schemas.microsoft.com/office/powerpoint/2010/main" val="2424516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2E8B61-0122-CB8C-3012-824437190B0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392C2F-5E18-6CDD-FD7C-BFCF2A3AA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793087-B8EA-5270-628B-5B47922F0870}"/>
              </a:ext>
            </a:extLst>
          </p:cNvPr>
          <p:cNvSpPr>
            <a:spLocks noGrp="1"/>
          </p:cNvSpPr>
          <p:nvPr>
            <p:ph type="title"/>
          </p:nvPr>
        </p:nvSpPr>
        <p:spPr>
          <a:xfrm>
            <a:off x="838200" y="365125"/>
            <a:ext cx="10515600" cy="1325563"/>
          </a:xfrm>
        </p:spPr>
        <p:txBody>
          <a:bodyPr>
            <a:normAutofit/>
          </a:bodyPr>
          <a:lstStyle/>
          <a:p>
            <a:r>
              <a:rPr lang="en-US" sz="5400"/>
              <a:t>Axioms</a:t>
            </a:r>
            <a:endParaRPr lang="en-IN" sz="5400" dirty="0"/>
          </a:p>
        </p:txBody>
      </p:sp>
      <p:sp>
        <p:nvSpPr>
          <p:cNvPr id="10" name="sketch line">
            <a:extLst>
              <a:ext uri="{FF2B5EF4-FFF2-40B4-BE49-F238E27FC236}">
                <a16:creationId xmlns:a16="http://schemas.microsoft.com/office/drawing/2014/main" id="{FA062FDE-F807-DB1B-E01E-9B88BF2C1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4391B672-86AE-34A2-5343-159C32399938}"/>
              </a:ext>
            </a:extLst>
          </p:cNvPr>
          <p:cNvPicPr>
            <a:picLocks noGrp="1" noChangeAspect="1"/>
          </p:cNvPicPr>
          <p:nvPr>
            <p:ph idx="1"/>
          </p:nvPr>
        </p:nvPicPr>
        <p:blipFill>
          <a:blip r:embed="rId2"/>
          <a:stretch>
            <a:fillRect/>
          </a:stretch>
        </p:blipFill>
        <p:spPr>
          <a:xfrm>
            <a:off x="669036" y="1825625"/>
            <a:ext cx="4847181" cy="4667250"/>
          </a:xfrm>
        </p:spPr>
      </p:pic>
      <p:pic>
        <p:nvPicPr>
          <p:cNvPr id="14" name="Picture 13">
            <a:extLst>
              <a:ext uri="{FF2B5EF4-FFF2-40B4-BE49-F238E27FC236}">
                <a16:creationId xmlns:a16="http://schemas.microsoft.com/office/drawing/2014/main" id="{EF8D703B-B9A9-E0F2-E99D-F4E529DEE81C}"/>
              </a:ext>
            </a:extLst>
          </p:cNvPr>
          <p:cNvPicPr>
            <a:picLocks noChangeAspect="1"/>
          </p:cNvPicPr>
          <p:nvPr/>
        </p:nvPicPr>
        <p:blipFill>
          <a:blip r:embed="rId3"/>
          <a:stretch>
            <a:fillRect/>
          </a:stretch>
        </p:blipFill>
        <p:spPr>
          <a:xfrm>
            <a:off x="6675785" y="1908314"/>
            <a:ext cx="4943058" cy="4285354"/>
          </a:xfrm>
          <a:prstGeom prst="rect">
            <a:avLst/>
          </a:prstGeom>
        </p:spPr>
      </p:pic>
    </p:spTree>
    <p:extLst>
      <p:ext uri="{BB962C8B-B14F-4D97-AF65-F5344CB8AC3E}">
        <p14:creationId xmlns:p14="http://schemas.microsoft.com/office/powerpoint/2010/main" val="2840291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F72510-A0F4-378D-1616-2CE85F171165}"/>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BA6CFA-D9EF-0047-529F-727DC3C04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BDDB7-6F95-EFE8-8986-29912BF998A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dirty="0"/>
              <a:t>9. User Ratings</a:t>
            </a:r>
            <a:endParaRPr lang="en-US" sz="4600" kern="1200" dirty="0">
              <a:solidFill>
                <a:schemeClr val="tx1"/>
              </a:solidFill>
              <a:latin typeface="+mj-lt"/>
              <a:ea typeface="+mj-ea"/>
              <a:cs typeface="+mj-cs"/>
            </a:endParaRPr>
          </a:p>
        </p:txBody>
      </p:sp>
      <p:sp>
        <p:nvSpPr>
          <p:cNvPr id="20" name="sketch line">
            <a:extLst>
              <a:ext uri="{FF2B5EF4-FFF2-40B4-BE49-F238E27FC236}">
                <a16:creationId xmlns:a16="http://schemas.microsoft.com/office/drawing/2014/main" id="{0D774AFD-929C-B482-25CE-2E90BEDC7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6C7B2DB-D270-FA62-1A38-D3F39041BE26}"/>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28600">
              <a:buFont typeface="Arial" panose="020B0604020202020204" pitchFamily="34" charset="0"/>
              <a:buChar char="•"/>
            </a:pPr>
            <a:r>
              <a:rPr lang="en-US" sz="2000" dirty="0"/>
              <a:t>User Ratings reflect audience satisfaction, offering insights into sentiment, long-term appeal, and the influence on future viewers and marketing strategies.</a:t>
            </a:r>
          </a:p>
          <a:p>
            <a:pPr marL="285750" indent="-228600">
              <a:buFont typeface="Arial" panose="020B0604020202020204" pitchFamily="34" charset="0"/>
              <a:buChar char="•"/>
            </a:pPr>
            <a:r>
              <a:rPr lang="en-US" sz="2000" dirty="0"/>
              <a:t>Source Pattern : Observation Pattern</a:t>
            </a:r>
          </a:p>
          <a:p>
            <a:pPr marL="285750" indent="-228600">
              <a:buFont typeface="Arial" panose="020B0604020202020204" pitchFamily="34" charset="0"/>
              <a:buChar char="•"/>
            </a:pPr>
            <a:r>
              <a:rPr lang="en-US" sz="2000" dirty="0"/>
              <a:t>Source Data : </a:t>
            </a:r>
            <a:r>
              <a:rPr lang="en-US" sz="2000" dirty="0" err="1"/>
              <a:t>TMDb</a:t>
            </a:r>
            <a:r>
              <a:rPr lang="en-US" sz="2000" dirty="0"/>
              <a:t>, IMDb</a:t>
            </a:r>
          </a:p>
        </p:txBody>
      </p:sp>
      <p:pic>
        <p:nvPicPr>
          <p:cNvPr id="8" name="Content Placeholder 7" descr="A diagram of a system&#10;&#10;Description automatically generated">
            <a:extLst>
              <a:ext uri="{FF2B5EF4-FFF2-40B4-BE49-F238E27FC236}">
                <a16:creationId xmlns:a16="http://schemas.microsoft.com/office/drawing/2014/main" id="{3525E010-781D-36E5-9ECC-6D8391D7ED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477108"/>
            <a:ext cx="6172200" cy="4392938"/>
          </a:xfrm>
        </p:spPr>
      </p:pic>
    </p:spTree>
    <p:extLst>
      <p:ext uri="{BB962C8B-B14F-4D97-AF65-F5344CB8AC3E}">
        <p14:creationId xmlns:p14="http://schemas.microsoft.com/office/powerpoint/2010/main" val="3965243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AF1B92-CFD0-D951-7741-7B455988446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AA46D11-AE64-1805-0561-F9070A28B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BB1D6-B21A-29BA-B6EE-B09DAA5A76D2}"/>
              </a:ext>
            </a:extLst>
          </p:cNvPr>
          <p:cNvSpPr>
            <a:spLocks noGrp="1"/>
          </p:cNvSpPr>
          <p:nvPr>
            <p:ph type="title"/>
          </p:nvPr>
        </p:nvSpPr>
        <p:spPr>
          <a:xfrm>
            <a:off x="838200" y="365125"/>
            <a:ext cx="10515600" cy="1325563"/>
          </a:xfrm>
        </p:spPr>
        <p:txBody>
          <a:bodyPr>
            <a:normAutofit/>
          </a:bodyPr>
          <a:lstStyle/>
          <a:p>
            <a:r>
              <a:rPr lang="en-US" sz="5400"/>
              <a:t>Axioms</a:t>
            </a:r>
            <a:endParaRPr lang="en-IN" sz="5400" dirty="0"/>
          </a:p>
        </p:txBody>
      </p:sp>
      <p:sp>
        <p:nvSpPr>
          <p:cNvPr id="10" name="sketch line">
            <a:extLst>
              <a:ext uri="{FF2B5EF4-FFF2-40B4-BE49-F238E27FC236}">
                <a16:creationId xmlns:a16="http://schemas.microsoft.com/office/drawing/2014/main" id="{E4ABABAD-AF2A-2FAA-8015-01E9FFE32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1D4E8D7E-43FD-F6F0-61BE-6DE2B889FA09}"/>
              </a:ext>
            </a:extLst>
          </p:cNvPr>
          <p:cNvPicPr>
            <a:picLocks noGrp="1" noChangeAspect="1"/>
          </p:cNvPicPr>
          <p:nvPr>
            <p:ph idx="1"/>
          </p:nvPr>
        </p:nvPicPr>
        <p:blipFill>
          <a:blip r:embed="rId2"/>
          <a:stretch>
            <a:fillRect/>
          </a:stretch>
        </p:blipFill>
        <p:spPr>
          <a:xfrm>
            <a:off x="669035" y="1825625"/>
            <a:ext cx="4566155" cy="4667250"/>
          </a:xfrm>
        </p:spPr>
      </p:pic>
      <p:pic>
        <p:nvPicPr>
          <p:cNvPr id="12" name="Picture 11">
            <a:extLst>
              <a:ext uri="{FF2B5EF4-FFF2-40B4-BE49-F238E27FC236}">
                <a16:creationId xmlns:a16="http://schemas.microsoft.com/office/drawing/2014/main" id="{F828BD36-5E70-A17A-9645-B48AA9741767}"/>
              </a:ext>
            </a:extLst>
          </p:cNvPr>
          <p:cNvPicPr>
            <a:picLocks noChangeAspect="1"/>
          </p:cNvPicPr>
          <p:nvPr/>
        </p:nvPicPr>
        <p:blipFill>
          <a:blip r:embed="rId3"/>
          <a:stretch>
            <a:fillRect/>
          </a:stretch>
        </p:blipFill>
        <p:spPr>
          <a:xfrm>
            <a:off x="6852975" y="1909188"/>
            <a:ext cx="4833258" cy="4501660"/>
          </a:xfrm>
          <a:prstGeom prst="rect">
            <a:avLst/>
          </a:prstGeom>
        </p:spPr>
      </p:pic>
    </p:spTree>
    <p:extLst>
      <p:ext uri="{BB962C8B-B14F-4D97-AF65-F5344CB8AC3E}">
        <p14:creationId xmlns:p14="http://schemas.microsoft.com/office/powerpoint/2010/main" val="1290706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3ABBE6-78DA-2B0B-7129-4BFDB452CB97}"/>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98427C0-A050-C434-8AAC-A95F71DA5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F16C7-6745-93A3-2C55-9703C5A191C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dirty="0"/>
              <a:t>11</a:t>
            </a:r>
            <a:r>
              <a:rPr lang="en-US" sz="5400" kern="1200" dirty="0">
                <a:solidFill>
                  <a:schemeClr val="tx1"/>
                </a:solidFill>
                <a:latin typeface="+mj-lt"/>
                <a:ea typeface="+mj-ea"/>
                <a:cs typeface="+mj-cs"/>
              </a:rPr>
              <a:t>. Votes</a:t>
            </a:r>
          </a:p>
        </p:txBody>
      </p:sp>
      <p:sp>
        <p:nvSpPr>
          <p:cNvPr id="13" name="sketch line">
            <a:extLst>
              <a:ext uri="{FF2B5EF4-FFF2-40B4-BE49-F238E27FC236}">
                <a16:creationId xmlns:a16="http://schemas.microsoft.com/office/drawing/2014/main" id="{D1E8FA53-3161-CF4D-34E3-AC61A05E6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0C24A4E-6FB1-AE4D-1370-46E43C522C46}"/>
              </a:ext>
            </a:extLst>
          </p:cNvPr>
          <p:cNvSpPr>
            <a:spLocks noGrp="1"/>
          </p:cNvSpPr>
          <p:nvPr>
            <p:ph type="body" sz="half" idx="2"/>
          </p:nvPr>
        </p:nvSpPr>
        <p:spPr>
          <a:xfrm>
            <a:off x="630935" y="2807208"/>
            <a:ext cx="4000699" cy="3392984"/>
          </a:xfrm>
        </p:spPr>
        <p:txBody>
          <a:bodyPr vert="horz" lIns="91440" tIns="45720" rIns="91440" bIns="45720" rtlCol="0" anchor="t">
            <a:normAutofit/>
          </a:bodyPr>
          <a:lstStyle/>
          <a:p>
            <a:pPr marL="285750" indent="-228600">
              <a:buFont typeface="Arial" panose="020B0604020202020204" pitchFamily="34" charset="0"/>
              <a:buChar char="•"/>
            </a:pPr>
            <a:r>
              <a:rPr lang="en-US" sz="2000" dirty="0"/>
              <a:t>Votes quantify audience engagement, reflecting a movie’s popularity, social influence, and viewer sentiment, offering insights into audience reach and approval.</a:t>
            </a:r>
          </a:p>
          <a:p>
            <a:pPr marL="285750" indent="-228600">
              <a:buFont typeface="Arial" panose="020B0604020202020204" pitchFamily="34" charset="0"/>
              <a:buChar char="•"/>
            </a:pPr>
            <a:r>
              <a:rPr lang="en-US" sz="2000" dirty="0"/>
              <a:t>Source Pattern : Observation Pattern</a:t>
            </a:r>
          </a:p>
          <a:p>
            <a:pPr marL="285750" indent="-228600">
              <a:buFont typeface="Arial" panose="020B0604020202020204" pitchFamily="34" charset="0"/>
              <a:buChar char="•"/>
            </a:pPr>
            <a:r>
              <a:rPr lang="en-US" sz="2000" dirty="0"/>
              <a:t>Source Data : </a:t>
            </a:r>
            <a:r>
              <a:rPr lang="en-US" sz="2000" dirty="0" err="1"/>
              <a:t>TMDb</a:t>
            </a:r>
            <a:r>
              <a:rPr lang="en-US" sz="2000" dirty="0"/>
              <a:t>, IMDb</a:t>
            </a:r>
          </a:p>
        </p:txBody>
      </p:sp>
      <p:pic>
        <p:nvPicPr>
          <p:cNvPr id="7" name="Content Placeholder 6" descr="A diagram of a diagram&#10;&#10;Description automatically generated">
            <a:extLst>
              <a:ext uri="{FF2B5EF4-FFF2-40B4-BE49-F238E27FC236}">
                <a16:creationId xmlns:a16="http://schemas.microsoft.com/office/drawing/2014/main" id="{8929C5EB-9C77-1853-61D8-2BC6197C49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2028233"/>
            <a:ext cx="6172200" cy="3588796"/>
          </a:xfrm>
        </p:spPr>
      </p:pic>
    </p:spTree>
    <p:extLst>
      <p:ext uri="{BB962C8B-B14F-4D97-AF65-F5344CB8AC3E}">
        <p14:creationId xmlns:p14="http://schemas.microsoft.com/office/powerpoint/2010/main" val="880698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EC396D-4CA7-1BB9-CF09-59E0FAA8A7F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6F7C55-FC2C-7402-A80F-1DC0D2578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A0B39-8F86-99E7-657C-418D346DD382}"/>
              </a:ext>
            </a:extLst>
          </p:cNvPr>
          <p:cNvSpPr>
            <a:spLocks noGrp="1"/>
          </p:cNvSpPr>
          <p:nvPr>
            <p:ph type="title"/>
          </p:nvPr>
        </p:nvSpPr>
        <p:spPr>
          <a:xfrm>
            <a:off x="838200" y="365125"/>
            <a:ext cx="10515600" cy="1325563"/>
          </a:xfrm>
        </p:spPr>
        <p:txBody>
          <a:bodyPr>
            <a:normAutofit/>
          </a:bodyPr>
          <a:lstStyle/>
          <a:p>
            <a:r>
              <a:rPr lang="en-US" sz="5400"/>
              <a:t>Axioms</a:t>
            </a:r>
            <a:endParaRPr lang="en-IN" sz="5400" dirty="0"/>
          </a:p>
        </p:txBody>
      </p:sp>
      <p:sp>
        <p:nvSpPr>
          <p:cNvPr id="10" name="sketch line">
            <a:extLst>
              <a:ext uri="{FF2B5EF4-FFF2-40B4-BE49-F238E27FC236}">
                <a16:creationId xmlns:a16="http://schemas.microsoft.com/office/drawing/2014/main" id="{6174ABD3-0E3F-BEBF-E2E2-4FD37CD5F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9A1AE9DE-5CF6-24AD-A308-A4EFD1AD2F1D}"/>
              </a:ext>
            </a:extLst>
          </p:cNvPr>
          <p:cNvPicPr>
            <a:picLocks noGrp="1" noChangeAspect="1"/>
          </p:cNvPicPr>
          <p:nvPr>
            <p:ph idx="1"/>
          </p:nvPr>
        </p:nvPicPr>
        <p:blipFill>
          <a:blip r:embed="rId2"/>
          <a:stretch>
            <a:fillRect/>
          </a:stretch>
        </p:blipFill>
        <p:spPr>
          <a:xfrm>
            <a:off x="838201" y="1825625"/>
            <a:ext cx="4577862" cy="4630674"/>
          </a:xfrm>
        </p:spPr>
      </p:pic>
      <p:pic>
        <p:nvPicPr>
          <p:cNvPr id="9" name="Picture 8">
            <a:extLst>
              <a:ext uri="{FF2B5EF4-FFF2-40B4-BE49-F238E27FC236}">
                <a16:creationId xmlns:a16="http://schemas.microsoft.com/office/drawing/2014/main" id="{8F025245-922B-6CAD-9BB4-567610A3EE7C}"/>
              </a:ext>
            </a:extLst>
          </p:cNvPr>
          <p:cNvPicPr>
            <a:picLocks noChangeAspect="1"/>
          </p:cNvPicPr>
          <p:nvPr/>
        </p:nvPicPr>
        <p:blipFill>
          <a:blip r:embed="rId3"/>
          <a:stretch>
            <a:fillRect/>
          </a:stretch>
        </p:blipFill>
        <p:spPr>
          <a:xfrm>
            <a:off x="6601766" y="1985956"/>
            <a:ext cx="4481566" cy="4366411"/>
          </a:xfrm>
          <a:prstGeom prst="rect">
            <a:avLst/>
          </a:prstGeom>
        </p:spPr>
      </p:pic>
    </p:spTree>
    <p:extLst>
      <p:ext uri="{BB962C8B-B14F-4D97-AF65-F5344CB8AC3E}">
        <p14:creationId xmlns:p14="http://schemas.microsoft.com/office/powerpoint/2010/main" val="309415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48693A-123A-FC7D-9590-E01A09AF3E59}"/>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2C9C95-4427-0A58-F940-22567FDC5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A7FB95-0EA0-B77B-58B4-3344BEB0F5E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dirty="0"/>
              <a:t>12. Inflation</a:t>
            </a:r>
            <a:endParaRPr lang="en-US" sz="4600" kern="1200" dirty="0">
              <a:solidFill>
                <a:schemeClr val="tx1"/>
              </a:solidFill>
              <a:latin typeface="+mj-lt"/>
              <a:ea typeface="+mj-ea"/>
              <a:cs typeface="+mj-cs"/>
            </a:endParaRPr>
          </a:p>
        </p:txBody>
      </p:sp>
      <p:sp>
        <p:nvSpPr>
          <p:cNvPr id="20" name="sketch line">
            <a:extLst>
              <a:ext uri="{FF2B5EF4-FFF2-40B4-BE49-F238E27FC236}">
                <a16:creationId xmlns:a16="http://schemas.microsoft.com/office/drawing/2014/main" id="{D3DBF4E3-7D78-F1EC-79E8-1FBBC1EFA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BDD2665F-092C-B566-81FB-48A9B381998A}"/>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28600">
              <a:buFont typeface="Arial" panose="020B0604020202020204" pitchFamily="34" charset="0"/>
              <a:buChar char="•"/>
            </a:pPr>
            <a:r>
              <a:rPr lang="en-US" sz="2000" dirty="0"/>
              <a:t>Inflation impacts movie production and revenue, driving adjustments in budgets, pricing strategies, and investment decisions to maintain profitability.</a:t>
            </a:r>
          </a:p>
          <a:p>
            <a:pPr marL="285750" indent="-228600">
              <a:buFont typeface="Arial" panose="020B0604020202020204" pitchFamily="34" charset="0"/>
              <a:buChar char="•"/>
            </a:pPr>
            <a:r>
              <a:rPr lang="en-US" sz="2000" dirty="0"/>
              <a:t>Source Pattern : Temporal Extent Pattern</a:t>
            </a:r>
          </a:p>
          <a:p>
            <a:pPr marL="285750" indent="-228600">
              <a:buFont typeface="Arial" panose="020B0604020202020204" pitchFamily="34" charset="0"/>
              <a:buChar char="•"/>
            </a:pPr>
            <a:r>
              <a:rPr lang="en-US" sz="2000" dirty="0"/>
              <a:t>Source Data : Global Inflation Dataset, IMDb, </a:t>
            </a:r>
            <a:r>
              <a:rPr lang="en-US" sz="2000" dirty="0" err="1"/>
              <a:t>TMDb</a:t>
            </a:r>
            <a:endParaRPr lang="en-US" sz="2000" dirty="0"/>
          </a:p>
        </p:txBody>
      </p:sp>
      <p:pic>
        <p:nvPicPr>
          <p:cNvPr id="7" name="Content Placeholder 6" descr="A diagram of a flowchart&#10;&#10;Description automatically generated">
            <a:extLst>
              <a:ext uri="{FF2B5EF4-FFF2-40B4-BE49-F238E27FC236}">
                <a16:creationId xmlns:a16="http://schemas.microsoft.com/office/drawing/2014/main" id="{61AC08BD-F919-F66C-FC90-62774BE89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3263" y="1768510"/>
            <a:ext cx="4972050" cy="4582048"/>
          </a:xfrm>
        </p:spPr>
      </p:pic>
    </p:spTree>
    <p:extLst>
      <p:ext uri="{BB962C8B-B14F-4D97-AF65-F5344CB8AC3E}">
        <p14:creationId xmlns:p14="http://schemas.microsoft.com/office/powerpoint/2010/main" val="2471693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297958-907C-789D-2F32-B3ABA418224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32CE1B-1B4D-DE7D-4239-427723BA9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BCA7E4-CE53-9B26-4624-5F9AEFC29FDD}"/>
              </a:ext>
            </a:extLst>
          </p:cNvPr>
          <p:cNvSpPr>
            <a:spLocks noGrp="1"/>
          </p:cNvSpPr>
          <p:nvPr>
            <p:ph type="title"/>
          </p:nvPr>
        </p:nvSpPr>
        <p:spPr>
          <a:xfrm>
            <a:off x="838200" y="365125"/>
            <a:ext cx="10515600" cy="1325563"/>
          </a:xfrm>
        </p:spPr>
        <p:txBody>
          <a:bodyPr>
            <a:normAutofit/>
          </a:bodyPr>
          <a:lstStyle/>
          <a:p>
            <a:r>
              <a:rPr lang="en-US" sz="5400"/>
              <a:t>Axioms</a:t>
            </a:r>
            <a:endParaRPr lang="en-IN" sz="5400" dirty="0"/>
          </a:p>
        </p:txBody>
      </p:sp>
      <p:sp>
        <p:nvSpPr>
          <p:cNvPr id="10" name="sketch line">
            <a:extLst>
              <a:ext uri="{FF2B5EF4-FFF2-40B4-BE49-F238E27FC236}">
                <a16:creationId xmlns:a16="http://schemas.microsoft.com/office/drawing/2014/main" id="{6E99CA20-AF34-E315-4B82-3E063C567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5A54595-54AE-967D-8C8E-D91B42B98AE1}"/>
              </a:ext>
            </a:extLst>
          </p:cNvPr>
          <p:cNvPicPr>
            <a:picLocks noGrp="1" noChangeAspect="1"/>
          </p:cNvPicPr>
          <p:nvPr>
            <p:ph idx="1"/>
          </p:nvPr>
        </p:nvPicPr>
        <p:blipFill>
          <a:blip r:embed="rId2"/>
          <a:stretch>
            <a:fillRect/>
          </a:stretch>
        </p:blipFill>
        <p:spPr>
          <a:xfrm>
            <a:off x="763676" y="1825625"/>
            <a:ext cx="4913644" cy="4667250"/>
          </a:xfrm>
        </p:spPr>
      </p:pic>
      <p:pic>
        <p:nvPicPr>
          <p:cNvPr id="9" name="Picture 8">
            <a:extLst>
              <a:ext uri="{FF2B5EF4-FFF2-40B4-BE49-F238E27FC236}">
                <a16:creationId xmlns:a16="http://schemas.microsoft.com/office/drawing/2014/main" id="{48F43A67-5E14-7B78-54C9-ECBCDCA19B36}"/>
              </a:ext>
            </a:extLst>
          </p:cNvPr>
          <p:cNvPicPr>
            <a:picLocks noChangeAspect="1"/>
          </p:cNvPicPr>
          <p:nvPr/>
        </p:nvPicPr>
        <p:blipFill>
          <a:blip r:embed="rId3"/>
          <a:stretch>
            <a:fillRect/>
          </a:stretch>
        </p:blipFill>
        <p:spPr>
          <a:xfrm>
            <a:off x="6514682" y="1954401"/>
            <a:ext cx="4679182" cy="3226225"/>
          </a:xfrm>
          <a:prstGeom prst="rect">
            <a:avLst/>
          </a:prstGeom>
        </p:spPr>
      </p:pic>
    </p:spTree>
    <p:extLst>
      <p:ext uri="{BB962C8B-B14F-4D97-AF65-F5344CB8AC3E}">
        <p14:creationId xmlns:p14="http://schemas.microsoft.com/office/powerpoint/2010/main" val="4171486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8EF687-BFF2-A59C-2B33-4403A64F3FAB}"/>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A4C554C0-30EB-7E9C-3EA6-4462C0624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c 27">
            <a:extLst>
              <a:ext uri="{FF2B5EF4-FFF2-40B4-BE49-F238E27FC236}">
                <a16:creationId xmlns:a16="http://schemas.microsoft.com/office/drawing/2014/main" id="{3EBA8DAE-03FA-A9B9-849D-E9433729C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D043A1-667F-090B-88D7-D359A57A3EFA}"/>
              </a:ext>
            </a:extLst>
          </p:cNvPr>
          <p:cNvSpPr>
            <a:spLocks noGrp="1"/>
          </p:cNvSpPr>
          <p:nvPr>
            <p:ph type="title"/>
          </p:nvPr>
        </p:nvSpPr>
        <p:spPr>
          <a:xfrm>
            <a:off x="892817" y="1370171"/>
            <a:ext cx="4425551" cy="2387600"/>
          </a:xfrm>
        </p:spPr>
        <p:txBody>
          <a:bodyPr vert="horz" lIns="91440" tIns="45720" rIns="91440" bIns="45720" rtlCol="0" anchor="b">
            <a:normAutofit/>
          </a:bodyPr>
          <a:lstStyle/>
          <a:p>
            <a:r>
              <a:rPr lang="en-US" sz="6600" dirty="0" err="1">
                <a:solidFill>
                  <a:srgbClr val="FFFFFF"/>
                </a:solidFill>
              </a:rPr>
              <a:t>AllTogether</a:t>
            </a:r>
            <a:endParaRPr lang="en-US" sz="6600" dirty="0">
              <a:solidFill>
                <a:srgbClr val="FFFFFF"/>
              </a:solidFill>
            </a:endParaRPr>
          </a:p>
        </p:txBody>
      </p:sp>
      <p:sp>
        <p:nvSpPr>
          <p:cNvPr id="30" name="Oval 29">
            <a:extLst>
              <a:ext uri="{FF2B5EF4-FFF2-40B4-BE49-F238E27FC236}">
                <a16:creationId xmlns:a16="http://schemas.microsoft.com/office/drawing/2014/main" id="{11B42751-0711-44F0-1F0B-3797FF3BE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5976" y="2130090"/>
            <a:ext cx="457824" cy="4454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CDC923B5-2023-AAF9-A924-D414F852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3872" y="3116072"/>
            <a:ext cx="4378128" cy="3741928"/>
          </a:xfrm>
          <a:custGeom>
            <a:avLst/>
            <a:gdLst>
              <a:gd name="connsiteX0" fmla="*/ 2605183 w 4378128"/>
              <a:gd name="connsiteY0" fmla="*/ 0 h 3741928"/>
              <a:gd name="connsiteX1" fmla="*/ 4262321 w 4378128"/>
              <a:gd name="connsiteY1" fmla="*/ 594897 h 3741928"/>
              <a:gd name="connsiteX2" fmla="*/ 4378128 w 4378128"/>
              <a:gd name="connsiteY2" fmla="*/ 700149 h 3741928"/>
              <a:gd name="connsiteX3" fmla="*/ 4378128 w 4378128"/>
              <a:gd name="connsiteY3" fmla="*/ 3741928 h 3741928"/>
              <a:gd name="connsiteX4" fmla="*/ 263831 w 4378128"/>
              <a:gd name="connsiteY4" fmla="*/ 3741928 h 3741928"/>
              <a:gd name="connsiteX5" fmla="*/ 204729 w 4378128"/>
              <a:gd name="connsiteY5" fmla="*/ 3619238 h 3741928"/>
              <a:gd name="connsiteX6" fmla="*/ 0 w 4378128"/>
              <a:gd name="connsiteY6" fmla="*/ 2605183 h 3741928"/>
              <a:gd name="connsiteX7" fmla="*/ 2605183 w 4378128"/>
              <a:gd name="connsiteY7" fmla="*/ 0 h 374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8128" h="3741928">
                <a:moveTo>
                  <a:pt x="2605183" y="0"/>
                </a:moveTo>
                <a:cubicBezTo>
                  <a:pt x="3234659" y="0"/>
                  <a:pt x="3811992" y="223253"/>
                  <a:pt x="4262321" y="594897"/>
                </a:cubicBezTo>
                <a:lnTo>
                  <a:pt x="4378128" y="700149"/>
                </a:lnTo>
                <a:lnTo>
                  <a:pt x="4378128" y="3741928"/>
                </a:lnTo>
                <a:lnTo>
                  <a:pt x="263831" y="3741928"/>
                </a:lnTo>
                <a:lnTo>
                  <a:pt x="204729" y="3619238"/>
                </a:lnTo>
                <a:cubicBezTo>
                  <a:pt x="72899" y="3307558"/>
                  <a:pt x="0" y="2964884"/>
                  <a:pt x="0" y="2605183"/>
                </a:cubicBezTo>
                <a:cubicBezTo>
                  <a:pt x="0" y="1166380"/>
                  <a:pt x="1166380" y="0"/>
                  <a:pt x="260518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715A02A3-7592-66D5-D32D-12B80007F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99731" y="1"/>
            <a:ext cx="4208478" cy="3678281"/>
          </a:xfrm>
          <a:custGeom>
            <a:avLst/>
            <a:gdLst>
              <a:gd name="connsiteX0" fmla="*/ 711074 w 4208478"/>
              <a:gd name="connsiteY0" fmla="*/ 0 h 3678281"/>
              <a:gd name="connsiteX1" fmla="*/ 3497404 w 4208478"/>
              <a:gd name="connsiteY1" fmla="*/ 0 h 3678281"/>
              <a:gd name="connsiteX2" fmla="*/ 3592161 w 4208478"/>
              <a:gd name="connsiteY2" fmla="*/ 86120 h 3678281"/>
              <a:gd name="connsiteX3" fmla="*/ 4208478 w 4208478"/>
              <a:gd name="connsiteY3" fmla="*/ 1574042 h 3678281"/>
              <a:gd name="connsiteX4" fmla="*/ 2104239 w 4208478"/>
              <a:gd name="connsiteY4" fmla="*/ 3678281 h 3678281"/>
              <a:gd name="connsiteX5" fmla="*/ 0 w 4208478"/>
              <a:gd name="connsiteY5" fmla="*/ 1574042 h 3678281"/>
              <a:gd name="connsiteX6" fmla="*/ 616318 w 4208478"/>
              <a:gd name="connsiteY6" fmla="*/ 86120 h 367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8478" h="3678281">
                <a:moveTo>
                  <a:pt x="711074" y="0"/>
                </a:moveTo>
                <a:lnTo>
                  <a:pt x="3497404" y="0"/>
                </a:lnTo>
                <a:lnTo>
                  <a:pt x="3592161" y="86120"/>
                </a:lnTo>
                <a:cubicBezTo>
                  <a:pt x="3972953" y="466913"/>
                  <a:pt x="4208478" y="992973"/>
                  <a:pt x="4208478" y="1574042"/>
                </a:cubicBezTo>
                <a:cubicBezTo>
                  <a:pt x="4208478" y="2736181"/>
                  <a:pt x="3266378" y="3678281"/>
                  <a:pt x="2104239" y="3678281"/>
                </a:cubicBezTo>
                <a:cubicBezTo>
                  <a:pt x="942100" y="3678281"/>
                  <a:pt x="0" y="2736181"/>
                  <a:pt x="0" y="1574042"/>
                </a:cubicBezTo>
                <a:cubicBezTo>
                  <a:pt x="0" y="992973"/>
                  <a:pt x="235525" y="466913"/>
                  <a:pt x="616318" y="861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a:extLst>
              <a:ext uri="{FF2B5EF4-FFF2-40B4-BE49-F238E27FC236}">
                <a16:creationId xmlns:a16="http://schemas.microsoft.com/office/drawing/2014/main" id="{81A83AD5-A404-24D1-AAFF-2DC93A0542EC}"/>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6170029" y="431173"/>
            <a:ext cx="2867881" cy="2387380"/>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6" name="Picture 5" descr="A close-up of a film strip&#10;&#10;Description automatically generated">
            <a:extLst>
              <a:ext uri="{FF2B5EF4-FFF2-40B4-BE49-F238E27FC236}">
                <a16:creationId xmlns:a16="http://schemas.microsoft.com/office/drawing/2014/main" id="{614F17B2-1279-596E-9C75-81CF2AB1AC6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782279" y="4091337"/>
            <a:ext cx="2899242" cy="215268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881572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B78C2D-EA17-06AE-F7BD-214EB1FD4B4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35458F-0631-AB94-40B2-B6742482C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D585C-49D9-6A68-664A-5B365184088F}"/>
              </a:ext>
            </a:extLst>
          </p:cNvPr>
          <p:cNvSpPr>
            <a:spLocks noGrp="1"/>
          </p:cNvSpPr>
          <p:nvPr>
            <p:ph type="title"/>
          </p:nvPr>
        </p:nvSpPr>
        <p:spPr>
          <a:xfrm>
            <a:off x="838200" y="365125"/>
            <a:ext cx="10515600" cy="1325563"/>
          </a:xfrm>
        </p:spPr>
        <p:txBody>
          <a:bodyPr>
            <a:normAutofit/>
          </a:bodyPr>
          <a:lstStyle/>
          <a:p>
            <a:r>
              <a:rPr lang="en-US" sz="5400" dirty="0" err="1"/>
              <a:t>AllTogether</a:t>
            </a:r>
            <a:endParaRPr lang="en-IN" sz="5400" dirty="0"/>
          </a:p>
        </p:txBody>
      </p:sp>
      <p:sp>
        <p:nvSpPr>
          <p:cNvPr id="10" name="sketch line">
            <a:extLst>
              <a:ext uri="{FF2B5EF4-FFF2-40B4-BE49-F238E27FC236}">
                <a16:creationId xmlns:a16="http://schemas.microsoft.com/office/drawing/2014/main" id="{288771A4-E35C-7934-10EE-1E6F5C42C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company&#10;&#10;Description automatically generated">
            <a:extLst>
              <a:ext uri="{FF2B5EF4-FFF2-40B4-BE49-F238E27FC236}">
                <a16:creationId xmlns:a16="http://schemas.microsoft.com/office/drawing/2014/main" id="{5ED16CA2-15EC-4AD5-79A9-1ADAB27BBDB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5803" y="1825625"/>
            <a:ext cx="5940393" cy="4351338"/>
          </a:xfrm>
          <a:prstGeom prst="rect">
            <a:avLst/>
          </a:prstGeom>
          <a:noFill/>
          <a:ln>
            <a:noFill/>
          </a:ln>
        </p:spPr>
      </p:pic>
    </p:spTree>
    <p:extLst>
      <p:ext uri="{BB962C8B-B14F-4D97-AF65-F5344CB8AC3E}">
        <p14:creationId xmlns:p14="http://schemas.microsoft.com/office/powerpoint/2010/main" val="270595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4FDBE2-32F7-4AC4-A40C-C51C65B1D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c 12">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0F1620-6681-96C1-70F9-7BCFF2CB1C57}"/>
              </a:ext>
            </a:extLst>
          </p:cNvPr>
          <p:cNvSpPr>
            <a:spLocks noGrp="1"/>
          </p:cNvSpPr>
          <p:nvPr>
            <p:ph type="title"/>
          </p:nvPr>
        </p:nvSpPr>
        <p:spPr>
          <a:xfrm>
            <a:off x="892817" y="1370171"/>
            <a:ext cx="4425551" cy="2387600"/>
          </a:xfrm>
        </p:spPr>
        <p:txBody>
          <a:bodyPr vert="horz" lIns="91440" tIns="45720" rIns="91440" bIns="45720" rtlCol="0" anchor="b">
            <a:normAutofit/>
          </a:bodyPr>
          <a:lstStyle/>
          <a:p>
            <a:r>
              <a:rPr lang="en-US" sz="6600" dirty="0">
                <a:solidFill>
                  <a:srgbClr val="FFFFFF"/>
                </a:solidFill>
              </a:rPr>
              <a:t>Introduction</a:t>
            </a:r>
          </a:p>
        </p:txBody>
      </p:sp>
      <p:sp>
        <p:nvSpPr>
          <p:cNvPr id="15" name="Oval 14">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5976" y="2130090"/>
            <a:ext cx="457824" cy="4454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11156773-3FB3-46D9-9F87-821287404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3872" y="3116072"/>
            <a:ext cx="4378128" cy="3741928"/>
          </a:xfrm>
          <a:custGeom>
            <a:avLst/>
            <a:gdLst>
              <a:gd name="connsiteX0" fmla="*/ 2605183 w 4378128"/>
              <a:gd name="connsiteY0" fmla="*/ 0 h 3741928"/>
              <a:gd name="connsiteX1" fmla="*/ 4262321 w 4378128"/>
              <a:gd name="connsiteY1" fmla="*/ 594897 h 3741928"/>
              <a:gd name="connsiteX2" fmla="*/ 4378128 w 4378128"/>
              <a:gd name="connsiteY2" fmla="*/ 700149 h 3741928"/>
              <a:gd name="connsiteX3" fmla="*/ 4378128 w 4378128"/>
              <a:gd name="connsiteY3" fmla="*/ 3741928 h 3741928"/>
              <a:gd name="connsiteX4" fmla="*/ 263831 w 4378128"/>
              <a:gd name="connsiteY4" fmla="*/ 3741928 h 3741928"/>
              <a:gd name="connsiteX5" fmla="*/ 204729 w 4378128"/>
              <a:gd name="connsiteY5" fmla="*/ 3619238 h 3741928"/>
              <a:gd name="connsiteX6" fmla="*/ 0 w 4378128"/>
              <a:gd name="connsiteY6" fmla="*/ 2605183 h 3741928"/>
              <a:gd name="connsiteX7" fmla="*/ 2605183 w 4378128"/>
              <a:gd name="connsiteY7" fmla="*/ 0 h 374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8128" h="3741928">
                <a:moveTo>
                  <a:pt x="2605183" y="0"/>
                </a:moveTo>
                <a:cubicBezTo>
                  <a:pt x="3234659" y="0"/>
                  <a:pt x="3811992" y="223253"/>
                  <a:pt x="4262321" y="594897"/>
                </a:cubicBezTo>
                <a:lnTo>
                  <a:pt x="4378128" y="700149"/>
                </a:lnTo>
                <a:lnTo>
                  <a:pt x="4378128" y="3741928"/>
                </a:lnTo>
                <a:lnTo>
                  <a:pt x="263831" y="3741928"/>
                </a:lnTo>
                <a:lnTo>
                  <a:pt x="204729" y="3619238"/>
                </a:lnTo>
                <a:cubicBezTo>
                  <a:pt x="72899" y="3307558"/>
                  <a:pt x="0" y="2964884"/>
                  <a:pt x="0" y="2605183"/>
                </a:cubicBezTo>
                <a:cubicBezTo>
                  <a:pt x="0" y="1166380"/>
                  <a:pt x="1166380" y="0"/>
                  <a:pt x="260518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E8EA24D0-C854-4AA8-B8FD-D252660D8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99731" y="1"/>
            <a:ext cx="4208478" cy="3678281"/>
          </a:xfrm>
          <a:custGeom>
            <a:avLst/>
            <a:gdLst>
              <a:gd name="connsiteX0" fmla="*/ 711074 w 4208478"/>
              <a:gd name="connsiteY0" fmla="*/ 0 h 3678281"/>
              <a:gd name="connsiteX1" fmla="*/ 3497404 w 4208478"/>
              <a:gd name="connsiteY1" fmla="*/ 0 h 3678281"/>
              <a:gd name="connsiteX2" fmla="*/ 3592161 w 4208478"/>
              <a:gd name="connsiteY2" fmla="*/ 86120 h 3678281"/>
              <a:gd name="connsiteX3" fmla="*/ 4208478 w 4208478"/>
              <a:gd name="connsiteY3" fmla="*/ 1574042 h 3678281"/>
              <a:gd name="connsiteX4" fmla="*/ 2104239 w 4208478"/>
              <a:gd name="connsiteY4" fmla="*/ 3678281 h 3678281"/>
              <a:gd name="connsiteX5" fmla="*/ 0 w 4208478"/>
              <a:gd name="connsiteY5" fmla="*/ 1574042 h 3678281"/>
              <a:gd name="connsiteX6" fmla="*/ 616318 w 4208478"/>
              <a:gd name="connsiteY6" fmla="*/ 86120 h 367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8478" h="3678281">
                <a:moveTo>
                  <a:pt x="711074" y="0"/>
                </a:moveTo>
                <a:lnTo>
                  <a:pt x="3497404" y="0"/>
                </a:lnTo>
                <a:lnTo>
                  <a:pt x="3592161" y="86120"/>
                </a:lnTo>
                <a:cubicBezTo>
                  <a:pt x="3972953" y="466913"/>
                  <a:pt x="4208478" y="992973"/>
                  <a:pt x="4208478" y="1574042"/>
                </a:cubicBezTo>
                <a:cubicBezTo>
                  <a:pt x="4208478" y="2736181"/>
                  <a:pt x="3266378" y="3678281"/>
                  <a:pt x="2104239" y="3678281"/>
                </a:cubicBezTo>
                <a:cubicBezTo>
                  <a:pt x="942100" y="3678281"/>
                  <a:pt x="0" y="2736181"/>
                  <a:pt x="0" y="1574042"/>
                </a:cubicBezTo>
                <a:cubicBezTo>
                  <a:pt x="0" y="992973"/>
                  <a:pt x="235525" y="466913"/>
                  <a:pt x="616318" y="861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a:extLst>
              <a:ext uri="{FF2B5EF4-FFF2-40B4-BE49-F238E27FC236}">
                <a16:creationId xmlns:a16="http://schemas.microsoft.com/office/drawing/2014/main" id="{8F5DBC55-F52A-A99F-6F45-C22E7EE73454}"/>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6170029" y="431173"/>
            <a:ext cx="2867881" cy="2387380"/>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6" name="Picture 5" descr="A close-up of a film strip&#10;&#10;Description automatically generated">
            <a:extLst>
              <a:ext uri="{FF2B5EF4-FFF2-40B4-BE49-F238E27FC236}">
                <a16:creationId xmlns:a16="http://schemas.microsoft.com/office/drawing/2014/main" id="{2E23B193-279C-4756-9735-FF7EB5EC73A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782279" y="4091337"/>
            <a:ext cx="2899242" cy="215268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1611297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59D1BD-6AB7-606E-6F7D-8CCD58F8AA8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6E1E2AD-807E-2F21-80B4-E94F2D2ED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59EDD-D826-C09C-A2A9-F2C12464AB6F}"/>
              </a:ext>
            </a:extLst>
          </p:cNvPr>
          <p:cNvSpPr>
            <a:spLocks noGrp="1"/>
          </p:cNvSpPr>
          <p:nvPr>
            <p:ph type="title"/>
          </p:nvPr>
        </p:nvSpPr>
        <p:spPr>
          <a:xfrm>
            <a:off x="838200" y="365125"/>
            <a:ext cx="10515600" cy="1325563"/>
          </a:xfrm>
        </p:spPr>
        <p:txBody>
          <a:bodyPr>
            <a:normAutofit/>
          </a:bodyPr>
          <a:lstStyle/>
          <a:p>
            <a:r>
              <a:rPr lang="en-US" sz="5400"/>
              <a:t>Axioms</a:t>
            </a:r>
            <a:endParaRPr lang="en-IN" sz="5400" dirty="0"/>
          </a:p>
        </p:txBody>
      </p:sp>
      <p:sp>
        <p:nvSpPr>
          <p:cNvPr id="10" name="sketch line">
            <a:extLst>
              <a:ext uri="{FF2B5EF4-FFF2-40B4-BE49-F238E27FC236}">
                <a16:creationId xmlns:a16="http://schemas.microsoft.com/office/drawing/2014/main" id="{FBC1089C-10AF-9BC5-6ABD-CA5452CC1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3ED08B5-A2DA-62CD-991B-AA82EE565822}"/>
              </a:ext>
            </a:extLst>
          </p:cNvPr>
          <p:cNvPicPr>
            <a:picLocks noGrp="1" noChangeAspect="1"/>
          </p:cNvPicPr>
          <p:nvPr>
            <p:ph idx="1"/>
          </p:nvPr>
        </p:nvPicPr>
        <p:blipFill>
          <a:blip r:embed="rId2"/>
          <a:stretch>
            <a:fillRect/>
          </a:stretch>
        </p:blipFill>
        <p:spPr>
          <a:xfrm>
            <a:off x="496957" y="1825625"/>
            <a:ext cx="3299791" cy="4744140"/>
          </a:xfrm>
        </p:spPr>
      </p:pic>
      <p:pic>
        <p:nvPicPr>
          <p:cNvPr id="9" name="Picture 8">
            <a:extLst>
              <a:ext uri="{FF2B5EF4-FFF2-40B4-BE49-F238E27FC236}">
                <a16:creationId xmlns:a16="http://schemas.microsoft.com/office/drawing/2014/main" id="{814AC50D-3170-38BE-AD98-D10B9F183F2B}"/>
              </a:ext>
            </a:extLst>
          </p:cNvPr>
          <p:cNvPicPr>
            <a:picLocks noChangeAspect="1"/>
          </p:cNvPicPr>
          <p:nvPr/>
        </p:nvPicPr>
        <p:blipFill>
          <a:blip r:embed="rId3"/>
          <a:stretch>
            <a:fillRect/>
          </a:stretch>
        </p:blipFill>
        <p:spPr>
          <a:xfrm>
            <a:off x="4091767" y="1917064"/>
            <a:ext cx="3799904" cy="4616124"/>
          </a:xfrm>
          <a:prstGeom prst="rect">
            <a:avLst/>
          </a:prstGeom>
        </p:spPr>
      </p:pic>
      <p:pic>
        <p:nvPicPr>
          <p:cNvPr id="13" name="Picture 12">
            <a:extLst>
              <a:ext uri="{FF2B5EF4-FFF2-40B4-BE49-F238E27FC236}">
                <a16:creationId xmlns:a16="http://schemas.microsoft.com/office/drawing/2014/main" id="{0ADA68CF-0B59-BD3E-67B4-B88AAF7BA49C}"/>
              </a:ext>
            </a:extLst>
          </p:cNvPr>
          <p:cNvPicPr>
            <a:picLocks noChangeAspect="1"/>
          </p:cNvPicPr>
          <p:nvPr/>
        </p:nvPicPr>
        <p:blipFill>
          <a:blip r:embed="rId4"/>
          <a:stretch>
            <a:fillRect/>
          </a:stretch>
        </p:blipFill>
        <p:spPr>
          <a:xfrm>
            <a:off x="8100233" y="1912091"/>
            <a:ext cx="3591894" cy="4580784"/>
          </a:xfrm>
          <a:prstGeom prst="rect">
            <a:avLst/>
          </a:prstGeom>
        </p:spPr>
      </p:pic>
    </p:spTree>
    <p:extLst>
      <p:ext uri="{BB962C8B-B14F-4D97-AF65-F5344CB8AC3E}">
        <p14:creationId xmlns:p14="http://schemas.microsoft.com/office/powerpoint/2010/main" val="1986031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79D54C-F129-1F9B-7E46-9DA46045B7BA}"/>
            </a:ext>
          </a:extLst>
        </p:cNvPr>
        <p:cNvGrpSpPr/>
        <p:nvPr/>
      </p:nvGrpSpPr>
      <p:grpSpPr>
        <a:xfrm>
          <a:off x="0" y="0"/>
          <a:ext cx="0" cy="0"/>
          <a:chOff x="0" y="0"/>
          <a:chExt cx="0" cy="0"/>
        </a:xfrm>
      </p:grpSpPr>
      <p:sp>
        <p:nvSpPr>
          <p:cNvPr id="39" name="Rectangle 38">
            <a:extLst>
              <a:ext uri="{FF2B5EF4-FFF2-40B4-BE49-F238E27FC236}">
                <a16:creationId xmlns:a16="http://schemas.microsoft.com/office/drawing/2014/main" id="{1C4FDBE2-32F7-4AC4-A40C-C51C65B1D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c 40">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039A28-50BC-27A1-E2C8-C57D45CE640B}"/>
              </a:ext>
            </a:extLst>
          </p:cNvPr>
          <p:cNvSpPr>
            <a:spLocks noGrp="1"/>
          </p:cNvSpPr>
          <p:nvPr>
            <p:ph type="title"/>
          </p:nvPr>
        </p:nvSpPr>
        <p:spPr>
          <a:xfrm>
            <a:off x="892817" y="1370171"/>
            <a:ext cx="4425551" cy="2387600"/>
          </a:xfrm>
        </p:spPr>
        <p:txBody>
          <a:bodyPr vert="horz" lIns="91440" tIns="45720" rIns="91440" bIns="45720" rtlCol="0" anchor="b">
            <a:normAutofit/>
          </a:bodyPr>
          <a:lstStyle/>
          <a:p>
            <a:r>
              <a:rPr lang="en-US" sz="6000" dirty="0">
                <a:solidFill>
                  <a:srgbClr val="FFFFFF"/>
                </a:solidFill>
              </a:rPr>
              <a:t>Competency Questions</a:t>
            </a:r>
          </a:p>
        </p:txBody>
      </p:sp>
      <p:sp>
        <p:nvSpPr>
          <p:cNvPr id="43" name="Oval 42">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5976" y="2130090"/>
            <a:ext cx="457824" cy="4454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11156773-3FB3-46D9-9F87-821287404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3872" y="3116072"/>
            <a:ext cx="4378128" cy="3741928"/>
          </a:xfrm>
          <a:custGeom>
            <a:avLst/>
            <a:gdLst>
              <a:gd name="connsiteX0" fmla="*/ 2605183 w 4378128"/>
              <a:gd name="connsiteY0" fmla="*/ 0 h 3741928"/>
              <a:gd name="connsiteX1" fmla="*/ 4262321 w 4378128"/>
              <a:gd name="connsiteY1" fmla="*/ 594897 h 3741928"/>
              <a:gd name="connsiteX2" fmla="*/ 4378128 w 4378128"/>
              <a:gd name="connsiteY2" fmla="*/ 700149 h 3741928"/>
              <a:gd name="connsiteX3" fmla="*/ 4378128 w 4378128"/>
              <a:gd name="connsiteY3" fmla="*/ 3741928 h 3741928"/>
              <a:gd name="connsiteX4" fmla="*/ 263831 w 4378128"/>
              <a:gd name="connsiteY4" fmla="*/ 3741928 h 3741928"/>
              <a:gd name="connsiteX5" fmla="*/ 204729 w 4378128"/>
              <a:gd name="connsiteY5" fmla="*/ 3619238 h 3741928"/>
              <a:gd name="connsiteX6" fmla="*/ 0 w 4378128"/>
              <a:gd name="connsiteY6" fmla="*/ 2605183 h 3741928"/>
              <a:gd name="connsiteX7" fmla="*/ 2605183 w 4378128"/>
              <a:gd name="connsiteY7" fmla="*/ 0 h 374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8128" h="3741928">
                <a:moveTo>
                  <a:pt x="2605183" y="0"/>
                </a:moveTo>
                <a:cubicBezTo>
                  <a:pt x="3234659" y="0"/>
                  <a:pt x="3811992" y="223253"/>
                  <a:pt x="4262321" y="594897"/>
                </a:cubicBezTo>
                <a:lnTo>
                  <a:pt x="4378128" y="700149"/>
                </a:lnTo>
                <a:lnTo>
                  <a:pt x="4378128" y="3741928"/>
                </a:lnTo>
                <a:lnTo>
                  <a:pt x="263831" y="3741928"/>
                </a:lnTo>
                <a:lnTo>
                  <a:pt x="204729" y="3619238"/>
                </a:lnTo>
                <a:cubicBezTo>
                  <a:pt x="72899" y="3307558"/>
                  <a:pt x="0" y="2964884"/>
                  <a:pt x="0" y="2605183"/>
                </a:cubicBezTo>
                <a:cubicBezTo>
                  <a:pt x="0" y="1166380"/>
                  <a:pt x="1166380" y="0"/>
                  <a:pt x="260518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E8EA24D0-C854-4AA8-B8FD-D252660D8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99731" y="1"/>
            <a:ext cx="4208478" cy="3678281"/>
          </a:xfrm>
          <a:custGeom>
            <a:avLst/>
            <a:gdLst>
              <a:gd name="connsiteX0" fmla="*/ 711074 w 4208478"/>
              <a:gd name="connsiteY0" fmla="*/ 0 h 3678281"/>
              <a:gd name="connsiteX1" fmla="*/ 3497404 w 4208478"/>
              <a:gd name="connsiteY1" fmla="*/ 0 h 3678281"/>
              <a:gd name="connsiteX2" fmla="*/ 3592161 w 4208478"/>
              <a:gd name="connsiteY2" fmla="*/ 86120 h 3678281"/>
              <a:gd name="connsiteX3" fmla="*/ 4208478 w 4208478"/>
              <a:gd name="connsiteY3" fmla="*/ 1574042 h 3678281"/>
              <a:gd name="connsiteX4" fmla="*/ 2104239 w 4208478"/>
              <a:gd name="connsiteY4" fmla="*/ 3678281 h 3678281"/>
              <a:gd name="connsiteX5" fmla="*/ 0 w 4208478"/>
              <a:gd name="connsiteY5" fmla="*/ 1574042 h 3678281"/>
              <a:gd name="connsiteX6" fmla="*/ 616318 w 4208478"/>
              <a:gd name="connsiteY6" fmla="*/ 86120 h 367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8478" h="3678281">
                <a:moveTo>
                  <a:pt x="711074" y="0"/>
                </a:moveTo>
                <a:lnTo>
                  <a:pt x="3497404" y="0"/>
                </a:lnTo>
                <a:lnTo>
                  <a:pt x="3592161" y="86120"/>
                </a:lnTo>
                <a:cubicBezTo>
                  <a:pt x="3972953" y="466913"/>
                  <a:pt x="4208478" y="992973"/>
                  <a:pt x="4208478" y="1574042"/>
                </a:cubicBezTo>
                <a:cubicBezTo>
                  <a:pt x="4208478" y="2736181"/>
                  <a:pt x="3266378" y="3678281"/>
                  <a:pt x="2104239" y="3678281"/>
                </a:cubicBezTo>
                <a:cubicBezTo>
                  <a:pt x="942100" y="3678281"/>
                  <a:pt x="0" y="2736181"/>
                  <a:pt x="0" y="1574042"/>
                </a:cubicBezTo>
                <a:cubicBezTo>
                  <a:pt x="0" y="992973"/>
                  <a:pt x="235525" y="466913"/>
                  <a:pt x="616318" y="861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a:extLst>
              <a:ext uri="{FF2B5EF4-FFF2-40B4-BE49-F238E27FC236}">
                <a16:creationId xmlns:a16="http://schemas.microsoft.com/office/drawing/2014/main" id="{55728772-7200-1175-CF26-427096A15657}"/>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6170029" y="431173"/>
            <a:ext cx="2867881" cy="2387380"/>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6" name="Picture 5" descr="A close-up of a film strip&#10;&#10;Description automatically generated">
            <a:extLst>
              <a:ext uri="{FF2B5EF4-FFF2-40B4-BE49-F238E27FC236}">
                <a16:creationId xmlns:a16="http://schemas.microsoft.com/office/drawing/2014/main" id="{C291124F-8829-1134-8E0C-C7B3190E4F0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782279" y="4091337"/>
            <a:ext cx="2899242" cy="215268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2681287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BE4647-5262-FA7B-B2DC-49220021B7AC}"/>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FDA347FF-3842-EEFD-5A50-33D339A5C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10C122-AD13-3440-33FD-46FC3202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89831-3C6D-1C9C-7162-6060EF9E3970}"/>
              </a:ext>
            </a:extLst>
          </p:cNvPr>
          <p:cNvSpPr>
            <a:spLocks noGrp="1"/>
          </p:cNvSpPr>
          <p:nvPr>
            <p:ph type="title"/>
          </p:nvPr>
        </p:nvSpPr>
        <p:spPr>
          <a:xfrm>
            <a:off x="1901162" y="3050434"/>
            <a:ext cx="3722933" cy="757130"/>
          </a:xfrm>
          <a:ln w="25400" cap="sq">
            <a:solidFill>
              <a:srgbClr val="FFFFFF"/>
            </a:solidFill>
            <a:miter lim="800000"/>
          </a:ln>
        </p:spPr>
        <p:txBody>
          <a:bodyPr wrap="square">
            <a:normAutofit/>
          </a:bodyPr>
          <a:lstStyle/>
          <a:p>
            <a:pPr algn="ctr"/>
            <a:r>
              <a:rPr lang="en-US" sz="2800" dirty="0">
                <a:solidFill>
                  <a:srgbClr val="FFFFFF"/>
                </a:solidFill>
              </a:rPr>
              <a:t>Competency Questions</a:t>
            </a:r>
            <a:endParaRPr lang="en-IN" sz="2800" dirty="0">
              <a:solidFill>
                <a:srgbClr val="FFFFFF"/>
              </a:solidFill>
            </a:endParaRPr>
          </a:p>
        </p:txBody>
      </p:sp>
      <p:sp>
        <p:nvSpPr>
          <p:cNvPr id="13" name="Rectangle 12">
            <a:extLst>
              <a:ext uri="{FF2B5EF4-FFF2-40B4-BE49-F238E27FC236}">
                <a16:creationId xmlns:a16="http://schemas.microsoft.com/office/drawing/2014/main" id="{A2BB7B3D-DB82-5992-1D00-6E22D2A63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D8214E-E7FD-8332-59D1-369859837BF9}"/>
              </a:ext>
            </a:extLst>
          </p:cNvPr>
          <p:cNvSpPr>
            <a:spLocks noGrp="1"/>
          </p:cNvSpPr>
          <p:nvPr>
            <p:ph sz="half" idx="1"/>
          </p:nvPr>
        </p:nvSpPr>
        <p:spPr>
          <a:xfrm>
            <a:off x="6574536" y="487017"/>
            <a:ext cx="5041413" cy="2862470"/>
          </a:xfrm>
        </p:spPr>
        <p:txBody>
          <a:bodyPr>
            <a:noAutofit/>
          </a:bodyPr>
          <a:lstStyle/>
          <a:p>
            <a:r>
              <a:rPr lang="en-US" sz="1500" dirty="0"/>
              <a:t>What are the most common genres for movies featuring a specific actor?</a:t>
            </a:r>
          </a:p>
          <a:p>
            <a:r>
              <a:rPr lang="en-US" sz="1500" dirty="0"/>
              <a:t>Which actors have appeared in the most movies directed by specific directors?</a:t>
            </a:r>
          </a:p>
          <a:p>
            <a:r>
              <a:rPr lang="en-US" sz="1500" dirty="0"/>
              <a:t>What is the correlation between a movie’s budget and its gross earnings over different decades?</a:t>
            </a:r>
          </a:p>
          <a:p>
            <a:r>
              <a:rPr lang="en-US" sz="1500" dirty="0"/>
              <a:t>Which directors have the highest average movie ratings, and how many votes have those movies received?</a:t>
            </a:r>
          </a:p>
          <a:p>
            <a:r>
              <a:rPr lang="en-US" sz="1500" dirty="0"/>
              <a:t>Which directors have the highest average movie ratings, and how many votes have those movies received?</a:t>
            </a:r>
          </a:p>
          <a:p>
            <a:r>
              <a:rPr lang="en-US" sz="1500" dirty="0"/>
              <a:t>Which production companies have the highest average gross earnings across all their movies?</a:t>
            </a:r>
            <a:endParaRPr lang="en-IN" sz="1500" dirty="0"/>
          </a:p>
        </p:txBody>
      </p:sp>
      <p:sp>
        <p:nvSpPr>
          <p:cNvPr id="4" name="Content Placeholder 3">
            <a:extLst>
              <a:ext uri="{FF2B5EF4-FFF2-40B4-BE49-F238E27FC236}">
                <a16:creationId xmlns:a16="http://schemas.microsoft.com/office/drawing/2014/main" id="{29D990BF-AFB6-421E-B7D2-FB20DBE5851D}"/>
              </a:ext>
            </a:extLst>
          </p:cNvPr>
          <p:cNvSpPr>
            <a:spLocks noGrp="1"/>
          </p:cNvSpPr>
          <p:nvPr>
            <p:ph sz="half" idx="2"/>
          </p:nvPr>
        </p:nvSpPr>
        <p:spPr>
          <a:xfrm>
            <a:off x="6558551" y="3677478"/>
            <a:ext cx="5057398" cy="3180521"/>
          </a:xfrm>
        </p:spPr>
        <p:txBody>
          <a:bodyPr>
            <a:noAutofit/>
          </a:bodyPr>
          <a:lstStyle/>
          <a:p>
            <a:r>
              <a:rPr lang="en-US" sz="1500" dirty="0"/>
              <a:t>Which countries produce the highest-grossing movies?</a:t>
            </a:r>
          </a:p>
          <a:p>
            <a:r>
              <a:rPr lang="en-US" sz="1500" dirty="0"/>
              <a:t>Which actors have worked in the highest number of high-budget movies, and how did those movies perform in terms of ratings?</a:t>
            </a:r>
          </a:p>
          <a:p>
            <a:r>
              <a:rPr lang="en-US" sz="1500" dirty="0"/>
              <a:t>How has the inflation rate in each country impacted movie production budgets in that country over time?</a:t>
            </a:r>
          </a:p>
          <a:p>
            <a:r>
              <a:rPr lang="en-US" sz="1500" dirty="0"/>
              <a:t>Is there a relationship between countries with high inflation rates and the gross earnings or profitability of movies produced in those countries?</a:t>
            </a:r>
          </a:p>
          <a:p>
            <a:r>
              <a:rPr lang="en-US" sz="1500" dirty="0"/>
              <a:t>Do changes in inflation affect the average vote or ratings of movies released in those countries over the same period? </a:t>
            </a:r>
          </a:p>
        </p:txBody>
      </p:sp>
    </p:spTree>
    <p:extLst>
      <p:ext uri="{BB962C8B-B14F-4D97-AF65-F5344CB8AC3E}">
        <p14:creationId xmlns:p14="http://schemas.microsoft.com/office/powerpoint/2010/main" val="4393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093850-2F4C-8047-B7B3-3B19A006F361}"/>
            </a:ext>
          </a:extLst>
        </p:cNvPr>
        <p:cNvGrpSpPr/>
        <p:nvPr/>
      </p:nvGrpSpPr>
      <p:grpSpPr>
        <a:xfrm>
          <a:off x="0" y="0"/>
          <a:ext cx="0" cy="0"/>
          <a:chOff x="0" y="0"/>
          <a:chExt cx="0" cy="0"/>
        </a:xfrm>
      </p:grpSpPr>
      <p:sp>
        <p:nvSpPr>
          <p:cNvPr id="39" name="Rectangle 38">
            <a:extLst>
              <a:ext uri="{FF2B5EF4-FFF2-40B4-BE49-F238E27FC236}">
                <a16:creationId xmlns:a16="http://schemas.microsoft.com/office/drawing/2014/main" id="{781E8BB7-1123-09A9-1A71-3CA186C68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c 40">
            <a:extLst>
              <a:ext uri="{FF2B5EF4-FFF2-40B4-BE49-F238E27FC236}">
                <a16:creationId xmlns:a16="http://schemas.microsoft.com/office/drawing/2014/main" id="{B13CACC4-9297-7BFA-E1BA-B82444C4D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F8C41D-D178-F748-1FD2-F439D7CE989C}"/>
              </a:ext>
            </a:extLst>
          </p:cNvPr>
          <p:cNvSpPr>
            <a:spLocks noGrp="1"/>
          </p:cNvSpPr>
          <p:nvPr>
            <p:ph type="title"/>
          </p:nvPr>
        </p:nvSpPr>
        <p:spPr>
          <a:xfrm>
            <a:off x="892817" y="1370171"/>
            <a:ext cx="4425551" cy="2387600"/>
          </a:xfrm>
        </p:spPr>
        <p:txBody>
          <a:bodyPr vert="horz" lIns="91440" tIns="45720" rIns="91440" bIns="45720" rtlCol="0" anchor="b">
            <a:normAutofit/>
          </a:bodyPr>
          <a:lstStyle/>
          <a:p>
            <a:r>
              <a:rPr lang="en-US" sz="6000" dirty="0">
                <a:solidFill>
                  <a:srgbClr val="FFFFFF"/>
                </a:solidFill>
              </a:rPr>
              <a:t>SPARQL Queries</a:t>
            </a:r>
          </a:p>
        </p:txBody>
      </p:sp>
      <p:sp>
        <p:nvSpPr>
          <p:cNvPr id="43" name="Oval 42">
            <a:extLst>
              <a:ext uri="{FF2B5EF4-FFF2-40B4-BE49-F238E27FC236}">
                <a16:creationId xmlns:a16="http://schemas.microsoft.com/office/drawing/2014/main" id="{E63E3FFA-9053-6696-F54A-A5350AC7D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5976" y="2130090"/>
            <a:ext cx="457824" cy="4454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9C24A701-59E1-A8B0-55DC-0A64FB24C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3872" y="3116072"/>
            <a:ext cx="4378128" cy="3741928"/>
          </a:xfrm>
          <a:custGeom>
            <a:avLst/>
            <a:gdLst>
              <a:gd name="connsiteX0" fmla="*/ 2605183 w 4378128"/>
              <a:gd name="connsiteY0" fmla="*/ 0 h 3741928"/>
              <a:gd name="connsiteX1" fmla="*/ 4262321 w 4378128"/>
              <a:gd name="connsiteY1" fmla="*/ 594897 h 3741928"/>
              <a:gd name="connsiteX2" fmla="*/ 4378128 w 4378128"/>
              <a:gd name="connsiteY2" fmla="*/ 700149 h 3741928"/>
              <a:gd name="connsiteX3" fmla="*/ 4378128 w 4378128"/>
              <a:gd name="connsiteY3" fmla="*/ 3741928 h 3741928"/>
              <a:gd name="connsiteX4" fmla="*/ 263831 w 4378128"/>
              <a:gd name="connsiteY4" fmla="*/ 3741928 h 3741928"/>
              <a:gd name="connsiteX5" fmla="*/ 204729 w 4378128"/>
              <a:gd name="connsiteY5" fmla="*/ 3619238 h 3741928"/>
              <a:gd name="connsiteX6" fmla="*/ 0 w 4378128"/>
              <a:gd name="connsiteY6" fmla="*/ 2605183 h 3741928"/>
              <a:gd name="connsiteX7" fmla="*/ 2605183 w 4378128"/>
              <a:gd name="connsiteY7" fmla="*/ 0 h 374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8128" h="3741928">
                <a:moveTo>
                  <a:pt x="2605183" y="0"/>
                </a:moveTo>
                <a:cubicBezTo>
                  <a:pt x="3234659" y="0"/>
                  <a:pt x="3811992" y="223253"/>
                  <a:pt x="4262321" y="594897"/>
                </a:cubicBezTo>
                <a:lnTo>
                  <a:pt x="4378128" y="700149"/>
                </a:lnTo>
                <a:lnTo>
                  <a:pt x="4378128" y="3741928"/>
                </a:lnTo>
                <a:lnTo>
                  <a:pt x="263831" y="3741928"/>
                </a:lnTo>
                <a:lnTo>
                  <a:pt x="204729" y="3619238"/>
                </a:lnTo>
                <a:cubicBezTo>
                  <a:pt x="72899" y="3307558"/>
                  <a:pt x="0" y="2964884"/>
                  <a:pt x="0" y="2605183"/>
                </a:cubicBezTo>
                <a:cubicBezTo>
                  <a:pt x="0" y="1166380"/>
                  <a:pt x="1166380" y="0"/>
                  <a:pt x="260518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B3F4146B-AEB6-BA22-D209-2140E6EBA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99731" y="1"/>
            <a:ext cx="4208478" cy="3678281"/>
          </a:xfrm>
          <a:custGeom>
            <a:avLst/>
            <a:gdLst>
              <a:gd name="connsiteX0" fmla="*/ 711074 w 4208478"/>
              <a:gd name="connsiteY0" fmla="*/ 0 h 3678281"/>
              <a:gd name="connsiteX1" fmla="*/ 3497404 w 4208478"/>
              <a:gd name="connsiteY1" fmla="*/ 0 h 3678281"/>
              <a:gd name="connsiteX2" fmla="*/ 3592161 w 4208478"/>
              <a:gd name="connsiteY2" fmla="*/ 86120 h 3678281"/>
              <a:gd name="connsiteX3" fmla="*/ 4208478 w 4208478"/>
              <a:gd name="connsiteY3" fmla="*/ 1574042 h 3678281"/>
              <a:gd name="connsiteX4" fmla="*/ 2104239 w 4208478"/>
              <a:gd name="connsiteY4" fmla="*/ 3678281 h 3678281"/>
              <a:gd name="connsiteX5" fmla="*/ 0 w 4208478"/>
              <a:gd name="connsiteY5" fmla="*/ 1574042 h 3678281"/>
              <a:gd name="connsiteX6" fmla="*/ 616318 w 4208478"/>
              <a:gd name="connsiteY6" fmla="*/ 86120 h 367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8478" h="3678281">
                <a:moveTo>
                  <a:pt x="711074" y="0"/>
                </a:moveTo>
                <a:lnTo>
                  <a:pt x="3497404" y="0"/>
                </a:lnTo>
                <a:lnTo>
                  <a:pt x="3592161" y="86120"/>
                </a:lnTo>
                <a:cubicBezTo>
                  <a:pt x="3972953" y="466913"/>
                  <a:pt x="4208478" y="992973"/>
                  <a:pt x="4208478" y="1574042"/>
                </a:cubicBezTo>
                <a:cubicBezTo>
                  <a:pt x="4208478" y="2736181"/>
                  <a:pt x="3266378" y="3678281"/>
                  <a:pt x="2104239" y="3678281"/>
                </a:cubicBezTo>
                <a:cubicBezTo>
                  <a:pt x="942100" y="3678281"/>
                  <a:pt x="0" y="2736181"/>
                  <a:pt x="0" y="1574042"/>
                </a:cubicBezTo>
                <a:cubicBezTo>
                  <a:pt x="0" y="992973"/>
                  <a:pt x="235525" y="466913"/>
                  <a:pt x="616318" y="861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a:extLst>
              <a:ext uri="{FF2B5EF4-FFF2-40B4-BE49-F238E27FC236}">
                <a16:creationId xmlns:a16="http://schemas.microsoft.com/office/drawing/2014/main" id="{E238E3A6-B28C-CEDD-6E45-DC4405A95063}"/>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6170029" y="431173"/>
            <a:ext cx="2867881" cy="2387380"/>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6" name="Picture 5" descr="A close-up of a film strip&#10;&#10;Description automatically generated">
            <a:extLst>
              <a:ext uri="{FF2B5EF4-FFF2-40B4-BE49-F238E27FC236}">
                <a16:creationId xmlns:a16="http://schemas.microsoft.com/office/drawing/2014/main" id="{3407CAA3-9684-3A08-5984-286B25B5E6E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782279" y="4091337"/>
            <a:ext cx="2899242" cy="215268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3702775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54443A-3915-25AF-61E4-5B889514D29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CDAFF88-10E3-F875-367F-B045BF062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0C9A5-093A-D48B-B912-9D4D5251E61D}"/>
              </a:ext>
            </a:extLst>
          </p:cNvPr>
          <p:cNvSpPr>
            <a:spLocks noGrp="1"/>
          </p:cNvSpPr>
          <p:nvPr>
            <p:ph type="title"/>
          </p:nvPr>
        </p:nvSpPr>
        <p:spPr>
          <a:xfrm>
            <a:off x="838200" y="365125"/>
            <a:ext cx="10515600" cy="1325563"/>
          </a:xfrm>
        </p:spPr>
        <p:txBody>
          <a:bodyPr>
            <a:normAutofit/>
          </a:bodyPr>
          <a:lstStyle/>
          <a:p>
            <a:pPr algn="ctr"/>
            <a:r>
              <a:rPr lang="en-US" sz="3200" dirty="0"/>
              <a:t>Actors with the Most Appearance in Movies by Specific Directors</a:t>
            </a:r>
            <a:endParaRPr lang="en-IN" sz="3200" dirty="0"/>
          </a:p>
        </p:txBody>
      </p:sp>
      <p:sp>
        <p:nvSpPr>
          <p:cNvPr id="10" name="sketch line">
            <a:extLst>
              <a:ext uri="{FF2B5EF4-FFF2-40B4-BE49-F238E27FC236}">
                <a16:creationId xmlns:a16="http://schemas.microsoft.com/office/drawing/2014/main" id="{E39A86DF-5255-5230-E0FC-B9DE0007B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omputer screen shot of a program code&#10;&#10;Description automatically generated">
            <a:extLst>
              <a:ext uri="{FF2B5EF4-FFF2-40B4-BE49-F238E27FC236}">
                <a16:creationId xmlns:a16="http://schemas.microsoft.com/office/drawing/2014/main" id="{8199DBA9-B58A-136E-9EAD-8C977AF53E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139" y="1943894"/>
            <a:ext cx="5446644" cy="4114800"/>
          </a:xfrm>
        </p:spPr>
      </p:pic>
      <p:pic>
        <p:nvPicPr>
          <p:cNvPr id="11" name="Picture 10" descr="A screenshot of a computer&#10;&#10;Description automatically generated">
            <a:extLst>
              <a:ext uri="{FF2B5EF4-FFF2-40B4-BE49-F238E27FC236}">
                <a16:creationId xmlns:a16="http://schemas.microsoft.com/office/drawing/2014/main" id="{7478CF54-B0E8-FBE8-4F87-97640892E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783" y="2463315"/>
            <a:ext cx="5108714" cy="3669127"/>
          </a:xfrm>
          <a:prstGeom prst="rect">
            <a:avLst/>
          </a:prstGeom>
        </p:spPr>
      </p:pic>
    </p:spTree>
    <p:extLst>
      <p:ext uri="{BB962C8B-B14F-4D97-AF65-F5344CB8AC3E}">
        <p14:creationId xmlns:p14="http://schemas.microsoft.com/office/powerpoint/2010/main" val="3394222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050023-3C44-F933-08D0-116EFD7D8B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3A76DA-8CC0-F612-67C5-21254F837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A0492-4A89-BE86-EB2D-FCE95E4649ED}"/>
              </a:ext>
            </a:extLst>
          </p:cNvPr>
          <p:cNvSpPr>
            <a:spLocks noGrp="1"/>
          </p:cNvSpPr>
          <p:nvPr>
            <p:ph type="title"/>
          </p:nvPr>
        </p:nvSpPr>
        <p:spPr>
          <a:xfrm>
            <a:off x="838200" y="365125"/>
            <a:ext cx="10515600" cy="1325563"/>
          </a:xfrm>
        </p:spPr>
        <p:txBody>
          <a:bodyPr>
            <a:normAutofit/>
          </a:bodyPr>
          <a:lstStyle/>
          <a:p>
            <a:pPr algn="ctr"/>
            <a:r>
              <a:rPr lang="en-US" sz="3200" dirty="0"/>
              <a:t>Correlation between Movie’s Budget and Gross Earnings over Decades</a:t>
            </a:r>
            <a:endParaRPr lang="en-IN" sz="3200" dirty="0"/>
          </a:p>
        </p:txBody>
      </p:sp>
      <p:sp>
        <p:nvSpPr>
          <p:cNvPr id="10" name="sketch line">
            <a:extLst>
              <a:ext uri="{FF2B5EF4-FFF2-40B4-BE49-F238E27FC236}">
                <a16:creationId xmlns:a16="http://schemas.microsoft.com/office/drawing/2014/main" id="{4DD68EAE-4378-68AB-5367-ADA2E4B9A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AB9418AE-EB96-607A-38C5-85A58EEB74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55814"/>
            <a:ext cx="5741504" cy="3106525"/>
          </a:xfrm>
        </p:spPr>
      </p:pic>
      <p:pic>
        <p:nvPicPr>
          <p:cNvPr id="7" name="Picture 6" descr="A screenshot of a computer&#10;&#10;Description automatically generated">
            <a:extLst>
              <a:ext uri="{FF2B5EF4-FFF2-40B4-BE49-F238E27FC236}">
                <a16:creationId xmlns:a16="http://schemas.microsoft.com/office/drawing/2014/main" id="{C00B45D8-22C9-BAEB-8AD0-5C6B7D53C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086" y="2501794"/>
            <a:ext cx="4515877" cy="2119902"/>
          </a:xfrm>
          <a:prstGeom prst="rect">
            <a:avLst/>
          </a:prstGeom>
        </p:spPr>
      </p:pic>
    </p:spTree>
    <p:extLst>
      <p:ext uri="{BB962C8B-B14F-4D97-AF65-F5344CB8AC3E}">
        <p14:creationId xmlns:p14="http://schemas.microsoft.com/office/powerpoint/2010/main" val="800260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B1B917-2921-37EA-F9BC-8B37885DB5A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5C88A14-34DB-BA41-B7F0-ED72FCEFE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78295-B8E7-8588-5412-93A5735DF6EB}"/>
              </a:ext>
            </a:extLst>
          </p:cNvPr>
          <p:cNvSpPr>
            <a:spLocks noGrp="1"/>
          </p:cNvSpPr>
          <p:nvPr>
            <p:ph type="title"/>
          </p:nvPr>
        </p:nvSpPr>
        <p:spPr>
          <a:xfrm>
            <a:off x="838200" y="365125"/>
            <a:ext cx="10515600" cy="1325563"/>
          </a:xfrm>
        </p:spPr>
        <p:txBody>
          <a:bodyPr>
            <a:normAutofit/>
          </a:bodyPr>
          <a:lstStyle/>
          <a:p>
            <a:pPr algn="ctr"/>
            <a:r>
              <a:rPr lang="en-US" sz="3200" dirty="0"/>
              <a:t>The Impact of Inflation on Movie Production Budgets Over Time by Country</a:t>
            </a:r>
            <a:endParaRPr lang="en-IN" sz="3200" dirty="0"/>
          </a:p>
        </p:txBody>
      </p:sp>
      <p:sp>
        <p:nvSpPr>
          <p:cNvPr id="10" name="sketch line">
            <a:extLst>
              <a:ext uri="{FF2B5EF4-FFF2-40B4-BE49-F238E27FC236}">
                <a16:creationId xmlns:a16="http://schemas.microsoft.com/office/drawing/2014/main" id="{2F2D7EBD-DA42-860A-CCE4-AD3D63658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79572F17-8CF2-299C-B93E-0BC688FBBC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88536"/>
            <a:ext cx="5025887" cy="3625515"/>
          </a:xfrm>
        </p:spPr>
      </p:pic>
      <p:pic>
        <p:nvPicPr>
          <p:cNvPr id="7" name="Picture 6" descr="A white rectangular object with a black and white stripe&#10;&#10;Description automatically generated with medium confidence">
            <a:extLst>
              <a:ext uri="{FF2B5EF4-FFF2-40B4-BE49-F238E27FC236}">
                <a16:creationId xmlns:a16="http://schemas.microsoft.com/office/drawing/2014/main" id="{075CEA83-0042-75FC-3F34-C2CDF5EA7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4086" y="3139174"/>
            <a:ext cx="5658878" cy="2638300"/>
          </a:xfrm>
          <a:prstGeom prst="rect">
            <a:avLst/>
          </a:prstGeom>
        </p:spPr>
      </p:pic>
    </p:spTree>
    <p:extLst>
      <p:ext uri="{BB962C8B-B14F-4D97-AF65-F5344CB8AC3E}">
        <p14:creationId xmlns:p14="http://schemas.microsoft.com/office/powerpoint/2010/main" val="3133432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B6DB83-9088-A828-EA9A-8C82854A0C49}"/>
            </a:ext>
          </a:extLst>
        </p:cNvPr>
        <p:cNvGrpSpPr/>
        <p:nvPr/>
      </p:nvGrpSpPr>
      <p:grpSpPr>
        <a:xfrm>
          <a:off x="0" y="0"/>
          <a:ext cx="0" cy="0"/>
          <a:chOff x="0" y="0"/>
          <a:chExt cx="0" cy="0"/>
        </a:xfrm>
      </p:grpSpPr>
      <p:sp>
        <p:nvSpPr>
          <p:cNvPr id="39" name="Rectangle 38">
            <a:extLst>
              <a:ext uri="{FF2B5EF4-FFF2-40B4-BE49-F238E27FC236}">
                <a16:creationId xmlns:a16="http://schemas.microsoft.com/office/drawing/2014/main" id="{48342C52-AD9A-EA21-9290-8343BDAF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c 40">
            <a:extLst>
              <a:ext uri="{FF2B5EF4-FFF2-40B4-BE49-F238E27FC236}">
                <a16:creationId xmlns:a16="http://schemas.microsoft.com/office/drawing/2014/main" id="{22B9E52F-1FA3-EFC1-22AB-5EDD59904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5BFE14-C7A4-B138-70E8-AAEAC8C648BD}"/>
              </a:ext>
            </a:extLst>
          </p:cNvPr>
          <p:cNvSpPr>
            <a:spLocks noGrp="1"/>
          </p:cNvSpPr>
          <p:nvPr>
            <p:ph type="title"/>
          </p:nvPr>
        </p:nvSpPr>
        <p:spPr>
          <a:xfrm>
            <a:off x="892817" y="1370171"/>
            <a:ext cx="4425551" cy="2387600"/>
          </a:xfrm>
        </p:spPr>
        <p:txBody>
          <a:bodyPr vert="horz" lIns="91440" tIns="45720" rIns="91440" bIns="45720" rtlCol="0" anchor="b">
            <a:normAutofit/>
          </a:bodyPr>
          <a:lstStyle/>
          <a:p>
            <a:r>
              <a:rPr lang="en-US" sz="6000" dirty="0">
                <a:solidFill>
                  <a:srgbClr val="FFFFFF"/>
                </a:solidFill>
              </a:rPr>
              <a:t>Demo</a:t>
            </a:r>
          </a:p>
        </p:txBody>
      </p:sp>
      <p:sp>
        <p:nvSpPr>
          <p:cNvPr id="43" name="Oval 42">
            <a:extLst>
              <a:ext uri="{FF2B5EF4-FFF2-40B4-BE49-F238E27FC236}">
                <a16:creationId xmlns:a16="http://schemas.microsoft.com/office/drawing/2014/main" id="{A21E38F7-D706-4824-2CC7-571BCFCFFE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5976" y="2130090"/>
            <a:ext cx="457824" cy="4454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CE37AF9B-AF32-C3A1-B3C8-ED76A59B9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3872" y="3116072"/>
            <a:ext cx="4378128" cy="3741928"/>
          </a:xfrm>
          <a:custGeom>
            <a:avLst/>
            <a:gdLst>
              <a:gd name="connsiteX0" fmla="*/ 2605183 w 4378128"/>
              <a:gd name="connsiteY0" fmla="*/ 0 h 3741928"/>
              <a:gd name="connsiteX1" fmla="*/ 4262321 w 4378128"/>
              <a:gd name="connsiteY1" fmla="*/ 594897 h 3741928"/>
              <a:gd name="connsiteX2" fmla="*/ 4378128 w 4378128"/>
              <a:gd name="connsiteY2" fmla="*/ 700149 h 3741928"/>
              <a:gd name="connsiteX3" fmla="*/ 4378128 w 4378128"/>
              <a:gd name="connsiteY3" fmla="*/ 3741928 h 3741928"/>
              <a:gd name="connsiteX4" fmla="*/ 263831 w 4378128"/>
              <a:gd name="connsiteY4" fmla="*/ 3741928 h 3741928"/>
              <a:gd name="connsiteX5" fmla="*/ 204729 w 4378128"/>
              <a:gd name="connsiteY5" fmla="*/ 3619238 h 3741928"/>
              <a:gd name="connsiteX6" fmla="*/ 0 w 4378128"/>
              <a:gd name="connsiteY6" fmla="*/ 2605183 h 3741928"/>
              <a:gd name="connsiteX7" fmla="*/ 2605183 w 4378128"/>
              <a:gd name="connsiteY7" fmla="*/ 0 h 374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8128" h="3741928">
                <a:moveTo>
                  <a:pt x="2605183" y="0"/>
                </a:moveTo>
                <a:cubicBezTo>
                  <a:pt x="3234659" y="0"/>
                  <a:pt x="3811992" y="223253"/>
                  <a:pt x="4262321" y="594897"/>
                </a:cubicBezTo>
                <a:lnTo>
                  <a:pt x="4378128" y="700149"/>
                </a:lnTo>
                <a:lnTo>
                  <a:pt x="4378128" y="3741928"/>
                </a:lnTo>
                <a:lnTo>
                  <a:pt x="263831" y="3741928"/>
                </a:lnTo>
                <a:lnTo>
                  <a:pt x="204729" y="3619238"/>
                </a:lnTo>
                <a:cubicBezTo>
                  <a:pt x="72899" y="3307558"/>
                  <a:pt x="0" y="2964884"/>
                  <a:pt x="0" y="2605183"/>
                </a:cubicBezTo>
                <a:cubicBezTo>
                  <a:pt x="0" y="1166380"/>
                  <a:pt x="1166380" y="0"/>
                  <a:pt x="260518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743C2CF0-4D18-78D6-46F2-A6A6F34F7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99731" y="1"/>
            <a:ext cx="4208478" cy="3678281"/>
          </a:xfrm>
          <a:custGeom>
            <a:avLst/>
            <a:gdLst>
              <a:gd name="connsiteX0" fmla="*/ 711074 w 4208478"/>
              <a:gd name="connsiteY0" fmla="*/ 0 h 3678281"/>
              <a:gd name="connsiteX1" fmla="*/ 3497404 w 4208478"/>
              <a:gd name="connsiteY1" fmla="*/ 0 h 3678281"/>
              <a:gd name="connsiteX2" fmla="*/ 3592161 w 4208478"/>
              <a:gd name="connsiteY2" fmla="*/ 86120 h 3678281"/>
              <a:gd name="connsiteX3" fmla="*/ 4208478 w 4208478"/>
              <a:gd name="connsiteY3" fmla="*/ 1574042 h 3678281"/>
              <a:gd name="connsiteX4" fmla="*/ 2104239 w 4208478"/>
              <a:gd name="connsiteY4" fmla="*/ 3678281 h 3678281"/>
              <a:gd name="connsiteX5" fmla="*/ 0 w 4208478"/>
              <a:gd name="connsiteY5" fmla="*/ 1574042 h 3678281"/>
              <a:gd name="connsiteX6" fmla="*/ 616318 w 4208478"/>
              <a:gd name="connsiteY6" fmla="*/ 86120 h 367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8478" h="3678281">
                <a:moveTo>
                  <a:pt x="711074" y="0"/>
                </a:moveTo>
                <a:lnTo>
                  <a:pt x="3497404" y="0"/>
                </a:lnTo>
                <a:lnTo>
                  <a:pt x="3592161" y="86120"/>
                </a:lnTo>
                <a:cubicBezTo>
                  <a:pt x="3972953" y="466913"/>
                  <a:pt x="4208478" y="992973"/>
                  <a:pt x="4208478" y="1574042"/>
                </a:cubicBezTo>
                <a:cubicBezTo>
                  <a:pt x="4208478" y="2736181"/>
                  <a:pt x="3266378" y="3678281"/>
                  <a:pt x="2104239" y="3678281"/>
                </a:cubicBezTo>
                <a:cubicBezTo>
                  <a:pt x="942100" y="3678281"/>
                  <a:pt x="0" y="2736181"/>
                  <a:pt x="0" y="1574042"/>
                </a:cubicBezTo>
                <a:cubicBezTo>
                  <a:pt x="0" y="992973"/>
                  <a:pt x="235525" y="466913"/>
                  <a:pt x="616318" y="861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a:extLst>
              <a:ext uri="{FF2B5EF4-FFF2-40B4-BE49-F238E27FC236}">
                <a16:creationId xmlns:a16="http://schemas.microsoft.com/office/drawing/2014/main" id="{5E89595F-ED02-0BE6-4A5A-B4972F02865C}"/>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6170029" y="431173"/>
            <a:ext cx="2867881" cy="2387380"/>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6" name="Picture 5" descr="A close-up of a film strip&#10;&#10;Description automatically generated">
            <a:extLst>
              <a:ext uri="{FF2B5EF4-FFF2-40B4-BE49-F238E27FC236}">
                <a16:creationId xmlns:a16="http://schemas.microsoft.com/office/drawing/2014/main" id="{7F9B157A-A78A-4E72-3C13-C2A97D359E2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782279" y="4091337"/>
            <a:ext cx="2899242" cy="215268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1521988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A1D819-67FD-ACB3-113B-42BB477F024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7AB43D-1388-FA09-5B9F-304A89B8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AE53D-96C2-0F65-3914-5CD05D9D79CC}"/>
              </a:ext>
            </a:extLst>
          </p:cNvPr>
          <p:cNvSpPr>
            <a:spLocks noGrp="1"/>
          </p:cNvSpPr>
          <p:nvPr>
            <p:ph type="title"/>
          </p:nvPr>
        </p:nvSpPr>
        <p:spPr>
          <a:xfrm>
            <a:off x="838200" y="365125"/>
            <a:ext cx="10515600" cy="1325563"/>
          </a:xfrm>
        </p:spPr>
        <p:txBody>
          <a:bodyPr>
            <a:normAutofit/>
          </a:bodyPr>
          <a:lstStyle/>
          <a:p>
            <a:pPr algn="ctr"/>
            <a:r>
              <a:rPr lang="en-US" sz="3200" dirty="0"/>
              <a:t>Retrospective</a:t>
            </a:r>
            <a:endParaRPr lang="en-IN" sz="3200" dirty="0"/>
          </a:p>
        </p:txBody>
      </p:sp>
      <p:sp>
        <p:nvSpPr>
          <p:cNvPr id="10" name="sketch line">
            <a:extLst>
              <a:ext uri="{FF2B5EF4-FFF2-40B4-BE49-F238E27FC236}">
                <a16:creationId xmlns:a16="http://schemas.microsoft.com/office/drawing/2014/main" id="{640D5929-161C-85FF-4B29-ACF5D550F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9F2E6027-FCB5-8746-4D8C-397C77660952}"/>
              </a:ext>
            </a:extLst>
          </p:cNvPr>
          <p:cNvSpPr>
            <a:spLocks noGrp="1"/>
          </p:cNvSpPr>
          <p:nvPr>
            <p:ph idx="1"/>
          </p:nvPr>
        </p:nvSpPr>
        <p:spPr>
          <a:xfrm>
            <a:off x="838200" y="1825625"/>
            <a:ext cx="10515600" cy="4735562"/>
          </a:xfrm>
        </p:spPr>
        <p:txBody>
          <a:bodyPr>
            <a:noAutofit/>
          </a:bodyPr>
          <a:lstStyle/>
          <a:p>
            <a:pPr marL="0" indent="0">
              <a:buNone/>
            </a:pPr>
            <a:r>
              <a:rPr lang="en-US" sz="1300" b="1" dirty="0"/>
              <a:t>Pooja’s feedback </a:t>
            </a:r>
            <a:r>
              <a:rPr lang="en-US" sz="1300" dirty="0"/>
              <a:t>:</a:t>
            </a:r>
          </a:p>
          <a:p>
            <a:r>
              <a:rPr lang="en-US" sz="1300" dirty="0"/>
              <a:t>What went well?</a:t>
            </a:r>
          </a:p>
          <a:p>
            <a:pPr marL="0" indent="0">
              <a:buNone/>
            </a:pPr>
            <a:r>
              <a:rPr lang="en-US" sz="1300" dirty="0"/>
              <a:t>	The course was well-paced and included clear deliverables and combined lectures to enhance understanding and application of knowledge.</a:t>
            </a:r>
          </a:p>
          <a:p>
            <a:pPr algn="just"/>
            <a:r>
              <a:rPr lang="en-US" sz="1300" dirty="0"/>
              <a:t>What Could Change?</a:t>
            </a:r>
          </a:p>
          <a:p>
            <a:pPr marL="0" indent="0" algn="just">
              <a:buNone/>
            </a:pPr>
            <a:r>
              <a:rPr lang="en-US" sz="1300" dirty="0"/>
              <a:t>	Giving more time for the materialization part.</a:t>
            </a:r>
          </a:p>
          <a:p>
            <a:pPr marL="0" indent="0">
              <a:buNone/>
            </a:pPr>
            <a:r>
              <a:rPr lang="en-US" sz="1300" b="1" dirty="0" err="1"/>
              <a:t>Pujan’s</a:t>
            </a:r>
            <a:r>
              <a:rPr lang="en-US" sz="1300" b="1" dirty="0"/>
              <a:t> feedback :</a:t>
            </a:r>
          </a:p>
          <a:p>
            <a:r>
              <a:rPr lang="en-US" sz="1300" dirty="0"/>
              <a:t>What went well?</a:t>
            </a:r>
          </a:p>
          <a:p>
            <a:pPr marL="0" indent="0">
              <a:buNone/>
            </a:pPr>
            <a:r>
              <a:rPr lang="en-US" sz="1300" dirty="0"/>
              <a:t>	In the end we were somehow able to come up with a knowledge Graph that shows the relation between Movie, Budget, gross-earning and Inflation of the country when certain movies were released.</a:t>
            </a:r>
          </a:p>
          <a:p>
            <a:pPr algn="just"/>
            <a:r>
              <a:rPr lang="en-US" sz="1300" dirty="0"/>
              <a:t>What Could Change?</a:t>
            </a:r>
          </a:p>
          <a:p>
            <a:pPr marL="0" indent="0" algn="just">
              <a:buNone/>
            </a:pPr>
            <a:r>
              <a:rPr lang="en-US" sz="1300" dirty="0"/>
              <a:t>	Giving a clear picture about how the knowledge graph will look like at the end. </a:t>
            </a:r>
          </a:p>
          <a:p>
            <a:pPr marL="0" indent="0">
              <a:buNone/>
            </a:pPr>
            <a:r>
              <a:rPr lang="en-US" sz="1300" b="1" dirty="0"/>
              <a:t>Kedar’s feedback :</a:t>
            </a:r>
          </a:p>
          <a:p>
            <a:r>
              <a:rPr lang="en-US" sz="1300" dirty="0"/>
              <a:t>What went well?</a:t>
            </a:r>
          </a:p>
          <a:p>
            <a:pPr marL="0" indent="0">
              <a:buNone/>
            </a:pPr>
            <a:r>
              <a:rPr lang="en-US" sz="1300" dirty="0"/>
              <a:t>	Got to know more about the schema diagram and axioms and how they fit in the design patterns. </a:t>
            </a:r>
          </a:p>
          <a:p>
            <a:r>
              <a:rPr lang="en-US" sz="1300" dirty="0"/>
              <a:t>What Could Change?</a:t>
            </a:r>
            <a:br>
              <a:rPr lang="en-US" sz="1300" dirty="0"/>
            </a:br>
            <a:r>
              <a:rPr lang="en-US" sz="1300" dirty="0"/>
              <a:t>	For me everything went well. </a:t>
            </a:r>
            <a:br>
              <a:rPr lang="en-US" sz="1300" dirty="0"/>
            </a:br>
            <a:r>
              <a:rPr lang="en-US" sz="1300" dirty="0"/>
              <a:t>	</a:t>
            </a:r>
          </a:p>
          <a:p>
            <a:pPr marL="0" indent="0" algn="just">
              <a:buNone/>
            </a:pPr>
            <a:r>
              <a:rPr lang="en-US" sz="1300" dirty="0"/>
              <a:t>	</a:t>
            </a:r>
            <a:br>
              <a:rPr lang="en-US" sz="1300" dirty="0"/>
            </a:br>
            <a:br>
              <a:rPr lang="en-US" sz="1300" dirty="0"/>
            </a:br>
            <a:br>
              <a:rPr lang="en-US" sz="1300" dirty="0"/>
            </a:br>
            <a:endParaRPr lang="en-US" sz="1300" dirty="0"/>
          </a:p>
        </p:txBody>
      </p:sp>
    </p:spTree>
    <p:extLst>
      <p:ext uri="{BB962C8B-B14F-4D97-AF65-F5344CB8AC3E}">
        <p14:creationId xmlns:p14="http://schemas.microsoft.com/office/powerpoint/2010/main" val="3068675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6262BBA3-39A7-9FAF-D263-04E143D7E5AD}"/>
              </a:ext>
            </a:extLst>
          </p:cNvPr>
          <p:cNvPicPr>
            <a:picLocks noChangeAspect="1"/>
          </p:cNvPicPr>
          <p:nvPr/>
        </p:nvPicPr>
        <p:blipFill>
          <a:blip r:embed="rId2"/>
          <a:stretch>
            <a:fillRect/>
          </a:stretch>
        </p:blipFill>
        <p:spPr>
          <a:xfrm>
            <a:off x="816631" y="228600"/>
            <a:ext cx="10482537" cy="4953000"/>
          </a:xfrm>
          <a:prstGeom prst="rect">
            <a:avLst/>
          </a:prstGeom>
        </p:spPr>
      </p:pic>
    </p:spTree>
    <p:extLst>
      <p:ext uri="{BB962C8B-B14F-4D97-AF65-F5344CB8AC3E}">
        <p14:creationId xmlns:p14="http://schemas.microsoft.com/office/powerpoint/2010/main" val="187239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0B173-B1AD-60D4-7B31-15C9C78906AD}"/>
              </a:ext>
            </a:extLst>
          </p:cNvPr>
          <p:cNvSpPr>
            <a:spLocks noGrp="1"/>
          </p:cNvSpPr>
          <p:nvPr>
            <p:ph type="title"/>
          </p:nvPr>
        </p:nvSpPr>
        <p:spPr>
          <a:xfrm>
            <a:off x="572493" y="238539"/>
            <a:ext cx="11018520" cy="1434415"/>
          </a:xfrm>
        </p:spPr>
        <p:txBody>
          <a:bodyPr anchor="b">
            <a:normAutofit/>
          </a:bodyPr>
          <a:lstStyle/>
          <a:p>
            <a:r>
              <a:rPr lang="en-US" sz="5400" dirty="0"/>
              <a:t>Introduction</a:t>
            </a:r>
            <a:endParaRPr lang="en-IN" sz="5400" dirty="0"/>
          </a:p>
        </p:txBody>
      </p:sp>
      <p:sp>
        <p:nvSpPr>
          <p:cNvPr id="3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3254CEB6-D13E-7B01-BAC6-601EC96EB3AD}"/>
              </a:ext>
            </a:extLst>
          </p:cNvPr>
          <p:cNvGraphicFramePr>
            <a:graphicFrameLocks noGrp="1"/>
          </p:cNvGraphicFramePr>
          <p:nvPr>
            <p:ph idx="1"/>
            <p:extLst>
              <p:ext uri="{D42A27DB-BD31-4B8C-83A1-F6EECF244321}">
                <p14:modId xmlns:p14="http://schemas.microsoft.com/office/powerpoint/2010/main" val="179382550"/>
              </p:ext>
            </p:extLst>
          </p:nvPr>
        </p:nvGraphicFramePr>
        <p:xfrm>
          <a:off x="572492" y="2071316"/>
          <a:ext cx="10537960" cy="398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714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C4FDBE2-32F7-4AC4-A40C-C51C65B1D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c 27">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D2EAF0-6F5E-8945-D6D5-A1F5EC407488}"/>
              </a:ext>
            </a:extLst>
          </p:cNvPr>
          <p:cNvSpPr>
            <a:spLocks noGrp="1"/>
          </p:cNvSpPr>
          <p:nvPr>
            <p:ph type="title"/>
          </p:nvPr>
        </p:nvSpPr>
        <p:spPr>
          <a:xfrm>
            <a:off x="892817" y="1370171"/>
            <a:ext cx="4425551" cy="2387600"/>
          </a:xfrm>
        </p:spPr>
        <p:txBody>
          <a:bodyPr vert="horz" lIns="91440" tIns="45720" rIns="91440" bIns="45720" rtlCol="0" anchor="b">
            <a:normAutofit/>
          </a:bodyPr>
          <a:lstStyle/>
          <a:p>
            <a:r>
              <a:rPr lang="en-US" sz="6600" dirty="0">
                <a:solidFill>
                  <a:srgbClr val="FFFFFF"/>
                </a:solidFill>
              </a:rPr>
              <a:t>Modules</a:t>
            </a:r>
          </a:p>
        </p:txBody>
      </p:sp>
      <p:sp>
        <p:nvSpPr>
          <p:cNvPr id="30" name="Oval 29">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5976" y="2130090"/>
            <a:ext cx="457824" cy="4454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11156773-3FB3-46D9-9F87-821287404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3872" y="3116072"/>
            <a:ext cx="4378128" cy="3741928"/>
          </a:xfrm>
          <a:custGeom>
            <a:avLst/>
            <a:gdLst>
              <a:gd name="connsiteX0" fmla="*/ 2605183 w 4378128"/>
              <a:gd name="connsiteY0" fmla="*/ 0 h 3741928"/>
              <a:gd name="connsiteX1" fmla="*/ 4262321 w 4378128"/>
              <a:gd name="connsiteY1" fmla="*/ 594897 h 3741928"/>
              <a:gd name="connsiteX2" fmla="*/ 4378128 w 4378128"/>
              <a:gd name="connsiteY2" fmla="*/ 700149 h 3741928"/>
              <a:gd name="connsiteX3" fmla="*/ 4378128 w 4378128"/>
              <a:gd name="connsiteY3" fmla="*/ 3741928 h 3741928"/>
              <a:gd name="connsiteX4" fmla="*/ 263831 w 4378128"/>
              <a:gd name="connsiteY4" fmla="*/ 3741928 h 3741928"/>
              <a:gd name="connsiteX5" fmla="*/ 204729 w 4378128"/>
              <a:gd name="connsiteY5" fmla="*/ 3619238 h 3741928"/>
              <a:gd name="connsiteX6" fmla="*/ 0 w 4378128"/>
              <a:gd name="connsiteY6" fmla="*/ 2605183 h 3741928"/>
              <a:gd name="connsiteX7" fmla="*/ 2605183 w 4378128"/>
              <a:gd name="connsiteY7" fmla="*/ 0 h 374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8128" h="3741928">
                <a:moveTo>
                  <a:pt x="2605183" y="0"/>
                </a:moveTo>
                <a:cubicBezTo>
                  <a:pt x="3234659" y="0"/>
                  <a:pt x="3811992" y="223253"/>
                  <a:pt x="4262321" y="594897"/>
                </a:cubicBezTo>
                <a:lnTo>
                  <a:pt x="4378128" y="700149"/>
                </a:lnTo>
                <a:lnTo>
                  <a:pt x="4378128" y="3741928"/>
                </a:lnTo>
                <a:lnTo>
                  <a:pt x="263831" y="3741928"/>
                </a:lnTo>
                <a:lnTo>
                  <a:pt x="204729" y="3619238"/>
                </a:lnTo>
                <a:cubicBezTo>
                  <a:pt x="72899" y="3307558"/>
                  <a:pt x="0" y="2964884"/>
                  <a:pt x="0" y="2605183"/>
                </a:cubicBezTo>
                <a:cubicBezTo>
                  <a:pt x="0" y="1166380"/>
                  <a:pt x="1166380" y="0"/>
                  <a:pt x="260518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E8EA24D0-C854-4AA8-B8FD-D252660D8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99731" y="1"/>
            <a:ext cx="4208478" cy="3678281"/>
          </a:xfrm>
          <a:custGeom>
            <a:avLst/>
            <a:gdLst>
              <a:gd name="connsiteX0" fmla="*/ 711074 w 4208478"/>
              <a:gd name="connsiteY0" fmla="*/ 0 h 3678281"/>
              <a:gd name="connsiteX1" fmla="*/ 3497404 w 4208478"/>
              <a:gd name="connsiteY1" fmla="*/ 0 h 3678281"/>
              <a:gd name="connsiteX2" fmla="*/ 3592161 w 4208478"/>
              <a:gd name="connsiteY2" fmla="*/ 86120 h 3678281"/>
              <a:gd name="connsiteX3" fmla="*/ 4208478 w 4208478"/>
              <a:gd name="connsiteY3" fmla="*/ 1574042 h 3678281"/>
              <a:gd name="connsiteX4" fmla="*/ 2104239 w 4208478"/>
              <a:gd name="connsiteY4" fmla="*/ 3678281 h 3678281"/>
              <a:gd name="connsiteX5" fmla="*/ 0 w 4208478"/>
              <a:gd name="connsiteY5" fmla="*/ 1574042 h 3678281"/>
              <a:gd name="connsiteX6" fmla="*/ 616318 w 4208478"/>
              <a:gd name="connsiteY6" fmla="*/ 86120 h 367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8478" h="3678281">
                <a:moveTo>
                  <a:pt x="711074" y="0"/>
                </a:moveTo>
                <a:lnTo>
                  <a:pt x="3497404" y="0"/>
                </a:lnTo>
                <a:lnTo>
                  <a:pt x="3592161" y="86120"/>
                </a:lnTo>
                <a:cubicBezTo>
                  <a:pt x="3972953" y="466913"/>
                  <a:pt x="4208478" y="992973"/>
                  <a:pt x="4208478" y="1574042"/>
                </a:cubicBezTo>
                <a:cubicBezTo>
                  <a:pt x="4208478" y="2736181"/>
                  <a:pt x="3266378" y="3678281"/>
                  <a:pt x="2104239" y="3678281"/>
                </a:cubicBezTo>
                <a:cubicBezTo>
                  <a:pt x="942100" y="3678281"/>
                  <a:pt x="0" y="2736181"/>
                  <a:pt x="0" y="1574042"/>
                </a:cubicBezTo>
                <a:cubicBezTo>
                  <a:pt x="0" y="992973"/>
                  <a:pt x="235525" y="466913"/>
                  <a:pt x="616318" y="861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a:extLst>
              <a:ext uri="{FF2B5EF4-FFF2-40B4-BE49-F238E27FC236}">
                <a16:creationId xmlns:a16="http://schemas.microsoft.com/office/drawing/2014/main" id="{F7E49368-EA1B-5AB8-3214-2E6B771A86DC}"/>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6170029" y="431173"/>
            <a:ext cx="2867881" cy="2387380"/>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pic>
        <p:nvPicPr>
          <p:cNvPr id="6" name="Picture 5" descr="A close-up of a film strip&#10;&#10;Description automatically generated">
            <a:extLst>
              <a:ext uri="{FF2B5EF4-FFF2-40B4-BE49-F238E27FC236}">
                <a16:creationId xmlns:a16="http://schemas.microsoft.com/office/drawing/2014/main" id="{0420010C-AB16-4105-AE87-154158A8AE6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782279" y="4091337"/>
            <a:ext cx="2899242" cy="2152687"/>
          </a:xfrm>
          <a:custGeom>
            <a:avLst/>
            <a:gdLst/>
            <a:ahLst/>
            <a:cxnLst/>
            <a:rect l="l" t="t" r="r" b="b"/>
            <a:pathLst>
              <a:path w="2833631" h="2677010">
                <a:moveTo>
                  <a:pt x="49418" y="0"/>
                </a:moveTo>
                <a:lnTo>
                  <a:pt x="2784213" y="0"/>
                </a:lnTo>
                <a:cubicBezTo>
                  <a:pt x="2811506" y="0"/>
                  <a:pt x="2833631" y="22125"/>
                  <a:pt x="2833631" y="49418"/>
                </a:cubicBezTo>
                <a:lnTo>
                  <a:pt x="2833631" y="2627592"/>
                </a:lnTo>
                <a:cubicBezTo>
                  <a:pt x="2833631" y="2654885"/>
                  <a:pt x="2811506" y="2677010"/>
                  <a:pt x="2784213" y="2677010"/>
                </a:cubicBezTo>
                <a:lnTo>
                  <a:pt x="49418" y="2677010"/>
                </a:lnTo>
                <a:cubicBezTo>
                  <a:pt x="22125" y="2677010"/>
                  <a:pt x="0" y="2654885"/>
                  <a:pt x="0" y="2627592"/>
                </a:cubicBezTo>
                <a:lnTo>
                  <a:pt x="0" y="49418"/>
                </a:lnTo>
                <a:cubicBezTo>
                  <a:pt x="0" y="22125"/>
                  <a:pt x="22125" y="0"/>
                  <a:pt x="49418" y="0"/>
                </a:cubicBezTo>
                <a:close/>
              </a:path>
            </a:pathLst>
          </a:custGeom>
        </p:spPr>
      </p:pic>
    </p:spTree>
    <p:extLst>
      <p:ext uri="{BB962C8B-B14F-4D97-AF65-F5344CB8AC3E}">
        <p14:creationId xmlns:p14="http://schemas.microsoft.com/office/powerpoint/2010/main" val="412151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05E3C-79B7-C23F-6C07-10764DFACE5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dirty="0"/>
              <a:t>1</a:t>
            </a:r>
            <a:r>
              <a:rPr lang="en-US" sz="5400" kern="1200" dirty="0">
                <a:solidFill>
                  <a:schemeClr val="tx1"/>
                </a:solidFill>
                <a:latin typeface="+mj-lt"/>
                <a:ea typeface="+mj-ea"/>
                <a:cs typeface="+mj-cs"/>
              </a:rPr>
              <a:t>. Actor</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F53A11F-3EE8-003E-108D-A9CE5358929E}"/>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28600">
              <a:buFont typeface="Arial" panose="020B0604020202020204" pitchFamily="34" charset="0"/>
              <a:buChar char="•"/>
            </a:pPr>
            <a:r>
              <a:rPr lang="en-US" sz="1700"/>
              <a:t>Actors play a pivotal role in bringing characters to life, enhancing the storyline, and shaping the viewer’s experience. Tracking their roles enables analysis of casting trends, star power, and performance impact, aiding talent management and narrative development.</a:t>
            </a:r>
          </a:p>
          <a:p>
            <a:pPr marL="285750" indent="-228600">
              <a:buFont typeface="Arial" panose="020B0604020202020204" pitchFamily="34" charset="0"/>
              <a:buChar char="•"/>
            </a:pPr>
            <a:r>
              <a:rPr lang="en-US" sz="1700"/>
              <a:t>Source Pattern : Agent Role Pattern</a:t>
            </a:r>
          </a:p>
          <a:p>
            <a:pPr marL="285750" indent="-228600">
              <a:buFont typeface="Arial" panose="020B0604020202020204" pitchFamily="34" charset="0"/>
              <a:buChar char="•"/>
            </a:pPr>
            <a:r>
              <a:rPr lang="en-US" sz="1700"/>
              <a:t>Source Data : TMDb, IMDb</a:t>
            </a:r>
          </a:p>
        </p:txBody>
      </p:sp>
      <p:pic>
        <p:nvPicPr>
          <p:cNvPr id="6" name="Content Placeholder 5" descr="A diagram of a company&#10;&#10;Description automatically generated">
            <a:extLst>
              <a:ext uri="{FF2B5EF4-FFF2-40B4-BE49-F238E27FC236}">
                <a16:creationId xmlns:a16="http://schemas.microsoft.com/office/drawing/2014/main" id="{8F7C1822-5A4C-4E21-628B-86FF692EC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2005108"/>
            <a:ext cx="6903720" cy="2847784"/>
          </a:xfrm>
          <a:prstGeom prst="rect">
            <a:avLst/>
          </a:prstGeom>
        </p:spPr>
      </p:pic>
    </p:spTree>
    <p:extLst>
      <p:ext uri="{BB962C8B-B14F-4D97-AF65-F5344CB8AC3E}">
        <p14:creationId xmlns:p14="http://schemas.microsoft.com/office/powerpoint/2010/main" val="40232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DB28D1-5A2F-B1A0-D7BD-005581B29CF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BB437F-8D25-A892-B65D-1F35DAA42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4F811-9222-DD21-2F0E-6FF145D398F0}"/>
              </a:ext>
            </a:extLst>
          </p:cNvPr>
          <p:cNvSpPr>
            <a:spLocks noGrp="1"/>
          </p:cNvSpPr>
          <p:nvPr>
            <p:ph type="title"/>
          </p:nvPr>
        </p:nvSpPr>
        <p:spPr>
          <a:xfrm>
            <a:off x="838200" y="365125"/>
            <a:ext cx="10515600" cy="1325563"/>
          </a:xfrm>
        </p:spPr>
        <p:txBody>
          <a:bodyPr>
            <a:normAutofit/>
          </a:bodyPr>
          <a:lstStyle/>
          <a:p>
            <a:r>
              <a:rPr lang="en-US" sz="5400"/>
              <a:t>Axioms</a:t>
            </a:r>
            <a:endParaRPr lang="en-IN" sz="5400" dirty="0"/>
          </a:p>
        </p:txBody>
      </p:sp>
      <p:sp>
        <p:nvSpPr>
          <p:cNvPr id="10" name="sketch line">
            <a:extLst>
              <a:ext uri="{FF2B5EF4-FFF2-40B4-BE49-F238E27FC236}">
                <a16:creationId xmlns:a16="http://schemas.microsoft.com/office/drawing/2014/main" id="{E8AD42DE-4821-6A57-96B7-7061167D8F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E9FDF04-88F7-B12A-466D-7136D1DAB3BB}"/>
              </a:ext>
            </a:extLst>
          </p:cNvPr>
          <p:cNvPicPr>
            <a:picLocks noGrp="1" noChangeAspect="1"/>
          </p:cNvPicPr>
          <p:nvPr>
            <p:ph idx="1"/>
          </p:nvPr>
        </p:nvPicPr>
        <p:blipFill>
          <a:blip r:embed="rId2"/>
          <a:stretch>
            <a:fillRect/>
          </a:stretch>
        </p:blipFill>
        <p:spPr>
          <a:xfrm>
            <a:off x="838201" y="1928813"/>
            <a:ext cx="4350026" cy="4252912"/>
          </a:xfrm>
        </p:spPr>
      </p:pic>
      <p:pic>
        <p:nvPicPr>
          <p:cNvPr id="7" name="Picture 6">
            <a:extLst>
              <a:ext uri="{FF2B5EF4-FFF2-40B4-BE49-F238E27FC236}">
                <a16:creationId xmlns:a16="http://schemas.microsoft.com/office/drawing/2014/main" id="{EA7BD2D0-ADCF-4939-7657-193FF17044D0}"/>
              </a:ext>
            </a:extLst>
          </p:cNvPr>
          <p:cNvPicPr>
            <a:picLocks noChangeAspect="1"/>
          </p:cNvPicPr>
          <p:nvPr/>
        </p:nvPicPr>
        <p:blipFill>
          <a:blip r:embed="rId3"/>
          <a:stretch>
            <a:fillRect/>
          </a:stretch>
        </p:blipFill>
        <p:spPr>
          <a:xfrm>
            <a:off x="6094476" y="2001965"/>
            <a:ext cx="4639785" cy="4252912"/>
          </a:xfrm>
          <a:prstGeom prst="rect">
            <a:avLst/>
          </a:prstGeom>
        </p:spPr>
      </p:pic>
    </p:spTree>
    <p:extLst>
      <p:ext uri="{BB962C8B-B14F-4D97-AF65-F5344CB8AC3E}">
        <p14:creationId xmlns:p14="http://schemas.microsoft.com/office/powerpoint/2010/main" val="45317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F37B01-9813-9407-952C-3244D7C193A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dirty="0"/>
              <a:t>2</a:t>
            </a:r>
            <a:r>
              <a:rPr lang="en-US" sz="5400" kern="1200" dirty="0">
                <a:solidFill>
                  <a:schemeClr val="tx1"/>
                </a:solidFill>
                <a:latin typeface="+mj-lt"/>
                <a:ea typeface="+mj-ea"/>
                <a:cs typeface="+mj-cs"/>
              </a:rPr>
              <a:t>. Budget</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E0D9622-095E-C3A0-07C0-72D8F8D6B076}"/>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marL="285750" indent="-228600">
              <a:buFont typeface="Arial" panose="020B0604020202020204" pitchFamily="34" charset="0"/>
              <a:buChar char="•"/>
            </a:pPr>
            <a:r>
              <a:rPr lang="en-US" sz="2000"/>
              <a:t>Budget defines financial resources for production, guiding planning, resource allocation, and profitability forecasting while assessing financial risks in investments.</a:t>
            </a:r>
          </a:p>
          <a:p>
            <a:pPr marL="285750" indent="-228600">
              <a:buFont typeface="Arial" panose="020B0604020202020204" pitchFamily="34" charset="0"/>
              <a:buChar char="•"/>
            </a:pPr>
            <a:r>
              <a:rPr lang="en-US" sz="2000"/>
              <a:t>Source Pattern : Quantity Pattern</a:t>
            </a:r>
          </a:p>
          <a:p>
            <a:pPr marL="285750" indent="-228600">
              <a:buFont typeface="Arial" panose="020B0604020202020204" pitchFamily="34" charset="0"/>
              <a:buChar char="•"/>
            </a:pPr>
            <a:r>
              <a:rPr lang="en-US" sz="2000"/>
              <a:t>Source Data : TMDb, IMDb</a:t>
            </a:r>
          </a:p>
        </p:txBody>
      </p:sp>
      <p:pic>
        <p:nvPicPr>
          <p:cNvPr id="8" name="Content Placeholder 7" descr="A diagram of a value&#10;&#10;Description automatically generated">
            <a:extLst>
              <a:ext uri="{FF2B5EF4-FFF2-40B4-BE49-F238E27FC236}">
                <a16:creationId xmlns:a16="http://schemas.microsoft.com/office/drawing/2014/main" id="{14A88825-3B8D-4BBA-E75C-ECEFDCCF55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7899" y="2390775"/>
            <a:ext cx="5586883" cy="3248159"/>
          </a:xfrm>
        </p:spPr>
      </p:pic>
    </p:spTree>
    <p:extLst>
      <p:ext uri="{BB962C8B-B14F-4D97-AF65-F5344CB8AC3E}">
        <p14:creationId xmlns:p14="http://schemas.microsoft.com/office/powerpoint/2010/main" val="398828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EFDEAC-B6A8-A964-6325-9ADC1DD8971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B9D155-DD94-44DE-26A2-D4DA58872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38AA57-0F4D-4F0E-26DD-060A5344BB26}"/>
              </a:ext>
            </a:extLst>
          </p:cNvPr>
          <p:cNvSpPr>
            <a:spLocks noGrp="1"/>
          </p:cNvSpPr>
          <p:nvPr>
            <p:ph type="title"/>
          </p:nvPr>
        </p:nvSpPr>
        <p:spPr>
          <a:xfrm>
            <a:off x="838200" y="365125"/>
            <a:ext cx="10515600" cy="1325563"/>
          </a:xfrm>
        </p:spPr>
        <p:txBody>
          <a:bodyPr>
            <a:normAutofit/>
          </a:bodyPr>
          <a:lstStyle/>
          <a:p>
            <a:r>
              <a:rPr lang="en-US" sz="5400"/>
              <a:t>Axioms</a:t>
            </a:r>
            <a:endParaRPr lang="en-IN" sz="5400" dirty="0"/>
          </a:p>
        </p:txBody>
      </p:sp>
      <p:sp>
        <p:nvSpPr>
          <p:cNvPr id="10" name="sketch line">
            <a:extLst>
              <a:ext uri="{FF2B5EF4-FFF2-40B4-BE49-F238E27FC236}">
                <a16:creationId xmlns:a16="http://schemas.microsoft.com/office/drawing/2014/main" id="{2A632108-EBEE-A2AB-8CC8-6656CDEB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1A77A8C-F94B-4B1A-4035-69E8CD6C0B0C}"/>
              </a:ext>
            </a:extLst>
          </p:cNvPr>
          <p:cNvSpPr>
            <a:spLocks noGrp="1"/>
          </p:cNvSpPr>
          <p:nvPr>
            <p:ph idx="1"/>
          </p:nvPr>
        </p:nvSpPr>
        <p:spPr>
          <a:xfrm>
            <a:off x="838200" y="1825625"/>
            <a:ext cx="4639784" cy="4429252"/>
          </a:xfrm>
        </p:spPr>
        <p:txBody>
          <a:bodyPr/>
          <a:lstStyle/>
          <a:p>
            <a:endParaRPr lang="en-IN" dirty="0"/>
          </a:p>
        </p:txBody>
      </p:sp>
      <p:pic>
        <p:nvPicPr>
          <p:cNvPr id="9" name="Picture 8">
            <a:extLst>
              <a:ext uri="{FF2B5EF4-FFF2-40B4-BE49-F238E27FC236}">
                <a16:creationId xmlns:a16="http://schemas.microsoft.com/office/drawing/2014/main" id="{82A8B0F4-7924-1267-11AD-1CDD95A7956C}"/>
              </a:ext>
            </a:extLst>
          </p:cNvPr>
          <p:cNvPicPr>
            <a:picLocks noChangeAspect="1"/>
          </p:cNvPicPr>
          <p:nvPr/>
        </p:nvPicPr>
        <p:blipFill>
          <a:blip r:embed="rId2"/>
          <a:stretch>
            <a:fillRect/>
          </a:stretch>
        </p:blipFill>
        <p:spPr>
          <a:xfrm>
            <a:off x="669036" y="1825625"/>
            <a:ext cx="5264625" cy="4667251"/>
          </a:xfrm>
          <a:prstGeom prst="rect">
            <a:avLst/>
          </a:prstGeom>
        </p:spPr>
      </p:pic>
      <p:pic>
        <p:nvPicPr>
          <p:cNvPr id="12" name="Picture 11">
            <a:extLst>
              <a:ext uri="{FF2B5EF4-FFF2-40B4-BE49-F238E27FC236}">
                <a16:creationId xmlns:a16="http://schemas.microsoft.com/office/drawing/2014/main" id="{B96B1833-8D08-BED0-3FC3-B75CDA16C10D}"/>
              </a:ext>
            </a:extLst>
          </p:cNvPr>
          <p:cNvPicPr>
            <a:picLocks noChangeAspect="1"/>
          </p:cNvPicPr>
          <p:nvPr/>
        </p:nvPicPr>
        <p:blipFill>
          <a:blip r:embed="rId3"/>
          <a:stretch>
            <a:fillRect/>
          </a:stretch>
        </p:blipFill>
        <p:spPr>
          <a:xfrm>
            <a:off x="6907696" y="1977887"/>
            <a:ext cx="4615268" cy="4258702"/>
          </a:xfrm>
          <a:prstGeom prst="rect">
            <a:avLst/>
          </a:prstGeom>
        </p:spPr>
      </p:pic>
    </p:spTree>
    <p:extLst>
      <p:ext uri="{BB962C8B-B14F-4D97-AF65-F5344CB8AC3E}">
        <p14:creationId xmlns:p14="http://schemas.microsoft.com/office/powerpoint/2010/main" val="556903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inal Presentation" id="{2C2CBF4E-5F3C-49CD-B73F-87CFD2199AF1}" vid="{9ABB5799-22A3-4125-A3D6-C3FA24C9BE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Final Presentation</Template>
  <TotalTime>813</TotalTime>
  <Words>983</Words>
  <Application>Microsoft Office PowerPoint</Application>
  <PresentationFormat>Widescreen</PresentationFormat>
  <Paragraphs>120</Paragraphs>
  <Slides>39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Aptos</vt:lpstr>
      <vt:lpstr>Aptos Display</vt:lpstr>
      <vt:lpstr>Arial</vt:lpstr>
      <vt:lpstr>Calibri</vt:lpstr>
      <vt:lpstr>Office Theme</vt:lpstr>
      <vt:lpstr>Movies</vt:lpstr>
      <vt:lpstr>Overview</vt:lpstr>
      <vt:lpstr>Introduction</vt:lpstr>
      <vt:lpstr>Introduction</vt:lpstr>
      <vt:lpstr>Modules</vt:lpstr>
      <vt:lpstr>1. Actor</vt:lpstr>
      <vt:lpstr>Axioms</vt:lpstr>
      <vt:lpstr>2. Budget</vt:lpstr>
      <vt:lpstr>Axioms</vt:lpstr>
      <vt:lpstr>3. Country</vt:lpstr>
      <vt:lpstr>Axioms</vt:lpstr>
      <vt:lpstr>4. Director</vt:lpstr>
      <vt:lpstr>Axioms</vt:lpstr>
      <vt:lpstr>5. Genre</vt:lpstr>
      <vt:lpstr>Axioms</vt:lpstr>
      <vt:lpstr>6. Gross Earnings</vt:lpstr>
      <vt:lpstr>Axioms</vt:lpstr>
      <vt:lpstr>7. Movie Ratings</vt:lpstr>
      <vt:lpstr>Axioms</vt:lpstr>
      <vt:lpstr>8. Production Companies</vt:lpstr>
      <vt:lpstr>Axioms</vt:lpstr>
      <vt:lpstr>9. User Ratings</vt:lpstr>
      <vt:lpstr>Axioms</vt:lpstr>
      <vt:lpstr>11. Votes</vt:lpstr>
      <vt:lpstr>Axioms</vt:lpstr>
      <vt:lpstr>12. Inflation</vt:lpstr>
      <vt:lpstr>Axioms</vt:lpstr>
      <vt:lpstr>AllTogether</vt:lpstr>
      <vt:lpstr>AllTogether</vt:lpstr>
      <vt:lpstr>Axioms</vt:lpstr>
      <vt:lpstr>Competency Questions</vt:lpstr>
      <vt:lpstr>Competency Questions</vt:lpstr>
      <vt:lpstr>SPARQL Queries</vt:lpstr>
      <vt:lpstr>Actors with the Most Appearance in Movies by Specific Directors</vt:lpstr>
      <vt:lpstr>Correlation between Movie’s Budget and Gross Earnings over Decades</vt:lpstr>
      <vt:lpstr>The Impact of Inflation on Movie Production Budgets Over Time by Country</vt:lpstr>
      <vt:lpstr>Demo</vt:lpstr>
      <vt:lpstr>Retrospective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JITHENDRA TRIPURANENI</dc:creator>
  <cp:lastModifiedBy>JITHENDRA TRIPURANENI</cp:lastModifiedBy>
  <cp:revision>30</cp:revision>
  <dcterms:created xsi:type="dcterms:W3CDTF">2024-12-01T20:15:31Z</dcterms:created>
  <dcterms:modified xsi:type="dcterms:W3CDTF">2024-12-08T23:51:39Z</dcterms:modified>
</cp:coreProperties>
</file>