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9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75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629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223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56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6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9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0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2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3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381000" y="361950"/>
            <a:ext cx="807720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100"/>
              </a:spcBef>
            </a:pPr>
            <a:r>
              <a:rPr sz="4800" b="1" i="1" u="sng" spc="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Capstone</a:t>
            </a:r>
            <a:r>
              <a:rPr sz="4800" b="1" i="1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sz="4800" b="1" i="1" u="sng" spc="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Project</a:t>
            </a:r>
            <a:r>
              <a:rPr sz="4800" b="1" i="1" u="sng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sz="4800" b="1" i="1" u="sng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2</a:t>
            </a:r>
            <a:endParaRPr lang="en-IN" sz="4800" b="1" i="1" u="sng" spc="-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  <a:p>
            <a:pPr marL="22225" algn="ctr">
              <a:lnSpc>
                <a:spcPct val="100000"/>
              </a:lnSpc>
              <a:spcBef>
                <a:spcPts val="100"/>
              </a:spcBef>
            </a:pPr>
            <a:endParaRPr sz="2000" i="1" u="sng" spc="-50" dirty="0">
              <a:latin typeface="Bodoni MT Black" panose="02070A03080606020203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25"/>
              </a:spcBef>
            </a:pPr>
            <a:r>
              <a:rPr sz="4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Retail</a:t>
            </a:r>
            <a:r>
              <a:rPr sz="4400" b="1" u="sng" spc="16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sz="4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Sales</a:t>
            </a:r>
            <a:r>
              <a:rPr sz="4400" b="1" u="sng" spc="16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sz="4400" b="1" u="sng" spc="95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Prediction</a:t>
            </a:r>
            <a:endParaRPr sz="4400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2419350"/>
            <a:ext cx="4724400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endParaRPr sz="1600" b="1" dirty="0">
              <a:latin typeface="Tahoma"/>
              <a:cs typeface="Tahoma"/>
            </a:endParaRPr>
          </a:p>
          <a:p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Team Members:-</a:t>
            </a:r>
          </a:p>
          <a:p>
            <a:pPr marL="457200" indent="-457200">
              <a:buAutoNum type="arabi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Pranav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Balpande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.</a:t>
            </a:r>
          </a:p>
          <a:p>
            <a:pPr marL="457200" indent="-457200">
              <a:buFontTx/>
              <a:buAutoNum type="arabi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Kartik Dhande.</a:t>
            </a:r>
          </a:p>
          <a:p>
            <a:pPr marL="457200" indent="-457200">
              <a:buFontTx/>
              <a:buAutoNum type="arabi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Kartik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Pisudde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.</a:t>
            </a:r>
          </a:p>
          <a:p>
            <a:pPr marL="457200" indent="-457200">
              <a:buFontTx/>
              <a:buAutoNum type="arabicParenR"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Sanket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Bhosale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.</a:t>
            </a:r>
          </a:p>
          <a:p>
            <a:pPr marL="457200" indent="-457200">
              <a:buFontTx/>
              <a:buAutoNum type="arabicParenR"/>
            </a:pP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Puja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NEHARE.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pPr marL="12700" marR="5080" indent="464184">
              <a:lnSpc>
                <a:spcPct val="200000"/>
              </a:lnSpc>
            </a:pPr>
            <a:r>
              <a:rPr lang="en-US" sz="1600" b="1" i="1" u="sng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Data-</a:t>
            </a:r>
            <a:r>
              <a:rPr lang="en-US" sz="1600" b="1" i="1" u="sng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Science  </a:t>
            </a:r>
            <a:r>
              <a:rPr lang="en-US" sz="1600" b="1" i="1" u="sng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Trainee,</a:t>
            </a:r>
            <a:r>
              <a:rPr lang="en-US" sz="1600" b="1" i="1" u="sng" spc="-2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   </a:t>
            </a:r>
            <a:r>
              <a:rPr lang="en-US" sz="1600" b="1" i="1" u="sng" spc="-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AlmaBetter</a:t>
            </a:r>
            <a:endParaRPr lang="en-US" sz="1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Verdana"/>
            </a:endParaRPr>
          </a:p>
          <a:p>
            <a:pPr marL="12700" marR="5080" indent="464184">
              <a:lnSpc>
                <a:spcPct val="200000"/>
              </a:lnSpc>
            </a:pP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75" y="359400"/>
            <a:ext cx="2741424" cy="2604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0325" y="359400"/>
            <a:ext cx="2741424" cy="2664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5275" y="359397"/>
            <a:ext cx="2583199" cy="26042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583" y="3030096"/>
            <a:ext cx="7598409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Upon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further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exploration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clearly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observed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highest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belonged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20" dirty="0">
                <a:latin typeface="Arial MT"/>
                <a:cs typeface="Arial MT"/>
              </a:rPr>
              <a:t> type </a:t>
            </a:r>
            <a:r>
              <a:rPr sz="1300" dirty="0">
                <a:latin typeface="Arial MT"/>
                <a:cs typeface="Arial MT"/>
              </a:rPr>
              <a:t>‘a’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due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high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our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dataset.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similar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kind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10" dirty="0">
                <a:latin typeface="Arial MT"/>
                <a:cs typeface="Arial MT"/>
              </a:rPr>
              <a:t> share.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4191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Based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above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findings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seems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quite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opportunities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'b'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&amp;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'd' </a:t>
            </a:r>
            <a:r>
              <a:rPr sz="1300" dirty="0">
                <a:latin typeface="Arial MT"/>
                <a:cs typeface="Arial MT"/>
              </a:rPr>
              <a:t>as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respectively.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Store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&amp;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quite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similar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terms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"per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store"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just </a:t>
            </a:r>
            <a:r>
              <a:rPr sz="1300" dirty="0">
                <a:latin typeface="Arial MT"/>
                <a:cs typeface="Arial MT"/>
              </a:rPr>
              <a:t>because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majority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these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kinds,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best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overall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revenue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numbers.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other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hand,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very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few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even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better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average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than</a:t>
            </a:r>
            <a:r>
              <a:rPr sz="1300" spc="-10" dirty="0">
                <a:latin typeface="Arial MT"/>
                <a:cs typeface="Arial MT"/>
              </a:rPr>
              <a:t> others.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7" y="762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76200"/>
            <a:ext cx="381952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00" y="2591250"/>
            <a:ext cx="3914774" cy="2362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6874" y="2864104"/>
            <a:ext cx="40544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7493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It's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pretty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obvious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positive </a:t>
            </a:r>
            <a:r>
              <a:rPr sz="1200" dirty="0">
                <a:latin typeface="Arial MT"/>
                <a:cs typeface="Arial MT"/>
              </a:rPr>
              <a:t>correlation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between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few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outliers.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250" dirty="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competition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distance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range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kms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far </a:t>
            </a:r>
            <a:r>
              <a:rPr sz="1200" spc="-10" dirty="0">
                <a:latin typeface="Arial MT"/>
                <a:cs typeface="Arial MT"/>
              </a:rPr>
              <a:t>away.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 dirty="0">
              <a:latin typeface="Arial MT"/>
              <a:cs typeface="Arial MT"/>
            </a:endParaRPr>
          </a:p>
          <a:p>
            <a:pPr marL="332740" marR="17526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drop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indicates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accounting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temporarily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refurbishment.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672675"/>
            <a:ext cx="5589199" cy="3690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4093" y="1683363"/>
            <a:ext cx="226758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end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year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before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holidays.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2014 </a:t>
            </a:r>
            <a:r>
              <a:rPr sz="1400" dirty="0">
                <a:latin typeface="Arial MT"/>
                <a:cs typeface="Arial MT"/>
              </a:rPr>
              <a:t>went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couple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July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September,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indicating </a:t>
            </a:r>
            <a:r>
              <a:rPr sz="1400" dirty="0">
                <a:latin typeface="Arial MT"/>
                <a:cs typeface="Arial MT"/>
              </a:rPr>
              <a:t>stores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closed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refurbishment.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215706"/>
            <a:ext cx="8366449" cy="544617"/>
          </a:xfrm>
          <a:prstGeom prst="rect">
            <a:avLst/>
          </a:prstGeom>
        </p:spPr>
        <p:txBody>
          <a:bodyPr vert="horz" wrap="square" lIns="0" tIns="11263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Bodoni MT Black" panose="02070A03080606020203" pitchFamily="18" charset="0"/>
              </a:rPr>
              <a:t>Outlier</a:t>
            </a:r>
            <a:r>
              <a:rPr sz="28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00150"/>
            <a:ext cx="3599179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8001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latin typeface="Arial MT"/>
                <a:cs typeface="Arial MT"/>
              </a:rPr>
              <a:t>In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statistics,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an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outlier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is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data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point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20" dirty="0">
                <a:latin typeface="Arial MT"/>
                <a:cs typeface="Arial MT"/>
              </a:rPr>
              <a:t>that </a:t>
            </a:r>
            <a:r>
              <a:rPr sz="1400" b="1" dirty="0">
                <a:latin typeface="Arial MT"/>
                <a:cs typeface="Arial MT"/>
              </a:rPr>
              <a:t>differs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significantly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from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other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observations. </a:t>
            </a:r>
            <a:r>
              <a:rPr sz="1400" b="1" dirty="0">
                <a:latin typeface="Arial MT"/>
                <a:cs typeface="Arial MT"/>
              </a:rPr>
              <a:t>Outliers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can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occur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by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chance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in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25" dirty="0">
                <a:latin typeface="Arial MT"/>
                <a:cs typeface="Arial MT"/>
              </a:rPr>
              <a:t>any </a:t>
            </a:r>
            <a:r>
              <a:rPr sz="1400" b="1" dirty="0">
                <a:latin typeface="Arial MT"/>
                <a:cs typeface="Arial MT"/>
              </a:rPr>
              <a:t>distribution,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but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they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often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indicate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either </a:t>
            </a:r>
            <a:r>
              <a:rPr sz="1400" b="1" dirty="0">
                <a:latin typeface="Arial MT"/>
                <a:cs typeface="Arial MT"/>
              </a:rPr>
              <a:t>measurement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error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that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population </a:t>
            </a:r>
            <a:r>
              <a:rPr sz="1400" b="1" dirty="0">
                <a:latin typeface="Arial MT"/>
                <a:cs typeface="Arial MT"/>
              </a:rPr>
              <a:t>has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heavy-</a:t>
            </a:r>
            <a:r>
              <a:rPr sz="1400" b="1" dirty="0">
                <a:latin typeface="Arial MT"/>
                <a:cs typeface="Arial MT"/>
              </a:rPr>
              <a:t>tailed</a:t>
            </a:r>
            <a:r>
              <a:rPr sz="1400" b="1" spc="-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distribution.</a:t>
            </a:r>
            <a:endParaRPr sz="1400"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400" b="1" dirty="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latin typeface="Arial MT"/>
                <a:cs typeface="Arial MT"/>
              </a:rPr>
              <a:t>Z-</a:t>
            </a:r>
            <a:r>
              <a:rPr sz="1400" b="1" dirty="0">
                <a:latin typeface="Arial MT"/>
                <a:cs typeface="Arial MT"/>
              </a:rPr>
              <a:t>score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is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statistical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measure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that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tells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25" dirty="0">
                <a:latin typeface="Arial MT"/>
                <a:cs typeface="Arial MT"/>
              </a:rPr>
              <a:t>you </a:t>
            </a:r>
            <a:r>
              <a:rPr sz="1400" b="1" dirty="0">
                <a:latin typeface="Arial MT"/>
                <a:cs typeface="Arial MT"/>
              </a:rPr>
              <a:t>how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far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is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data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point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from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rest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of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25" dirty="0">
                <a:latin typeface="Arial MT"/>
                <a:cs typeface="Arial MT"/>
              </a:rPr>
              <a:t>the </a:t>
            </a:r>
            <a:r>
              <a:rPr sz="1400" b="1" dirty="0">
                <a:latin typeface="Arial MT"/>
                <a:cs typeface="Arial MT"/>
              </a:rPr>
              <a:t>dataset.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In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more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technical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term,</a:t>
            </a:r>
            <a:r>
              <a:rPr sz="1400" b="1" spc="-10" dirty="0">
                <a:latin typeface="Arial MT"/>
                <a:cs typeface="Arial MT"/>
              </a:rPr>
              <a:t> Z-score </a:t>
            </a:r>
            <a:r>
              <a:rPr sz="1400" b="1" dirty="0">
                <a:latin typeface="Arial MT"/>
                <a:cs typeface="Arial MT"/>
              </a:rPr>
              <a:t>tells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how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many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standard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deviations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away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50" dirty="0">
                <a:latin typeface="Arial MT"/>
                <a:cs typeface="Arial MT"/>
              </a:rPr>
              <a:t>a </a:t>
            </a:r>
            <a:r>
              <a:rPr sz="1400" b="1" dirty="0">
                <a:latin typeface="Arial MT"/>
                <a:cs typeface="Arial MT"/>
              </a:rPr>
              <a:t>given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observation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is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from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mean.</a:t>
            </a:r>
            <a:endParaRPr sz="1400" b="1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100" y="1312850"/>
            <a:ext cx="4473874" cy="2729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61800"/>
            <a:ext cx="8012825" cy="465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1574" y="787618"/>
            <a:ext cx="390652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3975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are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behaviour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promotion</a:t>
            </a:r>
            <a:endParaRPr sz="1200">
              <a:latin typeface="Arial MT"/>
              <a:cs typeface="Arial MT"/>
            </a:endParaRPr>
          </a:p>
          <a:p>
            <a:pPr marL="332740" marR="10541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=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treat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because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behind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behaviour </a:t>
            </a:r>
            <a:r>
              <a:rPr sz="1200" dirty="0">
                <a:latin typeface="Arial MT"/>
                <a:cs typeface="Arial MT"/>
              </a:rPr>
              <a:t>seems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important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spc="-10" dirty="0">
                <a:latin typeface="Arial MT"/>
                <a:cs typeface="Arial MT"/>
              </a:rPr>
              <a:t>view.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If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occurrence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wise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deleting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manipulating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them </a:t>
            </a:r>
            <a:r>
              <a:rPr sz="1200" dirty="0">
                <a:latin typeface="Arial MT"/>
                <a:cs typeface="Arial MT"/>
              </a:rPr>
              <a:t>especially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ups</a:t>
            </a:r>
            <a:r>
              <a:rPr sz="1200" spc="-25" dirty="0">
                <a:latin typeface="Arial MT"/>
                <a:cs typeface="Arial MT"/>
              </a:rPr>
              <a:t> and </a:t>
            </a:r>
            <a:r>
              <a:rPr sz="1200" dirty="0">
                <a:latin typeface="Arial MT"/>
                <a:cs typeface="Arial MT"/>
              </a:rPr>
              <a:t>downs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target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other </a:t>
            </a:r>
            <a:r>
              <a:rPr sz="1200" dirty="0">
                <a:latin typeface="Arial MT"/>
                <a:cs typeface="Arial MT"/>
              </a:rPr>
              <a:t>features.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25" dirty="0">
                <a:latin typeface="Arial MT"/>
                <a:cs typeface="Arial MT"/>
              </a:rPr>
              <a:t> is </a:t>
            </a:r>
            <a:r>
              <a:rPr sz="1200" dirty="0">
                <a:latin typeface="Arial MT"/>
                <a:cs typeface="Arial MT"/>
              </a:rPr>
              <a:t>seasonality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involved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linear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relationship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possible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fit.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based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25" dirty="0">
                <a:latin typeface="Arial MT"/>
                <a:cs typeface="Arial MT"/>
              </a:rPr>
              <a:t> are </a:t>
            </a:r>
            <a:r>
              <a:rPr sz="1200" dirty="0">
                <a:latin typeface="Arial MT"/>
                <a:cs typeface="Arial MT"/>
              </a:rPr>
              <a:t>robust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effect.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7747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Being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24*7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along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assortments </a:t>
            </a:r>
            <a:r>
              <a:rPr sz="1200" dirty="0">
                <a:latin typeface="Arial MT"/>
                <a:cs typeface="Arial MT"/>
              </a:rPr>
              <a:t>available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probably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higher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type.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9" y="1092437"/>
            <a:ext cx="4794324" cy="2958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49" y="280831"/>
            <a:ext cx="4844251" cy="83227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Modeling: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212121"/>
                </a:solidFill>
                <a:latin typeface="Arial MT"/>
              </a:rPr>
              <a:t>Factors</a:t>
            </a:r>
            <a:r>
              <a:rPr sz="1800" spc="-30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</a:rPr>
              <a:t>affecting</a:t>
            </a:r>
            <a:r>
              <a:rPr sz="1800" spc="-30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</a:rPr>
              <a:t>in</a:t>
            </a:r>
            <a:r>
              <a:rPr sz="1800" spc="-25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</a:rPr>
              <a:t>choosing</a:t>
            </a:r>
            <a:r>
              <a:rPr sz="1800" spc="-30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</a:rPr>
              <a:t>the</a:t>
            </a:r>
            <a:r>
              <a:rPr sz="1800" spc="-25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</a:rPr>
              <a:t>model:</a:t>
            </a:r>
            <a:endParaRPr sz="1800" dirty="0"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749" y="1378923"/>
            <a:ext cx="7661909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9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Determining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algorithm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use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depends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many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factors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like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problem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statement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output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want,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size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available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computational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time,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features,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observations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name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few.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has: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 MT"/>
              <a:cs typeface="Arial MT"/>
            </a:endParaRPr>
          </a:p>
          <a:p>
            <a:pPr marL="469265" marR="15113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multivariate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series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relation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hence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relationship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cannot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assumed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r>
              <a:rPr sz="16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patterns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peak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days,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festive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seasons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most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600" dirty="0">
              <a:latin typeface="Arial MT"/>
              <a:cs typeface="Arial MT"/>
            </a:endParaRPr>
          </a:p>
          <a:p>
            <a:pPr marL="469265" marR="508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columns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30%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70%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features.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prefers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interpretable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nature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73386"/>
            <a:ext cx="3581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Bodoni MT Black" panose="02070A03080606020203" pitchFamily="18" charset="0"/>
              </a:rPr>
              <a:t>Baseline</a:t>
            </a:r>
            <a:r>
              <a:rPr sz="1800" spc="-4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Bodoni MT Black" panose="02070A03080606020203" pitchFamily="18" charset="0"/>
              </a:rPr>
              <a:t>Model:</a:t>
            </a:r>
            <a:r>
              <a:rPr sz="1800" spc="-3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Bodoni MT Black" panose="02070A03080606020203" pitchFamily="18" charset="0"/>
              </a:rPr>
              <a:t>Decision</a:t>
            </a:r>
            <a:r>
              <a:rPr sz="1800" spc="-3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Bodoni MT Black" panose="02070A03080606020203" pitchFamily="18" charset="0"/>
              </a:rPr>
              <a:t>Tree</a:t>
            </a:r>
            <a:endParaRPr sz="1800" dirty="0">
              <a:solidFill>
                <a:srgbClr val="C000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590550"/>
            <a:ext cx="5166455" cy="3432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9046" y="590550"/>
            <a:ext cx="3119954" cy="3164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200" dirty="0">
                <a:latin typeface="Arial MT"/>
                <a:cs typeface="Arial MT"/>
              </a:rPr>
              <a:t>A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baseline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simple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that </a:t>
            </a:r>
            <a:r>
              <a:rPr sz="1200" dirty="0">
                <a:latin typeface="Arial MT"/>
                <a:cs typeface="Arial MT"/>
              </a:rPr>
              <a:t>provides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reasonable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task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require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much </a:t>
            </a:r>
            <a:r>
              <a:rPr sz="1200" dirty="0">
                <a:latin typeface="Arial MT"/>
                <a:cs typeface="Arial MT"/>
              </a:rPr>
              <a:t>expertise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build.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well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seasonality </a:t>
            </a:r>
            <a:r>
              <a:rPr sz="1200" dirty="0">
                <a:latin typeface="Arial MT"/>
                <a:cs typeface="Arial MT"/>
              </a:rPr>
              <a:t>involved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linear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relationship</a:t>
            </a:r>
            <a:r>
              <a:rPr sz="1200" spc="5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possible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fit.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datasets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machine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which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robust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effect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which</a:t>
            </a:r>
            <a:r>
              <a:rPr sz="1200" spc="5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non-</a:t>
            </a:r>
            <a:r>
              <a:rPr sz="1200" dirty="0">
                <a:latin typeface="Arial MT"/>
                <a:cs typeface="Arial MT"/>
              </a:rPr>
              <a:t>linear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sets </a:t>
            </a:r>
            <a:r>
              <a:rPr sz="1200" spc="-10" dirty="0">
                <a:latin typeface="Arial MT"/>
                <a:cs typeface="Arial MT"/>
              </a:rPr>
              <a:t>effectively.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200" dirty="0">
              <a:latin typeface="Arial MT"/>
              <a:cs typeface="Arial MT"/>
            </a:endParaRPr>
          </a:p>
          <a:p>
            <a:pPr marL="325120" marR="8890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simple </a:t>
            </a:r>
            <a:r>
              <a:rPr sz="1200" dirty="0">
                <a:latin typeface="Arial MT"/>
                <a:cs typeface="Arial MT"/>
              </a:rPr>
              <a:t>decision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performing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pretty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has </a:t>
            </a:r>
            <a:r>
              <a:rPr sz="1200" dirty="0">
                <a:latin typeface="Arial MT"/>
                <a:cs typeface="Arial MT"/>
              </a:rPr>
              <a:t>completely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overfitted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train</a:t>
            </a:r>
            <a:r>
              <a:rPr sz="1200" spc="-20" dirty="0">
                <a:latin typeface="Arial MT"/>
                <a:cs typeface="Arial MT"/>
              </a:rPr>
              <a:t> set. </a:t>
            </a:r>
            <a:r>
              <a:rPr sz="1200" dirty="0">
                <a:latin typeface="Arial MT"/>
                <a:cs typeface="Arial MT"/>
              </a:rPr>
              <a:t>It's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more </a:t>
            </a:r>
            <a:r>
              <a:rPr sz="1200" dirty="0">
                <a:latin typeface="Arial MT"/>
                <a:cs typeface="Arial MT"/>
              </a:rPr>
              <a:t>generalized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future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data </a:t>
            </a:r>
            <a:r>
              <a:rPr sz="1200" spc="-10" dirty="0">
                <a:latin typeface="Arial MT"/>
                <a:cs typeface="Arial MT"/>
              </a:rPr>
              <a:t>points.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095750"/>
            <a:ext cx="8682549" cy="703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255" y="204141"/>
            <a:ext cx="29305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Random</a:t>
            </a:r>
            <a:r>
              <a:rPr sz="24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Forest</a:t>
            </a:r>
            <a:endParaRPr sz="2400" dirty="0">
              <a:solidFill>
                <a:srgbClr val="C0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24" y="807924"/>
            <a:ext cx="3373956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1143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ensemble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method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classification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regression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operates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by </a:t>
            </a:r>
            <a:r>
              <a:rPr sz="1200" dirty="0">
                <a:latin typeface="Arial MT"/>
                <a:cs typeface="Arial MT"/>
              </a:rPr>
              <a:t>constructing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multitude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decision </a:t>
            </a:r>
            <a:r>
              <a:rPr sz="1200" dirty="0">
                <a:latin typeface="Arial MT"/>
                <a:cs typeface="Arial MT"/>
              </a:rPr>
              <a:t>trees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training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time.</a:t>
            </a:r>
            <a:r>
              <a:rPr sz="1200" spc="-25" dirty="0">
                <a:latin typeface="Arial MT"/>
                <a:cs typeface="Arial MT"/>
              </a:rPr>
              <a:t> For </a:t>
            </a:r>
            <a:r>
              <a:rPr sz="1200" dirty="0">
                <a:latin typeface="Arial MT"/>
                <a:cs typeface="Arial MT"/>
              </a:rPr>
              <a:t>regression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tasks,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output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given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0" dirty="0">
                <a:latin typeface="Arial MT"/>
                <a:cs typeface="Arial MT"/>
              </a:rPr>
              <a:t> trees.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200" dirty="0">
              <a:latin typeface="Arial MT"/>
              <a:cs typeface="Arial MT"/>
            </a:endParaRPr>
          </a:p>
          <a:p>
            <a:pPr marL="325120" marR="2159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200" spc="-55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prevent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overfitting,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built </a:t>
            </a: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model.</a:t>
            </a:r>
            <a:r>
              <a:rPr sz="1200" spc="-10" dirty="0">
                <a:latin typeface="Arial MT"/>
                <a:cs typeface="Arial MT"/>
              </a:rPr>
              <a:t> Random </a:t>
            </a:r>
            <a:r>
              <a:rPr sz="1200" dirty="0">
                <a:latin typeface="Arial MT"/>
                <a:cs typeface="Arial MT"/>
              </a:rPr>
              <a:t>forest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builds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multiple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decision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trees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merges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together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accurate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stable prediction.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200" dirty="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Regressor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results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baseline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R^2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0.955673.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626" y="750149"/>
            <a:ext cx="4839075" cy="321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186593"/>
            <a:ext cx="8027625" cy="607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475" y="156504"/>
            <a:ext cx="523655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Random</a:t>
            </a:r>
            <a:r>
              <a:rPr sz="2400" spc="-5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Forest</a:t>
            </a:r>
            <a:r>
              <a:rPr sz="2400" spc="-4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Hyperparameter</a:t>
            </a:r>
            <a:r>
              <a:rPr sz="2400" spc="-4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Tuning</a:t>
            </a:r>
            <a:endParaRPr sz="2400" dirty="0">
              <a:solidFill>
                <a:srgbClr val="C0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47750"/>
            <a:ext cx="2971800" cy="28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36195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maximum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R^2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tuned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20" dirty="0">
                <a:latin typeface="Arial MT"/>
                <a:cs typeface="Arial MT"/>
              </a:rPr>
              <a:t> with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0.955878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20" dirty="0">
                <a:latin typeface="Arial MT"/>
                <a:cs typeface="Arial MT"/>
              </a:rPr>
              <a:t> only </a:t>
            </a:r>
            <a:r>
              <a:rPr sz="1400" dirty="0">
                <a:latin typeface="Arial MT"/>
                <a:cs typeface="Arial MT"/>
              </a:rPr>
              <a:t>0.021%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simple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model.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trends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patterns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could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captured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without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overfitting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maximum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performance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achievable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10" dirty="0">
                <a:latin typeface="Arial MT"/>
                <a:cs typeface="Arial MT"/>
              </a:rPr>
              <a:t> achieved.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4307455"/>
            <a:ext cx="8027670" cy="607695"/>
            <a:chOff x="389825" y="4346052"/>
            <a:chExt cx="8027670" cy="60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25" y="4346052"/>
              <a:ext cx="8027625" cy="3037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00" y="4649850"/>
              <a:ext cx="7697669" cy="3037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0" y="813857"/>
            <a:ext cx="4958574" cy="329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215706"/>
            <a:ext cx="83664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CC0000"/>
                </a:solidFill>
                <a:latin typeface="Bodoni MT Black" panose="02070A03080606020203" pitchFamily="18" charset="0"/>
                <a:cs typeface="Tahoma"/>
              </a:rPr>
              <a:t>Content</a:t>
            </a:r>
            <a:endParaRPr sz="3000" dirty="0">
              <a:latin typeface="Bodoni MT Black" panose="02070A03080606020203" pitchFamily="18" charset="0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99" y="747581"/>
            <a:ext cx="486029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Problem</a:t>
            </a:r>
            <a:r>
              <a:rPr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Statement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Retail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Sales</a:t>
            </a:r>
            <a:r>
              <a:rPr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Prediction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Data</a:t>
            </a:r>
            <a:r>
              <a:rPr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Summary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Approach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Exploratory</a:t>
            </a:r>
            <a:r>
              <a:rPr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Data</a:t>
            </a:r>
            <a:r>
              <a:rPr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Analysis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Outlier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Detection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Modeling: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Baseline</a:t>
            </a:r>
            <a:r>
              <a:rPr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Model</a:t>
            </a:r>
            <a:r>
              <a:rPr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-</a:t>
            </a:r>
            <a:r>
              <a:rPr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Decision</a:t>
            </a:r>
            <a:r>
              <a:rPr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Tree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Random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Forest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Random</a:t>
            </a:r>
            <a:r>
              <a:rPr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forest</a:t>
            </a:r>
            <a:r>
              <a:rPr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Hypertuning</a:t>
            </a:r>
            <a:r>
              <a:rPr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Parameters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Feature</a:t>
            </a:r>
            <a:r>
              <a:rPr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Importance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Model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Performance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Evaluation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Store</a:t>
            </a:r>
            <a:r>
              <a:rPr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wise</a:t>
            </a:r>
            <a:r>
              <a:rPr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Sales</a:t>
            </a:r>
            <a:r>
              <a:rPr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Predictions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Conclusion</a:t>
            </a:r>
            <a:r>
              <a:rPr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Recommendations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818000"/>
            <a:ext cx="8382000" cy="4115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1499" y="209550"/>
            <a:ext cx="58641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Random</a:t>
            </a:r>
            <a:r>
              <a:rPr sz="2400" b="1" spc="-35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Forest</a:t>
            </a:r>
            <a:r>
              <a:rPr sz="2400" b="1" spc="-30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Feature</a:t>
            </a:r>
            <a:r>
              <a:rPr sz="2400" b="1" spc="-30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Importance</a:t>
            </a:r>
            <a:endParaRPr sz="2400" dirty="0">
              <a:solidFill>
                <a:srgbClr val="C00000"/>
              </a:solidFill>
              <a:latin typeface="Bodoni MT Black" panose="02070A030806060202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63595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Bodoni MT Black" panose="02070A03080606020203" pitchFamily="18" charset="0"/>
              </a:rPr>
              <a:t>Model</a:t>
            </a:r>
            <a:r>
              <a:rPr sz="20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Bodoni MT Black" panose="02070A03080606020203" pitchFamily="18" charset="0"/>
              </a:rPr>
              <a:t>Performance</a:t>
            </a:r>
            <a:r>
              <a:rPr sz="20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Bodoni MT Black" panose="02070A03080606020203" pitchFamily="18" charset="0"/>
              </a:rPr>
              <a:t>and</a:t>
            </a:r>
            <a:r>
              <a:rPr sz="20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44592"/>
            <a:ext cx="9144000" cy="4567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600"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600"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600"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600" b="1" spc="-20" dirty="0">
                <a:solidFill>
                  <a:srgbClr val="212121"/>
                </a:solidFill>
                <a:latin typeface="Arial MT"/>
                <a:cs typeface="Arial MT"/>
              </a:rPr>
              <a:t> has:</a:t>
            </a:r>
            <a:endParaRPr sz="1600"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 MT"/>
              <a:cs typeface="Arial MT"/>
            </a:endParaRPr>
          </a:p>
          <a:p>
            <a:pPr marL="469265" marR="508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multivariate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series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relation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hence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relationship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cannot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assumed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this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r>
              <a:rPr sz="14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patterns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peak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days,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festive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seasons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most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marR="1397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columns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30%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70%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features.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Businesses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prefer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interpretable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nature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Hence,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tree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completely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overfitted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train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0.91575.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marR="508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6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prevent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overfitting,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built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builds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multiple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trees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merges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together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get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accurate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stable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prediction.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Regressor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results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much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0.955673.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improvement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4.36%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marR="1524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Tuning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hyperparameters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gave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best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0.955878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only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0.021%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improved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signifies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maxed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8111"/>
            <a:ext cx="8366449" cy="520726"/>
          </a:xfrm>
          <a:prstGeom prst="rect">
            <a:avLst/>
          </a:prstGeom>
        </p:spPr>
        <p:txBody>
          <a:bodyPr vert="horz" wrap="square" lIns="0" tIns="14993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Store</a:t>
            </a:r>
            <a:r>
              <a:rPr sz="2400" spc="-3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wise</a:t>
            </a:r>
            <a:r>
              <a:rPr sz="2400" spc="-2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Sales</a:t>
            </a:r>
            <a:r>
              <a:rPr sz="2400" spc="-2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727" y="742950"/>
            <a:ext cx="76625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Here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latest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actual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values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against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predictions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located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store wise: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727" y="1428750"/>
            <a:ext cx="3645253" cy="2836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57150"/>
            <a:ext cx="836644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Conclusion</a:t>
            </a:r>
            <a:r>
              <a:rPr sz="2400" spc="-3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and</a:t>
            </a:r>
            <a:r>
              <a:rPr sz="24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Recommendations: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514350"/>
            <a:ext cx="899160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Businesses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forecasts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determine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what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revenue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will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generating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particular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timespan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empower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themselves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powerful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strategic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business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plans.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Important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decisions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such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budgets,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hiring,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incentives,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goals,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acquisitions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various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other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growth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plans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are</a:t>
            </a:r>
            <a:r>
              <a:rPr sz="1400" spc="5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affected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by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revenue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company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going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make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coming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months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these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plans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effective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planned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it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important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these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forecasts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also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good. 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1400" b="1" spc="-1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Some</a:t>
            </a:r>
            <a:r>
              <a:rPr sz="1400"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important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conclusions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drawn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from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analysis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are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follows:</a:t>
            </a:r>
            <a:endParaRPr sz="1400" b="1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positive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effect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promotion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on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Customers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Sales.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marR="110489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Most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have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competition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distance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within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range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10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kms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more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sales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than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far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away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probably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indicating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competition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busy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locations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vs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remote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locations.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marR="6032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type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though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being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few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highest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average.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reasons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include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all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three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kinds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assortments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specially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assortment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level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which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only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available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at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type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being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open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on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sundays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well.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marR="30099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outliers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dataset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showed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justifiable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behaviour.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outliers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were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either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type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or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promotion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going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which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increased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sales.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 MT"/>
              <a:buChar char="●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Recommendations:</a:t>
            </a:r>
            <a:endParaRPr sz="1400" b="1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More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should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encouraged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promotion.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type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should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increased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number.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marR="37147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There's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seasonality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involved,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hence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encouraged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promote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take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advantage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holidays.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366449" cy="555189"/>
          </a:xfrm>
          <a:prstGeom prst="rect">
            <a:avLst/>
          </a:prstGeom>
        </p:spPr>
        <p:txBody>
          <a:bodyPr vert="horz" wrap="square" lIns="0" tIns="6214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References: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70" y="1250666"/>
            <a:ext cx="3191429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Machine</a:t>
            </a:r>
            <a:r>
              <a:rPr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Learning</a:t>
            </a: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Mastery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GeeksforGeeks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Analytics</a:t>
            </a:r>
            <a:r>
              <a:rPr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Vidhya</a:t>
            </a:r>
            <a:r>
              <a:rPr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Blogs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Towards</a:t>
            </a:r>
            <a:r>
              <a:rPr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Data</a:t>
            </a:r>
            <a:r>
              <a:rPr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Science</a:t>
            </a:r>
            <a:r>
              <a:rPr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Blogs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Built</a:t>
            </a: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Data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Science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Blogs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Scikit-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Learn</a:t>
            </a:r>
            <a:r>
              <a:rPr spc="5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Org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4B5D45-ACA2-9972-B661-8BDC4006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352550"/>
            <a:ext cx="3200399" cy="1846659"/>
          </a:xfrm>
        </p:spPr>
        <p:txBody>
          <a:bodyPr>
            <a:normAutofit fontScale="70000" lnSpcReduction="20000"/>
          </a:bodyPr>
          <a:lstStyle/>
          <a:p>
            <a:r>
              <a:rPr lang="en-IN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Thank</a:t>
            </a:r>
          </a:p>
          <a:p>
            <a:r>
              <a:rPr lang="en-IN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28686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215706"/>
            <a:ext cx="8366449" cy="595274"/>
          </a:xfrm>
          <a:prstGeom prst="rect">
            <a:avLst/>
          </a:prstGeom>
        </p:spPr>
        <p:txBody>
          <a:bodyPr vert="horz" wrap="square" lIns="0" tIns="162797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Bodoni MT Black" panose="02070A03080606020203" pitchFamily="18" charset="0"/>
              </a:rPr>
              <a:t>Problem</a:t>
            </a:r>
            <a:r>
              <a:rPr sz="2800" spc="-35" dirty="0">
                <a:solidFill>
                  <a:srgbClr val="FF0000"/>
                </a:solidFill>
                <a:latin typeface="Bodoni MT Black" panose="02070A03080606020203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Statement</a:t>
            </a:r>
            <a:endParaRPr sz="2800" dirty="0">
              <a:solidFill>
                <a:srgbClr val="C0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971550"/>
            <a:ext cx="7439659" cy="3910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875">
              <a:lnSpc>
                <a:spcPct val="114999"/>
              </a:lnSpc>
              <a:spcBef>
                <a:spcPts val="100"/>
              </a:spcBef>
            </a:pP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operates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over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3,000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drug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7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European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countries. Currently,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tasked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predicting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daily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up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advance.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influenced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many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factors,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including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promotions,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competition,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school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state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holidays, seasonality,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locality.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thousands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individual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predicting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unique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circumstances,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accuracy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quite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varied.</a:t>
            </a:r>
            <a:endParaRPr b="1" dirty="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800"/>
              </a:spcBef>
            </a:pP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b="1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provided</a:t>
            </a:r>
            <a:r>
              <a:rPr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historical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1,115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stores.</a:t>
            </a:r>
            <a:r>
              <a:rPr b="1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task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forecast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"Sales"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column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set.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Note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temporarily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refurbishment.</a:t>
            </a:r>
            <a:endParaRPr b="1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961" y="285750"/>
            <a:ext cx="57609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Bodoni MT Black" panose="02070A03080606020203" pitchFamily="18" charset="0"/>
              </a:rPr>
              <a:t>Retail</a:t>
            </a:r>
            <a:r>
              <a:rPr sz="28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Bodoni MT Black" panose="02070A03080606020203" pitchFamily="18" charset="0"/>
              </a:rPr>
              <a:t>Sales</a:t>
            </a:r>
            <a:r>
              <a:rPr sz="2800" spc="-2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961" y="945510"/>
            <a:ext cx="8004809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62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forecasting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refers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process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estimating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demand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particular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product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over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specific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time.</a:t>
            </a:r>
            <a:endParaRPr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1" dirty="0">
              <a:latin typeface="Arial MT"/>
              <a:cs typeface="Arial MT"/>
            </a:endParaRPr>
          </a:p>
          <a:p>
            <a:pPr marL="12700" marR="150495">
              <a:lnSpc>
                <a:spcPct val="100000"/>
              </a:lnSpc>
            </a:pP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Businesses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use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forecasts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determine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what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they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generating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particular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timespan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empower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themselves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powerful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strategic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plans.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decisions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budgets,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hiring,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incentives,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goals,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acquisitions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various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other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growth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plans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affected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company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going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make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coming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months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plans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effective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they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planned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is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forecasts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also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good.</a:t>
            </a:r>
            <a:endParaRPr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b="1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here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predicts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drug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chain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European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market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compares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different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machine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708" y="46753"/>
            <a:ext cx="28547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Data</a:t>
            </a:r>
            <a:r>
              <a:rPr sz="2400" spc="-2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764898"/>
            <a:ext cx="9067800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Id</a:t>
            </a:r>
            <a:r>
              <a:rPr sz="1400" b="1" spc="-3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Id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represents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(Store,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Date)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duple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within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set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Store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unique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Id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each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Sales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turnover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any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given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day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(Dependent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Variable)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Customers</a:t>
            </a:r>
            <a:r>
              <a:rPr sz="1400" b="1" spc="-3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number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customers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given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day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Open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indicator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whether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was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open: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0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closed,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1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open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50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StateHoliday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indicates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state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holiday.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Normally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all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stores,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with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few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exceptions,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are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closed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state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holidays.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Note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all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schools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are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closed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public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weekends.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public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Easter</a:t>
            </a:r>
            <a:r>
              <a:rPr sz="1400" spc="-3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Christmas,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0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None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SchoolHoliday</a:t>
            </a:r>
            <a:r>
              <a:rPr sz="1400" b="1" spc="-3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indicates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if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(Store,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Date)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was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affected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by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closure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public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schools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StoreType</a:t>
            </a:r>
            <a:r>
              <a:rPr sz="1400" b="1" spc="-3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differentiates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between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4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different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models: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35052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Assortment</a:t>
            </a:r>
            <a:r>
              <a:rPr sz="1400" spc="-3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describes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assortment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level: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basic,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extra,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extended.</a:t>
            </a:r>
            <a:r>
              <a:rPr sz="1400" spc="-8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assortment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strategy</a:t>
            </a:r>
            <a:r>
              <a:rPr sz="1400" spc="-3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retailing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involves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number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type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products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display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purchase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by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consumers.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CompetitionDistance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distance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meters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to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nearest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competitor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4876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CompetitionOpenSince[Month/Year]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gives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approximate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year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month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time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nearest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competitor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was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opened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Promo</a:t>
            </a:r>
            <a:r>
              <a:rPr sz="1400" b="1" spc="-3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indicates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whether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running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day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53784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Promo2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Promo2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continuing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consecutive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promotion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some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stores: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0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not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participating,</a:t>
            </a:r>
            <a:r>
              <a:rPr sz="1400" spc="-3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1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participating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76454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Promo2Since[Year/Week]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describes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year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calendar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week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when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started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participating</a:t>
            </a:r>
            <a:r>
              <a:rPr sz="1400" spc="-4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00" spc="-3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Promo2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432434" indent="-328295" algn="just">
              <a:lnSpc>
                <a:spcPct val="100000"/>
              </a:lnSpc>
              <a:buFont typeface="Arial MT"/>
              <a:buChar char="●"/>
              <a:tabLst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PromoInterval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describes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consecutive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intervals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Promo2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started,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naming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months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the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promotion</a:t>
            </a:r>
            <a:r>
              <a:rPr sz="1400" spc="-3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started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anew.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E.g.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"Feb,May,Aug,Nov"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means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each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round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starts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February,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May,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August,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November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any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given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year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store.</a:t>
            </a:r>
            <a:endParaRPr sz="1600" dirty="0">
              <a:latin typeface="Arial Narrow" panose="020B0606020202030204" pitchFamily="34" charset="0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3923"/>
            <a:ext cx="187277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156" y="454025"/>
            <a:ext cx="6520975" cy="463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5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following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approach</a:t>
            </a:r>
            <a:r>
              <a:rPr sz="145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was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followed</a:t>
            </a:r>
            <a:r>
              <a:rPr sz="145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5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completion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5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project:</a:t>
            </a:r>
            <a:endParaRPr sz="145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Business</a:t>
            </a:r>
            <a:r>
              <a:rPr sz="1250"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Problem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469265" indent="-3238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Data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Collection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and</a:t>
            </a:r>
            <a:r>
              <a:rPr sz="1250"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Preprocessing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5"/>
              </a:spcBef>
              <a:buFont typeface="Arial"/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Data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Cleaning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Missing</a:t>
            </a:r>
            <a:r>
              <a:rPr sz="1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Data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Handling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Merging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Datasets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Exploratory</a:t>
            </a:r>
            <a:r>
              <a:rPr sz="1250"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Data</a:t>
            </a:r>
            <a:r>
              <a:rPr sz="1250"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Analysis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/>
              <a:buChar char="-"/>
              <a:tabLst>
                <a:tab pos="1000760" algn="l"/>
              </a:tabLst>
            </a:pP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Hypotheses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Categorical</a:t>
            </a:r>
            <a:r>
              <a:rPr sz="10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Continuous</a:t>
            </a:r>
            <a:r>
              <a:rPr sz="1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EDA</a:t>
            </a:r>
            <a:r>
              <a:rPr sz="10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Conclusion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Validating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Hypotheses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Data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Manipulation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5"/>
              </a:spcBef>
              <a:buFont typeface="Arial"/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Engineering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Outlier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Detection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0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Treatment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Scaling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Categorical</a:t>
            </a:r>
            <a:r>
              <a:rPr sz="10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Data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Encoding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Modeling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/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Train</a:t>
            </a:r>
            <a:r>
              <a:rPr sz="10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Test</a:t>
            </a:r>
            <a:r>
              <a:rPr sz="10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Split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Baseline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-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Decision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Tree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 Forest</a:t>
            </a:r>
            <a:r>
              <a:rPr sz="1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Hyperparameter Tuning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Importance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Model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Performance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and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Evaluation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/>
              <a:buChar char="-"/>
              <a:tabLst>
                <a:tab pos="1000760" algn="l"/>
              </a:tabLst>
            </a:pP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Visualizing</a:t>
            </a:r>
            <a:r>
              <a:rPr sz="1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</a:t>
            </a:r>
            <a:r>
              <a:rPr sz="10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Performances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vs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Baseline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33780" lvl="1" indent="-74295">
              <a:lnSpc>
                <a:spcPts val="1135"/>
              </a:lnSpc>
              <a:buChar char="-"/>
              <a:tabLst>
                <a:tab pos="1034415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Tuned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vs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Baseline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Store</a:t>
            </a:r>
            <a:r>
              <a:rPr sz="1250"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wise</a:t>
            </a:r>
            <a:r>
              <a:rPr sz="125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Sales</a:t>
            </a:r>
            <a:r>
              <a:rPr sz="125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Predictions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469265" indent="-3238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Conclusion</a:t>
            </a:r>
            <a:r>
              <a:rPr sz="1250"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and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Recommendations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524" y="113946"/>
            <a:ext cx="48956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  <a:latin typeface="Bodoni MT Black" panose="02070A03080606020203" pitchFamily="18" charset="0"/>
              </a:rPr>
              <a:t>Exploratory</a:t>
            </a:r>
            <a:r>
              <a:rPr spc="-4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dirty="0">
                <a:solidFill>
                  <a:srgbClr val="C00000"/>
                </a:solidFill>
                <a:latin typeface="Bodoni MT Black" panose="02070A03080606020203" pitchFamily="18" charset="0"/>
              </a:rPr>
              <a:t>Data</a:t>
            </a:r>
            <a:r>
              <a:rPr spc="-11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525" y="549654"/>
            <a:ext cx="7659370" cy="462408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b="1" spc="-10" dirty="0">
                <a:solidFill>
                  <a:srgbClr val="212121"/>
                </a:solidFill>
                <a:latin typeface="Arial MT"/>
                <a:cs typeface="Arial"/>
              </a:rPr>
              <a:t>Hypotheses</a:t>
            </a:r>
            <a:endParaRPr dirty="0">
              <a:latin typeface="Arial MT"/>
              <a:cs typeface="Arial"/>
            </a:endParaRPr>
          </a:p>
          <a:p>
            <a:pPr marL="12700" marR="330835">
              <a:lnSpc>
                <a:spcPct val="114999"/>
              </a:lnSpc>
              <a:spcBef>
                <a:spcPts val="65"/>
              </a:spcBef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Just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observing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head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understanding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it,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following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framed:</a:t>
            </a:r>
            <a:endParaRPr lang="en-IN" sz="1400" spc="-10" dirty="0">
              <a:solidFill>
                <a:srgbClr val="212121"/>
              </a:solidFill>
              <a:latin typeface="Arial MT"/>
              <a:cs typeface="Arial MT"/>
            </a:endParaRPr>
          </a:p>
          <a:p>
            <a:pPr marL="12700" marR="330835">
              <a:lnSpc>
                <a:spcPct val="114999"/>
              </a:lnSpc>
              <a:spcBef>
                <a:spcPts val="65"/>
              </a:spcBef>
            </a:pPr>
            <a:endParaRPr dirty="0">
              <a:latin typeface="Arial MT"/>
              <a:cs typeface="Arial MT"/>
            </a:endParaRPr>
          </a:p>
          <a:p>
            <a:pPr marL="469265" marR="18986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There's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called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"DayOfWeek"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values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1-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7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denoting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week.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There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week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off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probably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Sunday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when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get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low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overall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marR="5080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Assortment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strategy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certain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effect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well.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premium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high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quality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products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fetch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revenue.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lang="en-IN" sz="1400" spc="-10" dirty="0">
              <a:solidFill>
                <a:srgbClr val="212121"/>
              </a:solidFill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endParaRPr sz="1400" dirty="0">
              <a:latin typeface="Arial MT"/>
              <a:cs typeface="Arial MT"/>
            </a:endParaRPr>
          </a:p>
          <a:p>
            <a:pPr marL="469265" marR="52387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due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refurbishment,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those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generate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period.</a:t>
            </a:r>
            <a:endParaRPr lang="en-IN" sz="1400" spc="-10" dirty="0">
              <a:solidFill>
                <a:srgbClr val="212121"/>
              </a:solidFill>
              <a:latin typeface="Arial MT"/>
              <a:cs typeface="Arial MT"/>
            </a:endParaRPr>
          </a:p>
          <a:p>
            <a:pPr marL="469265" marR="52387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endParaRPr sz="1400" dirty="0">
              <a:latin typeface="Arial MT"/>
              <a:cs typeface="Arial MT"/>
            </a:endParaRPr>
          </a:p>
          <a:p>
            <a:pPr marL="469265" marR="311150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There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seasonality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pattern,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probably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before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holidays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high.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312" y="152400"/>
            <a:ext cx="376237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7512" y="152400"/>
            <a:ext cx="376237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312" y="2509775"/>
            <a:ext cx="3762374" cy="2495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259" y="2863595"/>
            <a:ext cx="431546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0480" indent="-32829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40995" algn="l"/>
              </a:tabLst>
            </a:pP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Monday,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probably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because </a:t>
            </a:r>
            <a:r>
              <a:rPr sz="1400" dirty="0">
                <a:latin typeface="Arial MT"/>
                <a:cs typeface="Arial MT"/>
              </a:rPr>
              <a:t>shops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generally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remain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closed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Sundays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had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week.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400" dirty="0">
                <a:latin typeface="Arial MT"/>
                <a:cs typeface="Arial MT"/>
              </a:rPr>
              <a:t>Promo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leads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10" dirty="0">
                <a:latin typeface="Arial MT"/>
                <a:cs typeface="Arial MT"/>
              </a:rPr>
              <a:t> sales.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400" dirty="0">
                <a:latin typeface="Arial MT"/>
                <a:cs typeface="Arial MT"/>
              </a:rPr>
              <a:t>Normally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exceptions,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closed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holidays.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Lowest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 </a:t>
            </a:r>
            <a:r>
              <a:rPr sz="1400" dirty="0">
                <a:latin typeface="Arial MT"/>
                <a:cs typeface="Arial MT"/>
              </a:rPr>
              <a:t>holidays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especially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Christmas.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12" y="3981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398100"/>
            <a:ext cx="3819524" cy="2495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018" y="3127213"/>
            <a:ext cx="768858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23495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represents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estimate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central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tendency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numeric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height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rectangle.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Here,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average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sales.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something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347980" marR="5080" indent="-335915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assortment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kinds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assortment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strategies.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2463</Words>
  <Application>Microsoft Office PowerPoint</Application>
  <PresentationFormat>On-screen Show (16:9)</PresentationFormat>
  <Paragraphs>184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PowerPoint Presentation</vt:lpstr>
      <vt:lpstr>Content</vt:lpstr>
      <vt:lpstr>Problem Statement</vt:lpstr>
      <vt:lpstr>Retail Sales Prediction</vt:lpstr>
      <vt:lpstr>Data Summary</vt:lpstr>
      <vt:lpstr>Approach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 Detection</vt:lpstr>
      <vt:lpstr>PowerPoint Presentation</vt:lpstr>
      <vt:lpstr>PowerPoint Presentation</vt:lpstr>
      <vt:lpstr>Modeling: Factors affecting in choosing the model:</vt:lpstr>
      <vt:lpstr>Baseline Model: Decision Tree</vt:lpstr>
      <vt:lpstr>Random Forest</vt:lpstr>
      <vt:lpstr>Random Forest Hyperparameter Tuning</vt:lpstr>
      <vt:lpstr>PowerPoint Presentation</vt:lpstr>
      <vt:lpstr>Model Performance and Evaluation</vt:lpstr>
      <vt:lpstr>Store wise Sales Predictions</vt:lpstr>
      <vt:lpstr>Conclusion and Recommendations:</vt:lpstr>
      <vt:lpstr>References: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 Regression</dc:title>
  <dc:creator>kartik</dc:creator>
  <cp:lastModifiedBy>ABSITSERVICES</cp:lastModifiedBy>
  <cp:revision>5</cp:revision>
  <dcterms:created xsi:type="dcterms:W3CDTF">2023-03-13T15:35:08Z</dcterms:created>
  <dcterms:modified xsi:type="dcterms:W3CDTF">2023-03-28T14:30:19Z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