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73" r:id="rId7"/>
    <p:sldId id="286" r:id="rId8"/>
    <p:sldId id="310" r:id="rId9"/>
    <p:sldId id="288" r:id="rId10"/>
    <p:sldId id="287" r:id="rId11"/>
    <p:sldId id="289" r:id="rId12"/>
    <p:sldId id="290" r:id="rId13"/>
    <p:sldId id="291" r:id="rId14"/>
    <p:sldId id="292" r:id="rId15"/>
    <p:sldId id="261" r:id="rId16"/>
    <p:sldId id="293" r:id="rId17"/>
    <p:sldId id="294" r:id="rId18"/>
    <p:sldId id="295" r:id="rId19"/>
    <p:sldId id="262" r:id="rId20"/>
    <p:sldId id="263" r:id="rId21"/>
    <p:sldId id="264" r:id="rId22"/>
    <p:sldId id="265" r:id="rId23"/>
    <p:sldId id="285" r:id="rId24"/>
    <p:sldId id="266" r:id="rId25"/>
    <p:sldId id="267" r:id="rId26"/>
    <p:sldId id="268" r:id="rId27"/>
    <p:sldId id="269" r:id="rId28"/>
    <p:sldId id="296" r:id="rId29"/>
    <p:sldId id="271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Berorientasi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Pertemuan 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Bagaimana Membuat Mobil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3895" y="1500505"/>
            <a:ext cx="7584440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Bagaimana Pedal Gas Bekerja?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040" y="1826260"/>
            <a:ext cx="9174480" cy="4151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Desain Mobil &gt;&gt; Objek Mobil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160" y="1990090"/>
            <a:ext cx="6894195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OOP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3890"/>
            <a:ext cx="9478645" cy="3623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Terminologi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</a:t>
            </a:r>
            <a:endParaRPr lang="en-US"/>
          </a:p>
          <a:p>
            <a:r>
              <a:rPr lang="en-US"/>
              <a:t>Attribute/Property</a:t>
            </a:r>
            <a:endParaRPr lang="en-US"/>
          </a:p>
          <a:p>
            <a:r>
              <a:rPr lang="en-US"/>
              <a:t>Method/Function/Procedure</a:t>
            </a:r>
            <a:endParaRPr lang="en-US"/>
          </a:p>
          <a:p>
            <a:r>
              <a:rPr lang="en-US"/>
              <a:t>Object</a:t>
            </a:r>
            <a:endParaRPr lang="en-US"/>
          </a:p>
          <a:p>
            <a:r>
              <a:rPr lang="en-US"/>
              <a:t>Encapsulation</a:t>
            </a:r>
            <a:endParaRPr lang="en-US"/>
          </a:p>
          <a:p>
            <a:r>
              <a:rPr lang="en-US"/>
              <a:t>Inheritance</a:t>
            </a:r>
            <a:endParaRPr lang="en-US"/>
          </a:p>
          <a:p>
            <a:r>
              <a:rPr lang="en-US"/>
              <a:t>Polymorphism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&amp; Object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095" y="1868805"/>
            <a:ext cx="7212965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Contoh: Merancang Aplikasi Menggunakan OOP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825" y="1911985"/>
            <a:ext cx="860806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Analogi Pabrik Mobil &amp; Program Bank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7565" y="1752600"/>
            <a:ext cx="797687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Class adalah suatu template yang digunakan untuk membuat objek.</a:t>
            </a:r>
            <a:endParaRPr lang="en-US"/>
          </a:p>
          <a:p>
            <a:r>
              <a:rPr lang="en-US"/>
              <a:t>Class merupakan sebuah prototipe atau blueprints yang mendefinisikan variabel-variabel dan method-method secara umum.</a:t>
            </a:r>
            <a:endParaRPr lang="en-US"/>
          </a:p>
          <a:p>
            <a:r>
              <a:rPr lang="en-US"/>
              <a:t>Sebuah program yang utuh terdiri dari beberapa class yang saling berinteraksi satu sama lain. Class yang serupa atau memiliki kesamaan dikumpulkan dalam satu paket (module).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Atribut adalah data yang membedakan antara objek satu dengan yang lainnya. </a:t>
            </a:r>
            <a:endParaRPr lang="en-US"/>
          </a:p>
          <a:p>
            <a:r>
              <a:rPr lang="en-US"/>
              <a:t>Atribut dibedakan menjadi dua jenis yaitu Instance Variable dan Class Variable.</a:t>
            </a:r>
            <a:endParaRPr lang="en-US"/>
          </a:p>
          <a:p>
            <a:pPr lvl="1"/>
            <a:r>
              <a:rPr lang="en-US"/>
              <a:t>Instance Variable adalah atribut untuk tiap objek yang kelasnya sama.</a:t>
            </a:r>
            <a:endParaRPr lang="en-US"/>
          </a:p>
          <a:p>
            <a:pPr lvl="1"/>
            <a:r>
              <a:rPr lang="en-US"/>
              <a:t>Class Variable adalah atribut untuk semua objek yang dibuat dari class yang sama.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Paradigma 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Imperatif/Prosedural: C, Pascal, BASIC</a:t>
            </a:r>
            <a:endParaRPr lang="en-US"/>
          </a:p>
          <a:p>
            <a:r>
              <a:rPr lang="en-US"/>
              <a:t>Object Oriented (OOP) : Smalltalk, Java, Python, C#, VB.NET</a:t>
            </a:r>
            <a:endParaRPr lang="en-US"/>
          </a:p>
          <a:p>
            <a:r>
              <a:rPr lang="en-US"/>
              <a:t>Functional: </a:t>
            </a:r>
            <a:r>
              <a:rPr lang="en-US">
                <a:sym typeface="+mn-ea"/>
              </a:rPr>
              <a:t>LISP, Scala, Scheme, Haskell</a:t>
            </a:r>
            <a:endParaRPr lang="en-US"/>
          </a:p>
          <a:p>
            <a:r>
              <a:rPr lang="en-US"/>
              <a:t>Declarative/Logic/Predicative: PROLOG</a:t>
            </a:r>
            <a:endParaRPr lang="en-US"/>
          </a:p>
          <a:p>
            <a:r>
              <a:rPr lang="en-US"/>
              <a:t>Concurent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Method adalah serangkaian statement dalam suatu class yang menghandle suatu task tertentu, dan method merupakan cara objek berkomunikasi dengan objek yang lain. Method disebut juga dengan Aksi.</a:t>
            </a:r>
            <a:endParaRPr lang="en-US"/>
          </a:p>
          <a:p>
            <a:r>
              <a:rPr lang="en-US"/>
              <a:t>Method berfungsi untuk memodifikasi atau mengambil nilai pada atribut.</a:t>
            </a:r>
            <a:endParaRPr lang="en-US"/>
          </a:p>
          <a:p>
            <a:r>
              <a:rPr lang="en-US"/>
              <a:t>Contoh:</a:t>
            </a:r>
            <a:endParaRPr lang="en-US"/>
          </a:p>
          <a:p>
            <a:pPr lvl="1"/>
            <a:r>
              <a:rPr lang="en-US"/>
              <a:t>Class Mobil memiliki atribut berat, warna, merek, kecepatan dan sebagainya. Method pada Class tersebut bisa berupa tambah_kecepatan() atau ubah_warna().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Objek merupakan hasil instansiasi dari suatu class, dan merupakan dasar dari modularitas dan struktur dalam sebuah Program Komputer Berorientasi Objek.</a:t>
            </a:r>
            <a:endParaRPr lang="en-US"/>
          </a:p>
          <a:p>
            <a:r>
              <a:rPr lang="en-US"/>
              <a:t>Objek berfungsi untuk membungkus prosedur dan fungsi bersama menjadi satu unit dalam sebuah program komputer.</a:t>
            </a:r>
            <a:endParaRPr lang="en-US"/>
          </a:p>
          <a:p>
            <a:r>
              <a:rPr lang="en-US"/>
              <a:t>Dalam kode program, Class harus diimplementasikan menjadi sebuah objek, karena class tidak bisa langsung digunakan. Pembuatan Objek dari Class disebut Instansiasi. Objek disebut juga dengan instance dari suatu class.</a:t>
            </a:r>
            <a:endParaRPr lang="en-US"/>
          </a:p>
          <a:p>
            <a:r>
              <a:rPr lang="en-US"/>
              <a:t>Contoh kode instansiasi objek obj dari class Barang:</a:t>
            </a:r>
            <a:endParaRPr lang="en-US"/>
          </a:p>
          <a:p>
            <a:pPr lvl="1"/>
            <a:r>
              <a:rPr lang="en-US"/>
              <a:t>obj = Barang()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28135" y="2834005"/>
            <a:ext cx="4537710" cy="34036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443355" y="2018030"/>
            <a:ext cx="1620520" cy="556260"/>
          </a:xfrm>
          <a:prstGeom prst="wedgeRoundRectCallout">
            <a:avLst>
              <a:gd name="adj1" fmla="val 128840"/>
              <a:gd name="adj2" fmla="val 146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Object:  budi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8423275" y="1691005"/>
            <a:ext cx="1620520" cy="556260"/>
          </a:xfrm>
          <a:prstGeom prst="wedgeRoundRectCallout">
            <a:avLst>
              <a:gd name="adj1" fmla="val -183777"/>
              <a:gd name="adj2" fmla="val 188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Class: Manusia</a:t>
            </a:r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8842375" y="2834005"/>
            <a:ext cx="3073400" cy="556260"/>
          </a:xfrm>
          <a:prstGeom prst="wedgeRoundRectCallout">
            <a:avLst>
              <a:gd name="adj1" fmla="val -150123"/>
              <a:gd name="adj2" fmla="val 125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Method: lari, lompat, duduk</a:t>
            </a:r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8559165" y="4591050"/>
            <a:ext cx="3073400" cy="556260"/>
          </a:xfrm>
          <a:prstGeom prst="wedgeRoundRectCallout">
            <a:avLst>
              <a:gd name="adj1" fmla="val -142706"/>
              <a:gd name="adj2" fmla="val 93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Parameter: variabel dalam tanda kurung</a:t>
            </a:r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665845" y="5975350"/>
            <a:ext cx="3073400" cy="556260"/>
          </a:xfrm>
          <a:prstGeom prst="wedgeRoundRectCallout">
            <a:avLst>
              <a:gd name="adj1" fmla="val -112128"/>
              <a:gd name="adj2" fmla="val -660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Atribut/Property: </a:t>
            </a:r>
            <a:r>
              <a:rPr lang="en-US">
                <a:sym typeface="+mn-ea"/>
              </a:rPr>
              <a:t>posisi_x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Encapsulation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b="1"/>
              <a:t>Encapsulation </a:t>
            </a:r>
            <a:r>
              <a:rPr lang="en-US"/>
              <a:t>merupakan suatu pembungkus variable dan method dalam sebuah obyek yang terlindungi serta menyediakan interface untuk mengakses variable tersebut.</a:t>
            </a:r>
            <a:endParaRPr lang="en-US"/>
          </a:p>
          <a:p>
            <a:r>
              <a:rPr lang="en-US"/>
              <a:t>Encapsulation disebut juga </a:t>
            </a:r>
            <a:r>
              <a:rPr lang="en-US" i="1"/>
              <a:t>Information Hidding</a:t>
            </a:r>
            <a:r>
              <a:rPr lang="en-US"/>
              <a:t> yang membuat data atau class tidak bisa diakses sembarangan.</a:t>
            </a:r>
            <a:endParaRPr lang="en-US"/>
          </a:p>
          <a:p>
            <a:r>
              <a:rPr lang="en-US"/>
              <a:t>Encapsulation berfungsi untuk memastikan pengguna sebuah objek tidak dapat mengganti keadaan dalam/dari sebuah objek dengan cara yang tidak layak, hanya metode dalam objek tersebut yang diberi izin untuk mengakses keadaany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Inheritance merupakan pewarisan atribut dan method dari sebuah class ke class lainnya.</a:t>
            </a:r>
            <a:endParaRPr lang="en-US"/>
          </a:p>
          <a:p>
            <a:r>
              <a:rPr lang="en-US"/>
              <a:t>Class induk disebut dengan </a:t>
            </a:r>
            <a:r>
              <a:rPr lang="en-US" i="1"/>
              <a:t>superclass</a:t>
            </a:r>
            <a:r>
              <a:rPr lang="en-US"/>
              <a:t>, sedangkan class anak disebut dengan subclass</a:t>
            </a:r>
            <a:endParaRPr lang="en-US"/>
          </a:p>
          <a:p>
            <a:r>
              <a:rPr lang="en-US"/>
              <a:t>Prinsip dasar inheritance yaitu persamaan-persamaan yang dimiliki oleh beberapa kelas dapat digabungkan dalam sebuah kelas induk sehingga setiap kelas yang diturunkannya memuat hal-hal yang spesifik untuk kelas yang bersangkutan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Polimorfisme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Polimorfisme adalah kemampuan suatu objek untuk mempunyai lebih dari satu bentuk (satu nama banyak rupa).</a:t>
            </a:r>
            <a:endParaRPr lang="en-US"/>
          </a:p>
          <a:p>
            <a:r>
              <a:rPr lang="en-US"/>
              <a:t>Dalam satu class bisa ada lebih dari satu method dengan nama yang sama tapi parameter-nya berbeda-beda. Sering ditemui dalam pemrograman GUI dengan TKinter.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381375" cy="36207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035" y="1691005"/>
            <a:ext cx="2910840" cy="23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80" y="1691005"/>
            <a:ext cx="1882775" cy="235394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808595" y="2350135"/>
            <a:ext cx="1320800" cy="95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r="9804" b="11272"/>
          <a:stretch>
            <a:fillRect/>
          </a:stretch>
        </p:blipFill>
        <p:spPr>
          <a:xfrm>
            <a:off x="0" y="0"/>
            <a:ext cx="12192635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Class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381375" cy="36207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36135" y="2428240"/>
            <a:ext cx="1320800" cy="95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1691005"/>
            <a:ext cx="1981200" cy="26689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Program yang digunakan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3.7 (minimal, rekomendasi)</a:t>
            </a:r>
            <a:endParaRPr lang="en-US"/>
          </a:p>
          <a:p>
            <a:pPr lvl="1"/>
            <a:r>
              <a:rPr lang="en-US" sz="2400"/>
              <a:t>download: https://www.python.org/downloads/</a:t>
            </a:r>
            <a:endParaRPr lang="en-US" sz="2400"/>
          </a:p>
          <a:p>
            <a:pPr lvl="0"/>
            <a:r>
              <a:rPr lang="en-US" sz="2800"/>
              <a:t>Visual Studio Code:</a:t>
            </a:r>
            <a:endParaRPr lang="en-US" sz="2800"/>
          </a:p>
          <a:p>
            <a:pPr lvl="1"/>
            <a:r>
              <a:rPr lang="en-US" sz="2400"/>
              <a:t>https://code.visualstudio.com/download</a:t>
            </a:r>
            <a:endParaRPr lang="en-US" sz="2400"/>
          </a:p>
          <a:p>
            <a:r>
              <a:rPr lang="en-US"/>
              <a:t>StarUML</a:t>
            </a:r>
            <a:endParaRPr lang="en-US"/>
          </a:p>
          <a:p>
            <a:pPr lvl="1"/>
            <a:r>
              <a:rPr lang="en-US"/>
              <a:t>download: https://staruml.io/download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Oriented Programming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PBO?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PBO atau dalam bahasa inggris OOP (Object Oriented Programming) adalah suatu metode pemrograman yang berorientasi kepada objek.</a:t>
            </a:r>
            <a:endParaRPr lang="en-US"/>
          </a:p>
          <a:p>
            <a:r>
              <a:rPr lang="en-US"/>
              <a:t>Tujuan dari OOP diciptakan adalah untuk mempermudah pengembangan program dengan cara mengikuti model yang telah ada di kehidupan sehari-hari.</a:t>
            </a:r>
            <a:endParaRPr lang="en-US"/>
          </a:p>
          <a:p>
            <a:r>
              <a:rPr lang="en-US"/>
              <a:t>Jadi setiap bagian dari suatu permasalahan adalah objek, nah objek itu sendiri merupakan gabungan dari beberapa objek yang lebih kecil lagi.</a:t>
            </a:r>
            <a:endParaRPr lang="en-US"/>
          </a:p>
          <a:p>
            <a:r>
              <a:rPr lang="en-US"/>
              <a:t>Contohnya: Pesawat, Pesawat adalah sebuah objek. Pesawat itu sendiri terbentuk dari beberapa objek yang lebih kecil lagi seperti mesin, roda, baling-baling, kursi, dll. Pesawat sebagai objek yang terbentuk dari objekobjek yang lebih kecil saling berhubungan, berinteraksi, berkomunikasi dan saling mengirim pesan kepada objek-objek yang lainnya.</a:t>
            </a:r>
            <a:endParaRPr lang="en-US"/>
          </a:p>
          <a:p>
            <a:r>
              <a:rPr lang="en-US"/>
              <a:t>Begitu juga dengan program, sebuah objek yang besar dibentuk dari beberapa objek yang lebih kecil, objek-objek itu saling berkomunikasi, dan saling berkirim pesan kepada objek yang lain.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Prosedural                     vs                    OOP    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1826260"/>
            <a:ext cx="3216910" cy="312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45" y="1826260"/>
            <a:ext cx="3308350" cy="2481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Kelebihan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Real world programming</a:t>
            </a:r>
            <a:endParaRPr lang="en-US" sz="4000"/>
          </a:p>
          <a:p>
            <a:r>
              <a:rPr lang="en-US" sz="4000"/>
              <a:t>Reusability of code</a:t>
            </a:r>
            <a:endParaRPr lang="en-US" sz="4000"/>
          </a:p>
          <a:p>
            <a:r>
              <a:rPr lang="en-US" sz="4000"/>
              <a:t>Resilience to change</a:t>
            </a:r>
            <a:endParaRPr lang="en-US" sz="4000"/>
          </a:p>
          <a:p>
            <a:r>
              <a:rPr lang="en-US" sz="4000"/>
              <a:t>Information hiding</a:t>
            </a:r>
            <a:endParaRPr lang="en-US" sz="4000"/>
          </a:p>
          <a:p>
            <a:r>
              <a:rPr lang="en-US" sz="4000"/>
              <a:t>Modularity of code</a:t>
            </a:r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Kekurangan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Kode program relatif lebih banyak</a:t>
            </a:r>
            <a:endParaRPr lang="en-US"/>
          </a:p>
          <a:p>
            <a:r>
              <a:rPr lang="en-US"/>
              <a:t>Performance berkurang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Ilustrasi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PABRIK MOBIL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1855" y="1743075"/>
            <a:ext cx="8063230" cy="4972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4924</Words>
  <Application>WPS Presentation</Application>
  <PresentationFormat>Widescreen</PresentationFormat>
  <Paragraphs>135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Pemrograman Berorientasi Objek</vt:lpstr>
      <vt:lpstr>Paradigma Pemrograman</vt:lpstr>
      <vt:lpstr>Object Oriented Programming</vt:lpstr>
      <vt:lpstr>PBO?</vt:lpstr>
      <vt:lpstr>Prosedural                     vs                    OOP    .</vt:lpstr>
      <vt:lpstr>Kelebihan OOP</vt:lpstr>
      <vt:lpstr>PowerPoint 演示文稿</vt:lpstr>
      <vt:lpstr>Ilustrasi</vt:lpstr>
      <vt:lpstr>PABRIK MOBIL</vt:lpstr>
      <vt:lpstr>Bagaimana Membuat Mobil</vt:lpstr>
      <vt:lpstr>Bagaimana Pedal Gas Bekerja?</vt:lpstr>
      <vt:lpstr>Desain Mobil &gt;&gt; Objek Mobil</vt:lpstr>
      <vt:lpstr>OOP</vt:lpstr>
      <vt:lpstr>Terminologi OOP</vt:lpstr>
      <vt:lpstr>Class &amp; Object</vt:lpstr>
      <vt:lpstr>Contoh: Merancang Aplikasi Menggunakan OOP</vt:lpstr>
      <vt:lpstr>Analogi Pabrik Mobil &amp; Program Bank</vt:lpstr>
      <vt:lpstr>Class</vt:lpstr>
      <vt:lpstr>Attribute</vt:lpstr>
      <vt:lpstr>Method</vt:lpstr>
      <vt:lpstr>Object</vt:lpstr>
      <vt:lpstr>PowerPoint 演示文稿</vt:lpstr>
      <vt:lpstr>Encapsulation</vt:lpstr>
      <vt:lpstr>Inheritance</vt:lpstr>
      <vt:lpstr>Polimorfisme</vt:lpstr>
      <vt:lpstr>Contoh</vt:lpstr>
      <vt:lpstr>PowerPoint 演示文稿</vt:lpstr>
      <vt:lpstr>Contoh Class Diagram</vt:lpstr>
      <vt:lpstr>Program yang digunakan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/>
  <cp:lastModifiedBy>En Tay</cp:lastModifiedBy>
  <cp:revision>8</cp:revision>
  <dcterms:created xsi:type="dcterms:W3CDTF">2021-03-04T08:08:00Z</dcterms:created>
  <dcterms:modified xsi:type="dcterms:W3CDTF">2021-03-15T12:44:58Z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