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96" r:id="rId3"/>
    <p:sldId id="257" r:id="rId4"/>
    <p:sldId id="258" r:id="rId5"/>
    <p:sldId id="259" r:id="rId6"/>
    <p:sldId id="263" r:id="rId7"/>
    <p:sldId id="264" r:id="rId8"/>
    <p:sldId id="267" r:id="rId9"/>
    <p:sldId id="272" r:id="rId10"/>
    <p:sldId id="301" r:id="rId11"/>
    <p:sldId id="273" r:id="rId12"/>
    <p:sldId id="279" r:id="rId13"/>
    <p:sldId id="282" r:id="rId14"/>
    <p:sldId id="287" r:id="rId15"/>
    <p:sldId id="298" r:id="rId16"/>
    <p:sldId id="288" r:id="rId17"/>
    <p:sldId id="290" r:id="rId18"/>
    <p:sldId id="292" r:id="rId19"/>
    <p:sldId id="299" r:id="rId20"/>
    <p:sldId id="300" r:id="rId21"/>
    <p:sldId id="293" r:id="rId22"/>
    <p:sldId id="29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image" Target="../media/image1.jpeg"/><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Book1" TargetMode="Externa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1" i="0" u="none" strike="noStrike" kern="1200" cap="all" spc="50" baseline="0">
                <a:solidFill>
                  <a:srgbClr val="002060"/>
                </a:solidFill>
                <a:latin typeface="Calibri" panose="020F0502020204030204" pitchFamily="34" charset="0"/>
                <a:ea typeface="+mn-ea"/>
                <a:cs typeface="Calibri" panose="020F0502020204030204" pitchFamily="34" charset="0"/>
              </a:defRPr>
            </a:pPr>
            <a:r>
              <a:rPr lang="en-IN"/>
              <a:t>Top 10 batsman of Ipl</a:t>
            </a:r>
          </a:p>
        </c:rich>
      </c:tx>
      <c:overlay val="0"/>
      <c:spPr>
        <a:noFill/>
        <a:ln>
          <a:noFill/>
        </a:ln>
        <a:effectLst/>
      </c:spPr>
      <c:txPr>
        <a:bodyPr rot="0" spcFirstLastPara="1" vertOverflow="ellipsis" vert="horz" wrap="square" anchor="ctr" anchorCtr="1"/>
        <a:lstStyle/>
        <a:p>
          <a:pPr>
            <a:defRPr sz="1680" b="1" i="0" u="none" strike="noStrike" kern="1200" cap="all" spc="50" baseline="0">
              <a:solidFill>
                <a:srgbClr val="002060"/>
              </a:solidFill>
              <a:latin typeface="Calibri" panose="020F0502020204030204" pitchFamily="34" charset="0"/>
              <a:ea typeface="+mn-ea"/>
              <a:cs typeface="Calibri" panose="020F0502020204030204" pitchFamily="34" charset="0"/>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w="25400">
          <a:noFill/>
        </a:ln>
        <a:effectLst/>
        <a:sp3d/>
      </c:spPr>
    </c:backWall>
    <c:plotArea>
      <c:layout/>
      <c:bar3DChart>
        <c:barDir val="col"/>
        <c:grouping val="clustered"/>
        <c:varyColors val="0"/>
        <c:ser>
          <c:idx val="0"/>
          <c:order val="0"/>
          <c:spPr>
            <a:gradFill>
              <a:gsLst>
                <a:gs pos="100000">
                  <a:schemeClr val="accent1">
                    <a:alpha val="0"/>
                  </a:schemeClr>
                </a:gs>
                <a:gs pos="50000">
                  <a:schemeClr val="accent1"/>
                </a:gs>
              </a:gsLst>
              <a:lin ang="5400000" scaled="0"/>
            </a:gradFill>
            <a:ln>
              <a:noFill/>
            </a:ln>
            <a:effectLst/>
            <a:sp3d/>
          </c:spPr>
          <c:invertIfNegative val="0"/>
          <c:dLbls>
            <c:spPr>
              <a:noFill/>
              <a:ln>
                <a:noFill/>
              </a:ln>
              <a:effectLst/>
            </c:spPr>
            <c:txPr>
              <a:bodyPr rot="0" spcFirstLastPara="1" vertOverflow="ellipsis" vert="horz" wrap="square" anchor="ctr" anchorCtr="1"/>
              <a:lstStyle/>
              <a:p>
                <a:pPr>
                  <a:defRPr sz="1400" b="0" i="0" u="none" strike="noStrike" kern="1200" baseline="0">
                    <a:solidFill>
                      <a:srgbClr val="002060"/>
                    </a:solidFill>
                    <a:latin typeface="Calibri" panose="020F0502020204030204" pitchFamily="34" charset="0"/>
                    <a:ea typeface="+mn-ea"/>
                    <a:cs typeface="Calibri" panose="020F050202020403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Sheet1!$H$3:$H$12</c:f>
              <c:strCache>
                <c:ptCount val="10"/>
                <c:pt idx="0">
                  <c:v>V Kohli(505)</c:v>
                </c:pt>
                <c:pt idx="1">
                  <c:v>SK Raina(438)</c:v>
                </c:pt>
                <c:pt idx="2">
                  <c:v>DA Warner(116)</c:v>
                </c:pt>
                <c:pt idx="3">
                  <c:v>SK Dhawan(407)</c:v>
                </c:pt>
                <c:pt idx="4">
                  <c:v>RG Sharma(379)</c:v>
                </c:pt>
                <c:pt idx="5">
                  <c:v>Chris Gayle(96)</c:v>
                </c:pt>
                <c:pt idx="6">
                  <c:v>AB de Villiers(24)</c:v>
                </c:pt>
                <c:pt idx="7">
                  <c:v>RV Uthappa(398)</c:v>
                </c:pt>
                <c:pt idx="8">
                  <c:v>MS Dhoni(301)</c:v>
                </c:pt>
                <c:pt idx="9">
                  <c:v>G Gambhir(154)</c:v>
                </c:pt>
              </c:strCache>
            </c:strRef>
          </c:cat>
          <c:val>
            <c:numRef>
              <c:f>Sheet1!$I$3:$I$12</c:f>
              <c:numCache>
                <c:formatCode>General</c:formatCode>
                <c:ptCount val="10"/>
                <c:pt idx="0">
                  <c:v>6081</c:v>
                </c:pt>
                <c:pt idx="1">
                  <c:v>5604</c:v>
                </c:pt>
                <c:pt idx="2">
                  <c:v>5522</c:v>
                </c:pt>
                <c:pt idx="3">
                  <c:v>5452</c:v>
                </c:pt>
                <c:pt idx="4">
                  <c:v>5394</c:v>
                </c:pt>
                <c:pt idx="5">
                  <c:v>5103</c:v>
                </c:pt>
                <c:pt idx="6">
                  <c:v>5016</c:v>
                </c:pt>
                <c:pt idx="7">
                  <c:v>4878</c:v>
                </c:pt>
                <c:pt idx="8">
                  <c:v>4855</c:v>
                </c:pt>
                <c:pt idx="9">
                  <c:v>4479</c:v>
                </c:pt>
              </c:numCache>
            </c:numRef>
          </c:val>
          <c:extLst>
            <c:ext xmlns:c16="http://schemas.microsoft.com/office/drawing/2014/chart" uri="{C3380CC4-5D6E-409C-BE32-E72D297353CC}">
              <c16:uniqueId val="{00000000-35DE-4538-9658-F64BCE39E5DA}"/>
            </c:ext>
          </c:extLst>
        </c:ser>
        <c:dLbls>
          <c:showLegendKey val="0"/>
          <c:showVal val="1"/>
          <c:showCatName val="0"/>
          <c:showSerName val="0"/>
          <c:showPercent val="0"/>
          <c:showBubbleSize val="0"/>
        </c:dLbls>
        <c:gapWidth val="150"/>
        <c:gapDepth val="0"/>
        <c:shape val="box"/>
        <c:axId val="1740373952"/>
        <c:axId val="1740371872"/>
        <c:axId val="0"/>
      </c:bar3DChart>
      <c:catAx>
        <c:axId val="1740373952"/>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rgbClr val="002060"/>
                </a:solidFill>
                <a:latin typeface="Calibri" panose="020F0502020204030204" pitchFamily="34" charset="0"/>
                <a:ea typeface="+mn-ea"/>
                <a:cs typeface="Calibri" panose="020F0502020204030204" pitchFamily="34" charset="0"/>
              </a:defRPr>
            </a:pPr>
            <a:endParaRPr lang="en-US"/>
          </a:p>
        </c:txPr>
        <c:crossAx val="1740371872"/>
        <c:crosses val="autoZero"/>
        <c:auto val="1"/>
        <c:lblAlgn val="ctr"/>
        <c:lblOffset val="100"/>
        <c:noMultiLvlLbl val="0"/>
      </c:catAx>
      <c:valAx>
        <c:axId val="1740371872"/>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rgbClr val="002060"/>
                </a:solidFill>
                <a:latin typeface="Calibri" panose="020F0502020204030204" pitchFamily="34" charset="0"/>
                <a:ea typeface="+mn-ea"/>
                <a:cs typeface="Calibri" panose="020F0502020204030204" pitchFamily="34" charset="0"/>
              </a:defRPr>
            </a:pPr>
            <a:endParaRPr lang="en-US"/>
          </a:p>
        </c:txPr>
        <c:crossAx val="1740373952"/>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solidFill>
            <a:srgbClr val="002060"/>
          </a:solidFill>
          <a:latin typeface="Calibri" panose="020F0502020204030204" pitchFamily="34" charset="0"/>
          <a:cs typeface="Calibri" panose="020F0502020204030204" pitchFamily="34"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1" i="0" u="none" strike="noStrike" kern="1200" baseline="0">
                <a:solidFill>
                  <a:srgbClr val="002060"/>
                </a:solidFill>
                <a:latin typeface="Calibri" panose="020F0502020204030204" pitchFamily="34" charset="0"/>
                <a:ea typeface="+mn-ea"/>
                <a:cs typeface="Calibri" panose="020F0502020204030204" pitchFamily="34" charset="0"/>
              </a:defRPr>
            </a:pPr>
            <a:r>
              <a:rPr lang="en-IN"/>
              <a:t>Teams and their win in IPL</a:t>
            </a:r>
          </a:p>
        </c:rich>
      </c:tx>
      <c:overlay val="0"/>
      <c:spPr>
        <a:noFill/>
        <a:ln>
          <a:noFill/>
        </a:ln>
        <a:effectLst/>
      </c:spPr>
      <c:txPr>
        <a:bodyPr rot="0" spcFirstLastPara="1" vertOverflow="ellipsis" vert="horz" wrap="square" anchor="ctr" anchorCtr="1"/>
        <a:lstStyle/>
        <a:p>
          <a:pPr>
            <a:defRPr sz="1680" b="1" i="0" u="none" strike="noStrike" kern="1200" baseline="0">
              <a:solidFill>
                <a:srgbClr val="002060"/>
              </a:solidFill>
              <a:latin typeface="Calibri" panose="020F0502020204030204" pitchFamily="34" charset="0"/>
              <a:ea typeface="+mn-ea"/>
              <a:cs typeface="Calibri" panose="020F0502020204030204" pitchFamily="34" charset="0"/>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dPt>
            <c:idx val="0"/>
            <c:bubble3D val="0"/>
            <c:spPr>
              <a:blipFill>
                <a:blip xmlns:r="http://schemas.openxmlformats.org/officeDocument/2006/relationships" r:embed="rId3">
                  <a:duotone>
                    <a:schemeClr val="accent1">
                      <a:shade val="88000"/>
                      <a:lumMod val="88000"/>
                    </a:schemeClr>
                    <a:schemeClr val="accent1"/>
                  </a:duotone>
                </a:blip>
                <a:tile tx="0" ty="0" sx="100000" sy="100000" flip="none" algn="tl"/>
              </a:blipFill>
              <a:ln>
                <a:noFill/>
              </a:ln>
              <a:effectLst>
                <a:outerShdw blurRad="25400" dist="12700" dir="5400000" rotWithShape="0">
                  <a:srgbClr val="000000">
                    <a:alpha val="60000"/>
                  </a:srgbClr>
                </a:outerShdw>
              </a:effectLst>
              <a:sp3d/>
            </c:spPr>
            <c:extLst>
              <c:ext xmlns:c16="http://schemas.microsoft.com/office/drawing/2014/chart" uri="{C3380CC4-5D6E-409C-BE32-E72D297353CC}">
                <c16:uniqueId val="{00000001-5D32-423F-839A-F181EDD711F7}"/>
              </c:ext>
            </c:extLst>
          </c:dPt>
          <c:dPt>
            <c:idx val="1"/>
            <c:bubble3D val="0"/>
            <c:spPr>
              <a:blipFill>
                <a:blip xmlns:r="http://schemas.openxmlformats.org/officeDocument/2006/relationships" r:embed="rId3">
                  <a:duotone>
                    <a:schemeClr val="accent2">
                      <a:shade val="88000"/>
                      <a:lumMod val="88000"/>
                    </a:schemeClr>
                    <a:schemeClr val="accent2"/>
                  </a:duotone>
                </a:blip>
                <a:tile tx="0" ty="0" sx="100000" sy="100000" flip="none" algn="tl"/>
              </a:blipFill>
              <a:ln>
                <a:noFill/>
              </a:ln>
              <a:effectLst>
                <a:outerShdw blurRad="25400" dist="12700" dir="5400000" rotWithShape="0">
                  <a:srgbClr val="000000">
                    <a:alpha val="60000"/>
                  </a:srgbClr>
                </a:outerShdw>
              </a:effectLst>
              <a:sp3d/>
            </c:spPr>
            <c:extLst>
              <c:ext xmlns:c16="http://schemas.microsoft.com/office/drawing/2014/chart" uri="{C3380CC4-5D6E-409C-BE32-E72D297353CC}">
                <c16:uniqueId val="{00000003-5D32-423F-839A-F181EDD711F7}"/>
              </c:ext>
            </c:extLst>
          </c:dPt>
          <c:dPt>
            <c:idx val="2"/>
            <c:bubble3D val="0"/>
            <c:spPr>
              <a:blipFill>
                <a:blip xmlns:r="http://schemas.openxmlformats.org/officeDocument/2006/relationships" r:embed="rId3">
                  <a:duotone>
                    <a:schemeClr val="accent3">
                      <a:shade val="88000"/>
                      <a:lumMod val="88000"/>
                    </a:schemeClr>
                    <a:schemeClr val="accent3"/>
                  </a:duotone>
                </a:blip>
                <a:tile tx="0" ty="0" sx="100000" sy="100000" flip="none" algn="tl"/>
              </a:blipFill>
              <a:ln>
                <a:noFill/>
              </a:ln>
              <a:effectLst>
                <a:outerShdw blurRad="25400" dist="12700" dir="5400000" rotWithShape="0">
                  <a:srgbClr val="000000">
                    <a:alpha val="60000"/>
                  </a:srgbClr>
                </a:outerShdw>
              </a:effectLst>
              <a:sp3d/>
            </c:spPr>
            <c:extLst>
              <c:ext xmlns:c16="http://schemas.microsoft.com/office/drawing/2014/chart" uri="{C3380CC4-5D6E-409C-BE32-E72D297353CC}">
                <c16:uniqueId val="{00000005-5D32-423F-839A-F181EDD711F7}"/>
              </c:ext>
            </c:extLst>
          </c:dPt>
          <c:dPt>
            <c:idx val="3"/>
            <c:bubble3D val="0"/>
            <c:spPr>
              <a:blipFill>
                <a:blip xmlns:r="http://schemas.openxmlformats.org/officeDocument/2006/relationships" r:embed="rId3">
                  <a:duotone>
                    <a:schemeClr val="accent4">
                      <a:shade val="88000"/>
                      <a:lumMod val="88000"/>
                    </a:schemeClr>
                    <a:schemeClr val="accent4"/>
                  </a:duotone>
                </a:blip>
                <a:tile tx="0" ty="0" sx="100000" sy="100000" flip="none" algn="tl"/>
              </a:blipFill>
              <a:ln>
                <a:noFill/>
              </a:ln>
              <a:effectLst>
                <a:outerShdw blurRad="25400" dist="12700" dir="5400000" rotWithShape="0">
                  <a:srgbClr val="000000">
                    <a:alpha val="60000"/>
                  </a:srgbClr>
                </a:outerShdw>
              </a:effectLst>
              <a:sp3d/>
            </c:spPr>
            <c:extLst>
              <c:ext xmlns:c16="http://schemas.microsoft.com/office/drawing/2014/chart" uri="{C3380CC4-5D6E-409C-BE32-E72D297353CC}">
                <c16:uniqueId val="{00000007-5D32-423F-839A-F181EDD711F7}"/>
              </c:ext>
            </c:extLst>
          </c:dPt>
          <c:dPt>
            <c:idx val="4"/>
            <c:bubble3D val="0"/>
            <c:spPr>
              <a:blipFill>
                <a:blip xmlns:r="http://schemas.openxmlformats.org/officeDocument/2006/relationships" r:embed="rId3">
                  <a:duotone>
                    <a:schemeClr val="accent5">
                      <a:shade val="88000"/>
                      <a:lumMod val="88000"/>
                    </a:schemeClr>
                    <a:schemeClr val="accent5"/>
                  </a:duotone>
                </a:blip>
                <a:tile tx="0" ty="0" sx="100000" sy="100000" flip="none" algn="tl"/>
              </a:blipFill>
              <a:ln>
                <a:noFill/>
              </a:ln>
              <a:effectLst>
                <a:outerShdw blurRad="25400" dist="12700" dir="5400000" rotWithShape="0">
                  <a:srgbClr val="000000">
                    <a:alpha val="60000"/>
                  </a:srgbClr>
                </a:outerShdw>
              </a:effectLst>
              <a:sp3d/>
            </c:spPr>
            <c:extLst>
              <c:ext xmlns:c16="http://schemas.microsoft.com/office/drawing/2014/chart" uri="{C3380CC4-5D6E-409C-BE32-E72D297353CC}">
                <c16:uniqueId val="{00000009-5D32-423F-839A-F181EDD711F7}"/>
              </c:ext>
            </c:extLst>
          </c:dPt>
          <c:dPt>
            <c:idx val="5"/>
            <c:bubble3D val="0"/>
            <c:spPr>
              <a:blipFill>
                <a:blip xmlns:r="http://schemas.openxmlformats.org/officeDocument/2006/relationships" r:embed="rId3">
                  <a:duotone>
                    <a:schemeClr val="accent6">
                      <a:shade val="88000"/>
                      <a:lumMod val="88000"/>
                    </a:schemeClr>
                    <a:schemeClr val="accent6"/>
                  </a:duotone>
                </a:blip>
                <a:tile tx="0" ty="0" sx="100000" sy="100000" flip="none" algn="tl"/>
              </a:blipFill>
              <a:ln>
                <a:noFill/>
              </a:ln>
              <a:effectLst>
                <a:outerShdw blurRad="25400" dist="12700" dir="5400000" rotWithShape="0">
                  <a:srgbClr val="000000">
                    <a:alpha val="60000"/>
                  </a:srgbClr>
                </a:outerShdw>
              </a:effectLst>
              <a:sp3d/>
            </c:spPr>
            <c:extLst>
              <c:ext xmlns:c16="http://schemas.microsoft.com/office/drawing/2014/chart" uri="{C3380CC4-5D6E-409C-BE32-E72D297353CC}">
                <c16:uniqueId val="{0000000B-5D32-423F-839A-F181EDD711F7}"/>
              </c:ext>
            </c:extLst>
          </c:dPt>
          <c:dPt>
            <c:idx val="6"/>
            <c:bubble3D val="0"/>
            <c:spPr>
              <a:blipFill>
                <a:blip xmlns:r="http://schemas.openxmlformats.org/officeDocument/2006/relationships" r:embed="rId3">
                  <a:duotone>
                    <a:schemeClr val="accent1">
                      <a:lumMod val="60000"/>
                      <a:shade val="88000"/>
                      <a:lumMod val="88000"/>
                    </a:schemeClr>
                    <a:schemeClr val="accent1">
                      <a:lumMod val="60000"/>
                    </a:schemeClr>
                  </a:duotone>
                </a:blip>
                <a:tile tx="0" ty="0" sx="100000" sy="100000" flip="none" algn="tl"/>
              </a:blipFill>
              <a:ln>
                <a:noFill/>
              </a:ln>
              <a:effectLst>
                <a:outerShdw blurRad="25400" dist="12700" dir="5400000" rotWithShape="0">
                  <a:srgbClr val="000000">
                    <a:alpha val="60000"/>
                  </a:srgbClr>
                </a:outerShdw>
              </a:effectLst>
              <a:sp3d/>
            </c:spPr>
            <c:extLst>
              <c:ext xmlns:c16="http://schemas.microsoft.com/office/drawing/2014/chart" uri="{C3380CC4-5D6E-409C-BE32-E72D297353CC}">
                <c16:uniqueId val="{0000000D-5D32-423F-839A-F181EDD711F7}"/>
              </c:ext>
            </c:extLst>
          </c:dPt>
          <c:dLbls>
            <c:spPr>
              <a:noFill/>
              <a:ln>
                <a:noFill/>
              </a:ln>
              <a:effectLst/>
            </c:spPr>
            <c:txPr>
              <a:bodyPr rot="0" spcFirstLastPara="1" vertOverflow="ellipsis" vert="horz" wrap="square" anchor="ctr" anchorCtr="1"/>
              <a:lstStyle/>
              <a:p>
                <a:pPr>
                  <a:defRPr sz="1400" b="0" i="0" u="none" strike="noStrike" kern="1200" baseline="0">
                    <a:solidFill>
                      <a:srgbClr val="002060"/>
                    </a:solidFill>
                    <a:latin typeface="Calibri" panose="020F0502020204030204" pitchFamily="34" charset="0"/>
                    <a:ea typeface="+mn-ea"/>
                    <a:cs typeface="Calibri" panose="020F0502020204030204" pitchFamily="34" charset="0"/>
                  </a:defRPr>
                </a:pPr>
                <a:endParaRPr lang="en-US"/>
              </a:p>
            </c:txPr>
            <c:dLblPos val="outEnd"/>
            <c:showLegendKey val="0"/>
            <c:showVal val="1"/>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Sheet5!$A$1:$A$7</c:f>
              <c:strCache>
                <c:ptCount val="7"/>
                <c:pt idx="0">
                  <c:v>Mumbai Indians</c:v>
                </c:pt>
                <c:pt idx="1">
                  <c:v>Chennai Super Kings</c:v>
                </c:pt>
                <c:pt idx="2">
                  <c:v>Kolkata Knight Riders</c:v>
                </c:pt>
                <c:pt idx="3">
                  <c:v>Royal Challengers Bangalore </c:v>
                </c:pt>
                <c:pt idx="4">
                  <c:v>Punjab Kings</c:v>
                </c:pt>
                <c:pt idx="5">
                  <c:v>Rajasthan Royals</c:v>
                </c:pt>
                <c:pt idx="6">
                  <c:v>Delhi Capitals</c:v>
                </c:pt>
              </c:strCache>
            </c:strRef>
          </c:cat>
          <c:val>
            <c:numRef>
              <c:f>Sheet5!$B$1:$B$7</c:f>
              <c:numCache>
                <c:formatCode>General</c:formatCode>
                <c:ptCount val="7"/>
                <c:pt idx="0">
                  <c:v>120</c:v>
                </c:pt>
                <c:pt idx="1">
                  <c:v>106</c:v>
                </c:pt>
                <c:pt idx="2">
                  <c:v>99</c:v>
                </c:pt>
                <c:pt idx="3">
                  <c:v>91</c:v>
                </c:pt>
                <c:pt idx="4">
                  <c:v>88</c:v>
                </c:pt>
                <c:pt idx="5">
                  <c:v>81</c:v>
                </c:pt>
                <c:pt idx="6">
                  <c:v>67</c:v>
                </c:pt>
              </c:numCache>
            </c:numRef>
          </c:val>
          <c:extLst>
            <c:ext xmlns:c16="http://schemas.microsoft.com/office/drawing/2014/chart" uri="{C3380CC4-5D6E-409C-BE32-E72D297353CC}">
              <c16:uniqueId val="{0000000E-5D32-423F-839A-F181EDD711F7}"/>
            </c:ext>
          </c:extLst>
        </c:ser>
        <c:dLbls>
          <c:dLblPos val="outEnd"/>
          <c:showLegendKey val="0"/>
          <c:showVal val="1"/>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rgbClr val="002060"/>
              </a:solidFill>
              <a:latin typeface="Calibri" panose="020F0502020204030204" pitchFamily="34" charset="0"/>
              <a:ea typeface="+mn-ea"/>
              <a:cs typeface="Calibri" panose="020F0502020204030204" pitchFamily="34" charset="0"/>
            </a:defRPr>
          </a:pPr>
          <a:endParaRPr lang="en-US"/>
        </a:p>
      </c:txPr>
    </c:legend>
    <c:plotVisOnly val="1"/>
    <c:dispBlanksAs val="gap"/>
    <c:showDLblsOverMax val="0"/>
  </c:chart>
  <c:spPr>
    <a:noFill/>
    <a:ln>
      <a:noFill/>
    </a:ln>
    <a:effectLst/>
  </c:spPr>
  <c:txPr>
    <a:bodyPr/>
    <a:lstStyle/>
    <a:p>
      <a:pPr>
        <a:defRPr sz="1400">
          <a:solidFill>
            <a:srgbClr val="002060"/>
          </a:solidFill>
          <a:latin typeface="Calibri" panose="020F0502020204030204" pitchFamily="34" charset="0"/>
          <a:cs typeface="Calibri" panose="020F0502020204030204" pitchFamily="34" charset="0"/>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1" i="0" u="none" strike="noStrike" kern="1200" cap="all" spc="50" baseline="0">
                <a:solidFill>
                  <a:srgbClr val="002060"/>
                </a:solidFill>
                <a:latin typeface="Calibri" panose="020F0502020204030204" pitchFamily="34" charset="0"/>
                <a:ea typeface="+mn-ea"/>
                <a:cs typeface="Calibri" panose="020F0502020204030204" pitchFamily="34" charset="0"/>
              </a:defRPr>
            </a:pPr>
            <a:r>
              <a:rPr lang="en-IN"/>
              <a:t>Players getting highest man of the match award</a:t>
            </a:r>
          </a:p>
        </c:rich>
      </c:tx>
      <c:overlay val="0"/>
      <c:spPr>
        <a:noFill/>
        <a:ln>
          <a:noFill/>
        </a:ln>
        <a:effectLst/>
      </c:spPr>
      <c:txPr>
        <a:bodyPr rot="0" spcFirstLastPara="1" vertOverflow="ellipsis" vert="horz" wrap="square" anchor="ctr" anchorCtr="1"/>
        <a:lstStyle/>
        <a:p>
          <a:pPr>
            <a:defRPr sz="1680" b="1" i="0" u="none" strike="noStrike" kern="1200" cap="all" spc="50" baseline="0">
              <a:solidFill>
                <a:srgbClr val="002060"/>
              </a:solidFill>
              <a:latin typeface="Calibri" panose="020F0502020204030204" pitchFamily="34" charset="0"/>
              <a:ea typeface="+mn-ea"/>
              <a:cs typeface="Calibri" panose="020F0502020204030204" pitchFamily="34" charset="0"/>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spPr>
            <a:gradFill>
              <a:gsLst>
                <a:gs pos="100000">
                  <a:schemeClr val="accent1">
                    <a:alpha val="0"/>
                  </a:schemeClr>
                </a:gs>
                <a:gs pos="50000">
                  <a:schemeClr val="accent1"/>
                </a:gs>
              </a:gsLst>
              <a:lin ang="5400000" scaled="0"/>
            </a:gradFill>
            <a:ln>
              <a:noFill/>
            </a:ln>
            <a:effectLst/>
            <a:sp3d/>
          </c:spPr>
          <c:invertIfNegative val="0"/>
          <c:dLbls>
            <c:spPr>
              <a:noFill/>
              <a:ln>
                <a:noFill/>
              </a:ln>
              <a:effectLst/>
            </c:spPr>
            <c:txPr>
              <a:bodyPr rot="0" spcFirstLastPara="1" vertOverflow="ellipsis" vert="horz" wrap="square" anchor="ctr" anchorCtr="1"/>
              <a:lstStyle/>
              <a:p>
                <a:pPr>
                  <a:defRPr sz="1400" b="0" i="0" u="none" strike="noStrike" kern="1200" baseline="0">
                    <a:solidFill>
                      <a:srgbClr val="002060"/>
                    </a:solidFill>
                    <a:latin typeface="Calibri" panose="020F0502020204030204" pitchFamily="34" charset="0"/>
                    <a:ea typeface="+mn-ea"/>
                    <a:cs typeface="Calibri" panose="020F050202020403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Sheet4!$A$1:$A$14</c:f>
              <c:strCache>
                <c:ptCount val="14"/>
                <c:pt idx="0">
                  <c:v>Ab de Villiers</c:v>
                </c:pt>
                <c:pt idx="1">
                  <c:v>CH Gayle</c:v>
                </c:pt>
                <c:pt idx="2">
                  <c:v>RG Sharma</c:v>
                </c:pt>
                <c:pt idx="3">
                  <c:v>DA Warner </c:v>
                </c:pt>
                <c:pt idx="4">
                  <c:v>MS Dhoni</c:v>
                </c:pt>
                <c:pt idx="5">
                  <c:v>SR Watson</c:v>
                </c:pt>
                <c:pt idx="6">
                  <c:v>YK Pathan</c:v>
                </c:pt>
                <c:pt idx="7">
                  <c:v>SK Raina</c:v>
                </c:pt>
                <c:pt idx="8">
                  <c:v>VK Kohli</c:v>
                </c:pt>
                <c:pt idx="9">
                  <c:v>G Gambhir</c:v>
                </c:pt>
                <c:pt idx="10">
                  <c:v>AM Rahane </c:v>
                </c:pt>
                <c:pt idx="11">
                  <c:v>MEK Hussey</c:v>
                </c:pt>
                <c:pt idx="12">
                  <c:v>AD Russel</c:v>
                </c:pt>
                <c:pt idx="13">
                  <c:v>A Mishra</c:v>
                </c:pt>
              </c:strCache>
            </c:strRef>
          </c:cat>
          <c:val>
            <c:numRef>
              <c:f>Sheet4!$B$1:$B$14</c:f>
              <c:numCache>
                <c:formatCode>General</c:formatCode>
                <c:ptCount val="14"/>
                <c:pt idx="0">
                  <c:v>23</c:v>
                </c:pt>
                <c:pt idx="1">
                  <c:v>22</c:v>
                </c:pt>
                <c:pt idx="2">
                  <c:v>18</c:v>
                </c:pt>
                <c:pt idx="3">
                  <c:v>17</c:v>
                </c:pt>
                <c:pt idx="4">
                  <c:v>17</c:v>
                </c:pt>
                <c:pt idx="5">
                  <c:v>16</c:v>
                </c:pt>
                <c:pt idx="6">
                  <c:v>16</c:v>
                </c:pt>
                <c:pt idx="7">
                  <c:v>14</c:v>
                </c:pt>
                <c:pt idx="8">
                  <c:v>13</c:v>
                </c:pt>
                <c:pt idx="9">
                  <c:v>13</c:v>
                </c:pt>
                <c:pt idx="10">
                  <c:v>12</c:v>
                </c:pt>
                <c:pt idx="11">
                  <c:v>12</c:v>
                </c:pt>
                <c:pt idx="12">
                  <c:v>11</c:v>
                </c:pt>
                <c:pt idx="13">
                  <c:v>11</c:v>
                </c:pt>
              </c:numCache>
            </c:numRef>
          </c:val>
          <c:extLst>
            <c:ext xmlns:c16="http://schemas.microsoft.com/office/drawing/2014/chart" uri="{C3380CC4-5D6E-409C-BE32-E72D297353CC}">
              <c16:uniqueId val="{00000000-FF66-4A66-8704-3C4E7EC5A1C4}"/>
            </c:ext>
          </c:extLst>
        </c:ser>
        <c:dLbls>
          <c:showLegendKey val="0"/>
          <c:showVal val="1"/>
          <c:showCatName val="0"/>
          <c:showSerName val="0"/>
          <c:showPercent val="0"/>
          <c:showBubbleSize val="0"/>
        </c:dLbls>
        <c:gapWidth val="150"/>
        <c:gapDepth val="0"/>
        <c:shape val="box"/>
        <c:axId val="1797167248"/>
        <c:axId val="1797175568"/>
        <c:axId val="0"/>
      </c:bar3DChart>
      <c:catAx>
        <c:axId val="179716724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rgbClr val="002060"/>
                </a:solidFill>
                <a:latin typeface="Calibri" panose="020F0502020204030204" pitchFamily="34" charset="0"/>
                <a:ea typeface="+mn-ea"/>
                <a:cs typeface="Calibri" panose="020F0502020204030204" pitchFamily="34" charset="0"/>
              </a:defRPr>
            </a:pPr>
            <a:endParaRPr lang="en-US"/>
          </a:p>
        </c:txPr>
        <c:crossAx val="1797175568"/>
        <c:crosses val="autoZero"/>
        <c:auto val="1"/>
        <c:lblAlgn val="ctr"/>
        <c:lblOffset val="100"/>
        <c:noMultiLvlLbl val="0"/>
      </c:catAx>
      <c:valAx>
        <c:axId val="1797175568"/>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rgbClr val="002060"/>
                </a:solidFill>
                <a:latin typeface="Calibri" panose="020F0502020204030204" pitchFamily="34" charset="0"/>
                <a:ea typeface="+mn-ea"/>
                <a:cs typeface="Calibri" panose="020F0502020204030204" pitchFamily="34" charset="0"/>
              </a:defRPr>
            </a:pPr>
            <a:endParaRPr lang="en-US"/>
          </a:p>
        </c:txPr>
        <c:crossAx val="1797167248"/>
        <c:crosses val="autoZero"/>
        <c:crossBetween val="between"/>
      </c:valAx>
      <c:spPr>
        <a:noFill/>
        <a:ln>
          <a:noFill/>
        </a:ln>
        <a:effectLst/>
      </c:spPr>
    </c:plotArea>
    <c:plotVisOnly val="1"/>
    <c:dispBlanksAs val="gap"/>
    <c:showDLblsOverMax val="0"/>
  </c:chart>
  <c:spPr>
    <a:noFill/>
    <a:ln>
      <a:noFill/>
    </a:ln>
    <a:effectLst/>
  </c:spPr>
  <c:txPr>
    <a:bodyPr/>
    <a:lstStyle/>
    <a:p>
      <a:pPr>
        <a:defRPr sz="1400">
          <a:solidFill>
            <a:srgbClr val="002060"/>
          </a:solidFill>
          <a:latin typeface="Calibri" panose="020F0502020204030204" pitchFamily="34" charset="0"/>
          <a:cs typeface="Calibri" panose="020F0502020204030204" pitchFamily="34" charset="0"/>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1" i="0" u="none" strike="noStrike" kern="1200" cap="all" spc="50" baseline="0">
                <a:solidFill>
                  <a:srgbClr val="002060"/>
                </a:solidFill>
                <a:latin typeface="Calibri" panose="020F0502020204030204" pitchFamily="34" charset="0"/>
                <a:ea typeface="+mn-ea"/>
                <a:cs typeface="Calibri" panose="020F0502020204030204" pitchFamily="34" charset="0"/>
              </a:defRPr>
            </a:pPr>
            <a:r>
              <a:rPr lang="en-IN"/>
              <a:t>Teams with highest number of wins in playoffs</a:t>
            </a:r>
          </a:p>
        </c:rich>
      </c:tx>
      <c:overlay val="0"/>
      <c:spPr>
        <a:noFill/>
        <a:ln>
          <a:noFill/>
        </a:ln>
        <a:effectLst/>
      </c:spPr>
      <c:txPr>
        <a:bodyPr rot="0" spcFirstLastPara="1" vertOverflow="ellipsis" vert="horz" wrap="square" anchor="ctr" anchorCtr="1"/>
        <a:lstStyle/>
        <a:p>
          <a:pPr>
            <a:defRPr sz="1680" b="1" i="0" u="none" strike="noStrike" kern="1200" cap="all" spc="50" baseline="0">
              <a:solidFill>
                <a:srgbClr val="002060"/>
              </a:solidFill>
              <a:latin typeface="Calibri" panose="020F0502020204030204" pitchFamily="34" charset="0"/>
              <a:ea typeface="+mn-ea"/>
              <a:cs typeface="Calibri" panose="020F0502020204030204" pitchFamily="34" charset="0"/>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spPr>
            <a:gradFill>
              <a:gsLst>
                <a:gs pos="100000">
                  <a:schemeClr val="accent1">
                    <a:alpha val="0"/>
                  </a:schemeClr>
                </a:gs>
                <a:gs pos="50000">
                  <a:schemeClr val="accent1"/>
                </a:gs>
              </a:gsLst>
              <a:lin ang="5400000" scaled="0"/>
            </a:gradFill>
            <a:ln>
              <a:noFill/>
            </a:ln>
            <a:effectLst/>
            <a:sp3d/>
          </c:spPr>
          <c:invertIfNegative val="0"/>
          <c:dLbls>
            <c:spPr>
              <a:noFill/>
              <a:ln>
                <a:noFill/>
              </a:ln>
              <a:effectLst/>
            </c:spPr>
            <c:txPr>
              <a:bodyPr rot="0" spcFirstLastPara="1" vertOverflow="ellipsis" vert="horz" wrap="square" anchor="ctr" anchorCtr="1"/>
              <a:lstStyle/>
              <a:p>
                <a:pPr>
                  <a:defRPr sz="1400" b="0" i="0" u="none" strike="noStrike" kern="1200" baseline="0">
                    <a:solidFill>
                      <a:srgbClr val="002060"/>
                    </a:solidFill>
                    <a:latin typeface="Calibri" panose="020F0502020204030204" pitchFamily="34" charset="0"/>
                    <a:ea typeface="+mn-ea"/>
                    <a:cs typeface="Calibri" panose="020F050202020403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Sheet2!$A$1:$A$8</c:f>
              <c:strCache>
                <c:ptCount val="8"/>
                <c:pt idx="0">
                  <c:v>Mumbai Indians</c:v>
                </c:pt>
                <c:pt idx="1">
                  <c:v>Chennai Super Kings</c:v>
                </c:pt>
                <c:pt idx="2">
                  <c:v>Kolkata Knight Riders</c:v>
                </c:pt>
                <c:pt idx="3">
                  <c:v>Royal Challengers Bangalore </c:v>
                </c:pt>
                <c:pt idx="4">
                  <c:v>Punjab Kings</c:v>
                </c:pt>
                <c:pt idx="5">
                  <c:v>Rajasthan Royals</c:v>
                </c:pt>
                <c:pt idx="6">
                  <c:v>Delhi Capitals</c:v>
                </c:pt>
                <c:pt idx="7">
                  <c:v>Sunrisers Hyderabad</c:v>
                </c:pt>
              </c:strCache>
            </c:strRef>
          </c:cat>
          <c:val>
            <c:numRef>
              <c:f>Sheet2!$B$1:$B$8</c:f>
              <c:numCache>
                <c:formatCode>General</c:formatCode>
                <c:ptCount val="8"/>
                <c:pt idx="0">
                  <c:v>118</c:v>
                </c:pt>
                <c:pt idx="1">
                  <c:v>106</c:v>
                </c:pt>
                <c:pt idx="2">
                  <c:v>98</c:v>
                </c:pt>
                <c:pt idx="3">
                  <c:v>89</c:v>
                </c:pt>
                <c:pt idx="4">
                  <c:v>85</c:v>
                </c:pt>
                <c:pt idx="5">
                  <c:v>79</c:v>
                </c:pt>
                <c:pt idx="6">
                  <c:v>67</c:v>
                </c:pt>
                <c:pt idx="7">
                  <c:v>65</c:v>
                </c:pt>
              </c:numCache>
            </c:numRef>
          </c:val>
          <c:extLst>
            <c:ext xmlns:c16="http://schemas.microsoft.com/office/drawing/2014/chart" uri="{C3380CC4-5D6E-409C-BE32-E72D297353CC}">
              <c16:uniqueId val="{00000000-9E5A-474E-9D64-2F771635C522}"/>
            </c:ext>
          </c:extLst>
        </c:ser>
        <c:dLbls>
          <c:showLegendKey val="0"/>
          <c:showVal val="1"/>
          <c:showCatName val="0"/>
          <c:showSerName val="0"/>
          <c:showPercent val="0"/>
          <c:showBubbleSize val="0"/>
        </c:dLbls>
        <c:gapWidth val="150"/>
        <c:gapDepth val="0"/>
        <c:shape val="box"/>
        <c:axId val="1802972736"/>
        <c:axId val="1802982720"/>
        <c:axId val="0"/>
      </c:bar3DChart>
      <c:catAx>
        <c:axId val="180297273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rgbClr val="002060"/>
                </a:solidFill>
                <a:latin typeface="Calibri" panose="020F0502020204030204" pitchFamily="34" charset="0"/>
                <a:ea typeface="+mn-ea"/>
                <a:cs typeface="Calibri" panose="020F0502020204030204" pitchFamily="34" charset="0"/>
              </a:defRPr>
            </a:pPr>
            <a:endParaRPr lang="en-US"/>
          </a:p>
        </c:txPr>
        <c:crossAx val="1802982720"/>
        <c:crosses val="autoZero"/>
        <c:auto val="1"/>
        <c:lblAlgn val="ctr"/>
        <c:lblOffset val="100"/>
        <c:noMultiLvlLbl val="0"/>
      </c:catAx>
      <c:valAx>
        <c:axId val="1802982720"/>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rgbClr val="002060"/>
                </a:solidFill>
                <a:latin typeface="Calibri" panose="020F0502020204030204" pitchFamily="34" charset="0"/>
                <a:ea typeface="+mn-ea"/>
                <a:cs typeface="Calibri" panose="020F0502020204030204" pitchFamily="34" charset="0"/>
              </a:defRPr>
            </a:pPr>
            <a:endParaRPr lang="en-US"/>
          </a:p>
        </c:txPr>
        <c:crossAx val="1802972736"/>
        <c:crosses val="autoZero"/>
        <c:crossBetween val="between"/>
      </c:valAx>
      <c:spPr>
        <a:noFill/>
        <a:ln>
          <a:noFill/>
        </a:ln>
        <a:effectLst/>
      </c:spPr>
    </c:plotArea>
    <c:plotVisOnly val="1"/>
    <c:dispBlanksAs val="gap"/>
    <c:showDLblsOverMax val="0"/>
  </c:chart>
  <c:spPr>
    <a:noFill/>
    <a:ln>
      <a:noFill/>
    </a:ln>
    <a:effectLst/>
  </c:spPr>
  <c:txPr>
    <a:bodyPr/>
    <a:lstStyle/>
    <a:p>
      <a:pPr>
        <a:defRPr sz="1400">
          <a:solidFill>
            <a:srgbClr val="002060"/>
          </a:solidFill>
          <a:latin typeface="Calibri" panose="020F0502020204030204" pitchFamily="34" charset="0"/>
          <a:cs typeface="Calibri" panose="020F0502020204030204" pitchFamily="34" charset="0"/>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1" i="0" u="none" strike="noStrike" kern="1200" cap="all" spc="50" baseline="0">
                <a:solidFill>
                  <a:srgbClr val="002060"/>
                </a:solidFill>
                <a:latin typeface="Calibri" panose="020F0502020204030204" pitchFamily="34" charset="0"/>
                <a:ea typeface="+mn-ea"/>
                <a:cs typeface="Calibri" panose="020F0502020204030204" pitchFamily="34" charset="0"/>
              </a:defRPr>
            </a:pPr>
            <a:r>
              <a:rPr lang="en-IN"/>
              <a:t>Top 10 Bowlers of IPL</a:t>
            </a:r>
          </a:p>
        </c:rich>
      </c:tx>
      <c:overlay val="0"/>
      <c:spPr>
        <a:noFill/>
        <a:ln>
          <a:noFill/>
        </a:ln>
        <a:effectLst/>
      </c:spPr>
      <c:txPr>
        <a:bodyPr rot="0" spcFirstLastPara="1" vertOverflow="ellipsis" vert="horz" wrap="square" anchor="ctr" anchorCtr="1"/>
        <a:lstStyle/>
        <a:p>
          <a:pPr>
            <a:defRPr sz="1680" b="1" i="0" u="none" strike="noStrike" kern="1200" cap="all" spc="50" baseline="0">
              <a:solidFill>
                <a:srgbClr val="002060"/>
              </a:solidFill>
              <a:latin typeface="Calibri" panose="020F0502020204030204" pitchFamily="34" charset="0"/>
              <a:ea typeface="+mn-ea"/>
              <a:cs typeface="Calibri" panose="020F0502020204030204" pitchFamily="34" charset="0"/>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spPr>
            <a:gradFill>
              <a:gsLst>
                <a:gs pos="100000">
                  <a:schemeClr val="accent1">
                    <a:alpha val="0"/>
                  </a:schemeClr>
                </a:gs>
                <a:gs pos="50000">
                  <a:schemeClr val="accent1"/>
                </a:gs>
              </a:gsLst>
              <a:lin ang="5400000" scaled="0"/>
            </a:gradFill>
            <a:ln>
              <a:noFill/>
            </a:ln>
            <a:effectLst/>
            <a:sp3d/>
          </c:spPr>
          <c:invertIfNegative val="0"/>
          <c:dLbls>
            <c:spPr>
              <a:noFill/>
              <a:ln>
                <a:noFill/>
              </a:ln>
              <a:effectLst/>
            </c:spPr>
            <c:txPr>
              <a:bodyPr rot="0" spcFirstLastPara="1" vertOverflow="ellipsis" vert="horz" wrap="square" anchor="ctr" anchorCtr="1"/>
              <a:lstStyle/>
              <a:p>
                <a:pPr>
                  <a:defRPr sz="1400" b="0" i="0" u="none" strike="noStrike" kern="1200" baseline="0">
                    <a:solidFill>
                      <a:srgbClr val="002060"/>
                    </a:solidFill>
                    <a:latin typeface="Calibri" panose="020F0502020204030204" pitchFamily="34" charset="0"/>
                    <a:ea typeface="+mn-ea"/>
                    <a:cs typeface="Calibri" panose="020F050202020403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Sheet1!$K$3:$K$12</c:f>
              <c:strCache>
                <c:ptCount val="10"/>
                <c:pt idx="0">
                  <c:v>harbhajan Singh</c:v>
                </c:pt>
                <c:pt idx="1">
                  <c:v>R Ashwin </c:v>
                </c:pt>
                <c:pt idx="2">
                  <c:v>PP Chawala</c:v>
                </c:pt>
                <c:pt idx="3">
                  <c:v>A Mishra</c:v>
                </c:pt>
                <c:pt idx="4">
                  <c:v>SL Malinga</c:v>
                </c:pt>
                <c:pt idx="5">
                  <c:v>SP Narine</c:v>
                </c:pt>
                <c:pt idx="6">
                  <c:v>DJ Bravo</c:v>
                </c:pt>
                <c:pt idx="7">
                  <c:v>B Kumar</c:v>
                </c:pt>
                <c:pt idx="8">
                  <c:v>RA Jadeja</c:v>
                </c:pt>
                <c:pt idx="9">
                  <c:v>P kumar</c:v>
                </c:pt>
              </c:strCache>
            </c:strRef>
          </c:cat>
          <c:val>
            <c:numRef>
              <c:f>Sheet1!$L$3:$L$12</c:f>
              <c:numCache>
                <c:formatCode>General</c:formatCode>
                <c:ptCount val="10"/>
                <c:pt idx="0">
                  <c:v>3290</c:v>
                </c:pt>
                <c:pt idx="1">
                  <c:v>3174</c:v>
                </c:pt>
                <c:pt idx="2">
                  <c:v>3121</c:v>
                </c:pt>
                <c:pt idx="3">
                  <c:v>3064</c:v>
                </c:pt>
                <c:pt idx="4">
                  <c:v>2786</c:v>
                </c:pt>
                <c:pt idx="5">
                  <c:v>2681</c:v>
                </c:pt>
                <c:pt idx="6">
                  <c:v>2671</c:v>
                </c:pt>
                <c:pt idx="7">
                  <c:v>2649</c:v>
                </c:pt>
                <c:pt idx="8">
                  <c:v>2637</c:v>
                </c:pt>
                <c:pt idx="9">
                  <c:v>2535</c:v>
                </c:pt>
              </c:numCache>
            </c:numRef>
          </c:val>
          <c:extLst>
            <c:ext xmlns:c16="http://schemas.microsoft.com/office/drawing/2014/chart" uri="{C3380CC4-5D6E-409C-BE32-E72D297353CC}">
              <c16:uniqueId val="{00000000-E17B-4EA5-AF68-557A441E4E8A}"/>
            </c:ext>
          </c:extLst>
        </c:ser>
        <c:dLbls>
          <c:showLegendKey val="0"/>
          <c:showVal val="1"/>
          <c:showCatName val="0"/>
          <c:showSerName val="0"/>
          <c:showPercent val="0"/>
          <c:showBubbleSize val="0"/>
        </c:dLbls>
        <c:gapWidth val="150"/>
        <c:gapDepth val="0"/>
        <c:shape val="box"/>
        <c:axId val="1869181888"/>
        <c:axId val="1869183968"/>
        <c:axId val="0"/>
      </c:bar3DChart>
      <c:catAx>
        <c:axId val="186918188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rgbClr val="002060"/>
                </a:solidFill>
                <a:latin typeface="Calibri" panose="020F0502020204030204" pitchFamily="34" charset="0"/>
                <a:ea typeface="+mn-ea"/>
                <a:cs typeface="Calibri" panose="020F0502020204030204" pitchFamily="34" charset="0"/>
              </a:defRPr>
            </a:pPr>
            <a:endParaRPr lang="en-US"/>
          </a:p>
        </c:txPr>
        <c:crossAx val="1869183968"/>
        <c:crosses val="autoZero"/>
        <c:auto val="1"/>
        <c:lblAlgn val="ctr"/>
        <c:lblOffset val="100"/>
        <c:noMultiLvlLbl val="0"/>
      </c:catAx>
      <c:valAx>
        <c:axId val="1869183968"/>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rgbClr val="002060"/>
                </a:solidFill>
                <a:latin typeface="Calibri" panose="020F0502020204030204" pitchFamily="34" charset="0"/>
                <a:ea typeface="+mn-ea"/>
                <a:cs typeface="Calibri" panose="020F0502020204030204" pitchFamily="34" charset="0"/>
              </a:defRPr>
            </a:pPr>
            <a:endParaRPr lang="en-US"/>
          </a:p>
        </c:txPr>
        <c:crossAx val="1869181888"/>
        <c:crosses val="autoZero"/>
        <c:crossBetween val="between"/>
      </c:valAx>
      <c:spPr>
        <a:noFill/>
        <a:ln>
          <a:noFill/>
        </a:ln>
        <a:effectLst/>
      </c:spPr>
    </c:plotArea>
    <c:plotVisOnly val="1"/>
    <c:dispBlanksAs val="gap"/>
    <c:showDLblsOverMax val="0"/>
  </c:chart>
  <c:spPr>
    <a:noFill/>
    <a:ln>
      <a:noFill/>
    </a:ln>
    <a:effectLst/>
  </c:spPr>
  <c:txPr>
    <a:bodyPr/>
    <a:lstStyle/>
    <a:p>
      <a:pPr>
        <a:defRPr sz="1400">
          <a:solidFill>
            <a:srgbClr val="002060"/>
          </a:solidFill>
          <a:latin typeface="Calibri" panose="020F0502020204030204" pitchFamily="34" charset="0"/>
          <a:cs typeface="Calibri" panose="020F0502020204030204" pitchFamily="34" charset="0"/>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1" i="0" u="none" strike="noStrike" kern="1200" cap="all" spc="50" baseline="0">
                <a:solidFill>
                  <a:srgbClr val="002060"/>
                </a:solidFill>
                <a:latin typeface="Calibri" panose="020F0502020204030204" pitchFamily="34" charset="0"/>
                <a:ea typeface="+mn-ea"/>
                <a:cs typeface="Calibri" panose="020F0502020204030204" pitchFamily="34" charset="0"/>
              </a:defRPr>
            </a:pPr>
            <a:r>
              <a:rPr lang="en-IN"/>
              <a:t>Teams Win in Playoffs</a:t>
            </a:r>
          </a:p>
        </c:rich>
      </c:tx>
      <c:overlay val="0"/>
      <c:spPr>
        <a:noFill/>
        <a:ln>
          <a:noFill/>
        </a:ln>
        <a:effectLst/>
      </c:spPr>
      <c:txPr>
        <a:bodyPr rot="0" spcFirstLastPara="1" vertOverflow="ellipsis" vert="horz" wrap="square" anchor="ctr" anchorCtr="1"/>
        <a:lstStyle/>
        <a:p>
          <a:pPr>
            <a:defRPr sz="1680" b="1" i="0" u="none" strike="noStrike" kern="1200" cap="all" spc="50" baseline="0">
              <a:solidFill>
                <a:srgbClr val="002060"/>
              </a:solidFill>
              <a:latin typeface="Calibri" panose="020F0502020204030204" pitchFamily="34" charset="0"/>
              <a:ea typeface="+mn-ea"/>
              <a:cs typeface="Calibri" panose="020F0502020204030204" pitchFamily="34" charset="0"/>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spPr>
            <a:gradFill>
              <a:gsLst>
                <a:gs pos="100000">
                  <a:schemeClr val="accent1">
                    <a:alpha val="0"/>
                  </a:schemeClr>
                </a:gs>
                <a:gs pos="50000">
                  <a:schemeClr val="accent1"/>
                </a:gs>
              </a:gsLst>
              <a:lin ang="5400000" scaled="0"/>
            </a:gradFill>
            <a:ln>
              <a:noFill/>
            </a:ln>
            <a:effectLst/>
            <a:sp3d/>
          </c:spPr>
          <c:invertIfNegative val="0"/>
          <c:dLbls>
            <c:spPr>
              <a:noFill/>
              <a:ln>
                <a:noFill/>
              </a:ln>
              <a:effectLst/>
            </c:spPr>
            <c:txPr>
              <a:bodyPr rot="0" spcFirstLastPara="1" vertOverflow="ellipsis" vert="horz" wrap="square" anchor="ctr" anchorCtr="1"/>
              <a:lstStyle/>
              <a:p>
                <a:pPr>
                  <a:defRPr sz="1400" b="0" i="0" u="none" strike="noStrike" kern="1200" baseline="0">
                    <a:solidFill>
                      <a:srgbClr val="002060"/>
                    </a:solidFill>
                    <a:latin typeface="Calibri" panose="020F0502020204030204" pitchFamily="34" charset="0"/>
                    <a:ea typeface="+mn-ea"/>
                    <a:cs typeface="Calibri" panose="020F050202020403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Sheet3!$A$1:$A$11</c:f>
              <c:strCache>
                <c:ptCount val="11"/>
                <c:pt idx="0">
                  <c:v>Mumbai Indians</c:v>
                </c:pt>
                <c:pt idx="1">
                  <c:v>Kolkata Knight Riders</c:v>
                </c:pt>
                <c:pt idx="2">
                  <c:v>Chennai Super Kings</c:v>
                </c:pt>
                <c:pt idx="3">
                  <c:v>Royal Challengers Bangalore</c:v>
                </c:pt>
                <c:pt idx="4">
                  <c:v>Punjab Kings</c:v>
                </c:pt>
                <c:pt idx="5">
                  <c:v>Delhi Capitals</c:v>
                </c:pt>
                <c:pt idx="6">
                  <c:v>Sunrisers Hyderabad</c:v>
                </c:pt>
                <c:pt idx="7">
                  <c:v>Deccan Chargers</c:v>
                </c:pt>
                <c:pt idx="8">
                  <c:v>Pune Warriors</c:v>
                </c:pt>
                <c:pt idx="9">
                  <c:v>Kochi Tuskers Kerela</c:v>
                </c:pt>
                <c:pt idx="10">
                  <c:v>Rising Pune Super Giants</c:v>
                </c:pt>
              </c:strCache>
            </c:strRef>
          </c:cat>
          <c:val>
            <c:numRef>
              <c:f>Sheet3!$B$1:$B$11</c:f>
              <c:numCache>
                <c:formatCode>General</c:formatCode>
                <c:ptCount val="11"/>
                <c:pt idx="0">
                  <c:v>106</c:v>
                </c:pt>
                <c:pt idx="1">
                  <c:v>98</c:v>
                </c:pt>
                <c:pt idx="2">
                  <c:v>97</c:v>
                </c:pt>
                <c:pt idx="3">
                  <c:v>87</c:v>
                </c:pt>
                <c:pt idx="4">
                  <c:v>87</c:v>
                </c:pt>
                <c:pt idx="5">
                  <c:v>95</c:v>
                </c:pt>
                <c:pt idx="6">
                  <c:v>80</c:v>
                </c:pt>
                <c:pt idx="7">
                  <c:v>57</c:v>
                </c:pt>
                <c:pt idx="8">
                  <c:v>43</c:v>
                </c:pt>
                <c:pt idx="9">
                  <c:v>8</c:v>
                </c:pt>
                <c:pt idx="10">
                  <c:v>13</c:v>
                </c:pt>
              </c:numCache>
            </c:numRef>
          </c:val>
          <c:extLst>
            <c:ext xmlns:c16="http://schemas.microsoft.com/office/drawing/2014/chart" uri="{C3380CC4-5D6E-409C-BE32-E72D297353CC}">
              <c16:uniqueId val="{00000000-5E6E-43ED-8E2F-E3154DE644AF}"/>
            </c:ext>
          </c:extLst>
        </c:ser>
        <c:dLbls>
          <c:showLegendKey val="0"/>
          <c:showVal val="1"/>
          <c:showCatName val="0"/>
          <c:showSerName val="0"/>
          <c:showPercent val="0"/>
          <c:showBubbleSize val="0"/>
        </c:dLbls>
        <c:gapWidth val="150"/>
        <c:gapDepth val="0"/>
        <c:shape val="box"/>
        <c:axId val="1217782096"/>
        <c:axId val="1217789584"/>
        <c:axId val="0"/>
      </c:bar3DChart>
      <c:catAx>
        <c:axId val="121778209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rgbClr val="002060"/>
                </a:solidFill>
                <a:latin typeface="Calibri" panose="020F0502020204030204" pitchFamily="34" charset="0"/>
                <a:ea typeface="+mn-ea"/>
                <a:cs typeface="Calibri" panose="020F0502020204030204" pitchFamily="34" charset="0"/>
              </a:defRPr>
            </a:pPr>
            <a:endParaRPr lang="en-US"/>
          </a:p>
        </c:txPr>
        <c:crossAx val="1217789584"/>
        <c:crosses val="autoZero"/>
        <c:auto val="1"/>
        <c:lblAlgn val="ctr"/>
        <c:lblOffset val="100"/>
        <c:noMultiLvlLbl val="0"/>
      </c:catAx>
      <c:valAx>
        <c:axId val="1217789584"/>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rgbClr val="002060"/>
                </a:solidFill>
                <a:latin typeface="Calibri" panose="020F0502020204030204" pitchFamily="34" charset="0"/>
                <a:ea typeface="+mn-ea"/>
                <a:cs typeface="Calibri" panose="020F0502020204030204" pitchFamily="34" charset="0"/>
              </a:defRPr>
            </a:pPr>
            <a:endParaRPr lang="en-US"/>
          </a:p>
        </c:txPr>
        <c:crossAx val="1217782096"/>
        <c:crosses val="autoZero"/>
        <c:crossBetween val="between"/>
      </c:valAx>
      <c:spPr>
        <a:noFill/>
        <a:ln>
          <a:noFill/>
        </a:ln>
        <a:effectLst/>
      </c:spPr>
    </c:plotArea>
    <c:plotVisOnly val="1"/>
    <c:dispBlanksAs val="gap"/>
    <c:showDLblsOverMax val="0"/>
  </c:chart>
  <c:spPr>
    <a:noFill/>
    <a:ln>
      <a:noFill/>
    </a:ln>
    <a:effectLst/>
  </c:spPr>
  <c:txPr>
    <a:bodyPr/>
    <a:lstStyle/>
    <a:p>
      <a:pPr>
        <a:defRPr sz="1400">
          <a:solidFill>
            <a:srgbClr val="002060"/>
          </a:solidFill>
          <a:latin typeface="Calibri" panose="020F0502020204030204" pitchFamily="34" charset="0"/>
          <a:cs typeface="Calibri" panose="020F0502020204030204"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3">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
  <cs:dataPoint3D>
    <cs:lnRef idx="0"/>
    <cs:fillRef idx="0">
      <cs:styleClr val="auto"/>
    </cs:fillRef>
    <cs:effectRef idx="0"/>
    <cs:fontRef idx="minor">
      <a:schemeClr val="tx1"/>
    </cs:fontRef>
    <cs:spPr>
      <a:gradFill>
        <a:gsLst>
          <a:gs pos="100000">
            <a:schemeClr val="phClr">
              <a:alpha val="0"/>
            </a:schemeClr>
          </a:gs>
          <a:gs pos="50000">
            <a:schemeClr val="phClr"/>
          </a:gs>
        </a:gsLst>
        <a:lin ang="5400000" scaled="0"/>
      </a:gradFill>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tx1">
            <a:lumMod val="5000"/>
            <a:lumOff val="9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345">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93">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
  <cs:dataPoint3D>
    <cs:lnRef idx="0"/>
    <cs:fillRef idx="0">
      <cs:styleClr val="auto"/>
    </cs:fillRef>
    <cs:effectRef idx="0"/>
    <cs:fontRef idx="minor">
      <a:schemeClr val="tx1"/>
    </cs:fontRef>
    <cs:spPr>
      <a:gradFill>
        <a:gsLst>
          <a:gs pos="100000">
            <a:schemeClr val="phClr">
              <a:alpha val="0"/>
            </a:schemeClr>
          </a:gs>
          <a:gs pos="50000">
            <a:schemeClr val="phClr"/>
          </a:gs>
        </a:gsLst>
        <a:lin ang="5400000" scaled="0"/>
      </a:gradFill>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tx1">
            <a:lumMod val="5000"/>
            <a:lumOff val="9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93">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
  <cs:dataPoint3D>
    <cs:lnRef idx="0"/>
    <cs:fillRef idx="0">
      <cs:styleClr val="auto"/>
    </cs:fillRef>
    <cs:effectRef idx="0"/>
    <cs:fontRef idx="minor">
      <a:schemeClr val="tx1"/>
    </cs:fontRef>
    <cs:spPr>
      <a:gradFill>
        <a:gsLst>
          <a:gs pos="100000">
            <a:schemeClr val="phClr">
              <a:alpha val="0"/>
            </a:schemeClr>
          </a:gs>
          <a:gs pos="50000">
            <a:schemeClr val="phClr"/>
          </a:gs>
        </a:gsLst>
        <a:lin ang="5400000" scaled="0"/>
      </a:gradFill>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tx1">
            <a:lumMod val="5000"/>
            <a:lumOff val="9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93">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
  <cs:dataPoint3D>
    <cs:lnRef idx="0"/>
    <cs:fillRef idx="0">
      <cs:styleClr val="auto"/>
    </cs:fillRef>
    <cs:effectRef idx="0"/>
    <cs:fontRef idx="minor">
      <a:schemeClr val="tx1"/>
    </cs:fontRef>
    <cs:spPr>
      <a:gradFill>
        <a:gsLst>
          <a:gs pos="100000">
            <a:schemeClr val="phClr">
              <a:alpha val="0"/>
            </a:schemeClr>
          </a:gs>
          <a:gs pos="50000">
            <a:schemeClr val="phClr"/>
          </a:gs>
        </a:gsLst>
        <a:lin ang="5400000" scaled="0"/>
      </a:gradFill>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tx1">
            <a:lumMod val="5000"/>
            <a:lumOff val="9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93">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
  <cs:dataPoint3D>
    <cs:lnRef idx="0"/>
    <cs:fillRef idx="0">
      <cs:styleClr val="auto"/>
    </cs:fillRef>
    <cs:effectRef idx="0"/>
    <cs:fontRef idx="minor">
      <a:schemeClr val="tx1"/>
    </cs:fontRef>
    <cs:spPr>
      <a:gradFill>
        <a:gsLst>
          <a:gs pos="100000">
            <a:schemeClr val="phClr">
              <a:alpha val="0"/>
            </a:schemeClr>
          </a:gs>
          <a:gs pos="50000">
            <a:schemeClr val="phClr"/>
          </a:gs>
        </a:gsLst>
        <a:lin ang="5400000" scaled="0"/>
      </a:gradFill>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tx1">
            <a:lumMod val="5000"/>
            <a:lumOff val="9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C7092750-E757-43FE-832C-578A2F479E4B}" type="datetimeFigureOut">
              <a:rPr lang="en-IN" smtClean="0"/>
              <a:t>17-05-2022</a:t>
            </a:fld>
            <a:endParaRPr lang="en-IN"/>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IN"/>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115A7A47-CA93-4094-A1E0-CA11C5C55A3C}" type="slidenum">
              <a:rPr lang="en-IN" smtClean="0"/>
              <a:t>‹#›</a:t>
            </a:fld>
            <a:endParaRPr lang="en-IN"/>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238466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092750-E757-43FE-832C-578A2F479E4B}" type="datetimeFigureOut">
              <a:rPr lang="en-IN" smtClean="0"/>
              <a:t>17-05-2022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5A7A47-CA93-4094-A1E0-CA11C5C55A3C}" type="slidenum">
              <a:rPr lang="en-IN" smtClean="0"/>
              <a:t>‹#›</a:t>
            </a:fld>
            <a:endParaRPr lang="en-IN"/>
          </a:p>
        </p:txBody>
      </p:sp>
    </p:spTree>
    <p:extLst>
      <p:ext uri="{BB962C8B-B14F-4D97-AF65-F5344CB8AC3E}">
        <p14:creationId xmlns:p14="http://schemas.microsoft.com/office/powerpoint/2010/main" val="981575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092750-E757-43FE-832C-578A2F479E4B}" type="datetimeFigureOut">
              <a:rPr lang="en-IN" smtClean="0"/>
              <a:t>17-05-2022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5A7A47-CA93-4094-A1E0-CA11C5C55A3C}" type="slidenum">
              <a:rPr lang="en-IN" smtClean="0"/>
              <a:t>‹#›</a:t>
            </a:fld>
            <a:endParaRPr lang="en-IN"/>
          </a:p>
        </p:txBody>
      </p:sp>
    </p:spTree>
    <p:extLst>
      <p:ext uri="{BB962C8B-B14F-4D97-AF65-F5344CB8AC3E}">
        <p14:creationId xmlns:p14="http://schemas.microsoft.com/office/powerpoint/2010/main" val="41941551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092750-E757-43FE-832C-578A2F479E4B}" type="datetimeFigureOut">
              <a:rPr lang="en-IN" smtClean="0"/>
              <a:t>17-05-2022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5A7A47-CA93-4094-A1E0-CA11C5C55A3C}" type="slidenum">
              <a:rPr lang="en-IN" smtClean="0"/>
              <a:t>‹#›</a:t>
            </a:fld>
            <a:endParaRPr lang="en-IN"/>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76191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092750-E757-43FE-832C-578A2F479E4B}" type="datetimeFigureOut">
              <a:rPr lang="en-IN" smtClean="0"/>
              <a:t>17-05-2022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5A7A47-CA93-4094-A1E0-CA11C5C55A3C}" type="slidenum">
              <a:rPr lang="en-IN" smtClean="0"/>
              <a:t>‹#›</a:t>
            </a:fld>
            <a:endParaRPr lang="en-IN"/>
          </a:p>
        </p:txBody>
      </p:sp>
    </p:spTree>
    <p:extLst>
      <p:ext uri="{BB962C8B-B14F-4D97-AF65-F5344CB8AC3E}">
        <p14:creationId xmlns:p14="http://schemas.microsoft.com/office/powerpoint/2010/main" val="28444081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7092750-E757-43FE-832C-578A2F479E4B}" type="datetimeFigureOut">
              <a:rPr lang="en-IN" smtClean="0"/>
              <a:t>17-05-2022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15A7A47-CA93-4094-A1E0-CA11C5C55A3C}" type="slidenum">
              <a:rPr lang="en-IN" smtClean="0"/>
              <a:t>‹#›</a:t>
            </a:fld>
            <a:endParaRPr lang="en-IN"/>
          </a:p>
        </p:txBody>
      </p:sp>
    </p:spTree>
    <p:extLst>
      <p:ext uri="{BB962C8B-B14F-4D97-AF65-F5344CB8AC3E}">
        <p14:creationId xmlns:p14="http://schemas.microsoft.com/office/powerpoint/2010/main" val="21284110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7092750-E757-43FE-832C-578A2F479E4B}" type="datetimeFigureOut">
              <a:rPr lang="en-IN" smtClean="0"/>
              <a:t>17-05-2022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15A7A47-CA93-4094-A1E0-CA11C5C55A3C}" type="slidenum">
              <a:rPr lang="en-IN" smtClean="0"/>
              <a:t>‹#›</a:t>
            </a:fld>
            <a:endParaRPr lang="en-IN"/>
          </a:p>
        </p:txBody>
      </p:sp>
    </p:spTree>
    <p:extLst>
      <p:ext uri="{BB962C8B-B14F-4D97-AF65-F5344CB8AC3E}">
        <p14:creationId xmlns:p14="http://schemas.microsoft.com/office/powerpoint/2010/main" val="14090848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092750-E757-43FE-832C-578A2F479E4B}" type="datetimeFigureOut">
              <a:rPr lang="en-IN" smtClean="0"/>
              <a:t>17-05-2022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5A7A47-CA93-4094-A1E0-CA11C5C55A3C}" type="slidenum">
              <a:rPr lang="en-IN" smtClean="0"/>
              <a:t>‹#›</a:t>
            </a:fld>
            <a:endParaRPr lang="en-IN"/>
          </a:p>
        </p:txBody>
      </p:sp>
    </p:spTree>
    <p:extLst>
      <p:ext uri="{BB962C8B-B14F-4D97-AF65-F5344CB8AC3E}">
        <p14:creationId xmlns:p14="http://schemas.microsoft.com/office/powerpoint/2010/main" val="4333476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092750-E757-43FE-832C-578A2F479E4B}" type="datetimeFigureOut">
              <a:rPr lang="en-IN" smtClean="0"/>
              <a:t>17-05-2022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5A7A47-CA93-4094-A1E0-CA11C5C55A3C}" type="slidenum">
              <a:rPr lang="en-IN" smtClean="0"/>
              <a:t>‹#›</a:t>
            </a:fld>
            <a:endParaRPr lang="en-IN"/>
          </a:p>
        </p:txBody>
      </p:sp>
    </p:spTree>
    <p:extLst>
      <p:ext uri="{BB962C8B-B14F-4D97-AF65-F5344CB8AC3E}">
        <p14:creationId xmlns:p14="http://schemas.microsoft.com/office/powerpoint/2010/main" val="38403369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092750-E757-43FE-832C-578A2F479E4B}" type="datetimeFigureOut">
              <a:rPr lang="en-IN" smtClean="0"/>
              <a:t>17-05-2022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5A7A47-CA93-4094-A1E0-CA11C5C55A3C}" type="slidenum">
              <a:rPr lang="en-IN" smtClean="0"/>
              <a:t>‹#›</a:t>
            </a:fld>
            <a:endParaRPr lang="en-IN"/>
          </a:p>
        </p:txBody>
      </p:sp>
    </p:spTree>
    <p:extLst>
      <p:ext uri="{BB962C8B-B14F-4D97-AF65-F5344CB8AC3E}">
        <p14:creationId xmlns:p14="http://schemas.microsoft.com/office/powerpoint/2010/main" val="3188442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092750-E757-43FE-832C-578A2F479E4B}" type="datetimeFigureOut">
              <a:rPr lang="en-IN" smtClean="0"/>
              <a:t>17-05-2022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5A7A47-CA93-4094-A1E0-CA11C5C55A3C}" type="slidenum">
              <a:rPr lang="en-IN" smtClean="0"/>
              <a:t>‹#›</a:t>
            </a:fld>
            <a:endParaRPr lang="en-IN"/>
          </a:p>
        </p:txBody>
      </p:sp>
    </p:spTree>
    <p:extLst>
      <p:ext uri="{BB962C8B-B14F-4D97-AF65-F5344CB8AC3E}">
        <p14:creationId xmlns:p14="http://schemas.microsoft.com/office/powerpoint/2010/main" val="342610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092750-E757-43FE-832C-578A2F479E4B}" type="datetimeFigureOut">
              <a:rPr lang="en-IN" smtClean="0"/>
              <a:t>17-05-2022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5A7A47-CA93-4094-A1E0-CA11C5C55A3C}" type="slidenum">
              <a:rPr lang="en-IN" smtClean="0"/>
              <a:t>‹#›</a:t>
            </a:fld>
            <a:endParaRPr lang="en-IN"/>
          </a:p>
        </p:txBody>
      </p:sp>
    </p:spTree>
    <p:extLst>
      <p:ext uri="{BB962C8B-B14F-4D97-AF65-F5344CB8AC3E}">
        <p14:creationId xmlns:p14="http://schemas.microsoft.com/office/powerpoint/2010/main" val="2697549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092750-E757-43FE-832C-578A2F479E4B}" type="datetimeFigureOut">
              <a:rPr lang="en-IN" smtClean="0"/>
              <a:t>17-05-2022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5A7A47-CA93-4094-A1E0-CA11C5C55A3C}" type="slidenum">
              <a:rPr lang="en-IN" smtClean="0"/>
              <a:t>‹#›</a:t>
            </a:fld>
            <a:endParaRPr lang="en-IN"/>
          </a:p>
        </p:txBody>
      </p:sp>
    </p:spTree>
    <p:extLst>
      <p:ext uri="{BB962C8B-B14F-4D97-AF65-F5344CB8AC3E}">
        <p14:creationId xmlns:p14="http://schemas.microsoft.com/office/powerpoint/2010/main" val="4182778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092750-E757-43FE-832C-578A2F479E4B}" type="datetimeFigureOut">
              <a:rPr lang="en-IN" smtClean="0"/>
              <a:t>17-05-2022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15A7A47-CA93-4094-A1E0-CA11C5C55A3C}" type="slidenum">
              <a:rPr lang="en-IN" smtClean="0"/>
              <a:t>‹#›</a:t>
            </a:fld>
            <a:endParaRPr lang="en-IN"/>
          </a:p>
        </p:txBody>
      </p:sp>
    </p:spTree>
    <p:extLst>
      <p:ext uri="{BB962C8B-B14F-4D97-AF65-F5344CB8AC3E}">
        <p14:creationId xmlns:p14="http://schemas.microsoft.com/office/powerpoint/2010/main" val="4286400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092750-E757-43FE-832C-578A2F479E4B}" type="datetimeFigureOut">
              <a:rPr lang="en-IN" smtClean="0"/>
              <a:t>17-05-2022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15A7A47-CA93-4094-A1E0-CA11C5C55A3C}" type="slidenum">
              <a:rPr lang="en-IN" smtClean="0"/>
              <a:t>‹#›</a:t>
            </a:fld>
            <a:endParaRPr lang="en-IN"/>
          </a:p>
        </p:txBody>
      </p:sp>
    </p:spTree>
    <p:extLst>
      <p:ext uri="{BB962C8B-B14F-4D97-AF65-F5344CB8AC3E}">
        <p14:creationId xmlns:p14="http://schemas.microsoft.com/office/powerpoint/2010/main" val="743807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092750-E757-43FE-832C-578A2F479E4B}" type="datetimeFigureOut">
              <a:rPr lang="en-IN" smtClean="0"/>
              <a:t>17-05-2022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15A7A47-CA93-4094-A1E0-CA11C5C55A3C}" type="slidenum">
              <a:rPr lang="en-IN" smtClean="0"/>
              <a:t>‹#›</a:t>
            </a:fld>
            <a:endParaRPr lang="en-IN"/>
          </a:p>
        </p:txBody>
      </p:sp>
    </p:spTree>
    <p:extLst>
      <p:ext uri="{BB962C8B-B14F-4D97-AF65-F5344CB8AC3E}">
        <p14:creationId xmlns:p14="http://schemas.microsoft.com/office/powerpoint/2010/main" val="568504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092750-E757-43FE-832C-578A2F479E4B}" type="datetimeFigureOut">
              <a:rPr lang="en-IN" smtClean="0"/>
              <a:t>17-05-2022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5A7A47-CA93-4094-A1E0-CA11C5C55A3C}" type="slidenum">
              <a:rPr lang="en-IN" smtClean="0"/>
              <a:t>‹#›</a:t>
            </a:fld>
            <a:endParaRPr lang="en-IN"/>
          </a:p>
        </p:txBody>
      </p:sp>
    </p:spTree>
    <p:extLst>
      <p:ext uri="{BB962C8B-B14F-4D97-AF65-F5344CB8AC3E}">
        <p14:creationId xmlns:p14="http://schemas.microsoft.com/office/powerpoint/2010/main" val="3199551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092750-E757-43FE-832C-578A2F479E4B}" type="datetimeFigureOut">
              <a:rPr lang="en-IN" smtClean="0"/>
              <a:t>17-05-2022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5A7A47-CA93-4094-A1E0-CA11C5C55A3C}" type="slidenum">
              <a:rPr lang="en-IN" smtClean="0"/>
              <a:t>‹#›</a:t>
            </a:fld>
            <a:endParaRPr lang="en-IN"/>
          </a:p>
        </p:txBody>
      </p:sp>
    </p:spTree>
    <p:extLst>
      <p:ext uri="{BB962C8B-B14F-4D97-AF65-F5344CB8AC3E}">
        <p14:creationId xmlns:p14="http://schemas.microsoft.com/office/powerpoint/2010/main" val="3004856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7092750-E757-43FE-832C-578A2F479E4B}" type="datetimeFigureOut">
              <a:rPr lang="en-IN" smtClean="0"/>
              <a:t>17-05-2022</a:t>
            </a:fld>
            <a:endParaRPr lang="en-IN"/>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IN"/>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115A7A47-CA93-4094-A1E0-CA11C5C55A3C}" type="slidenum">
              <a:rPr lang="en-IN" smtClean="0"/>
              <a:t>‹#›</a:t>
            </a:fld>
            <a:endParaRPr lang="en-IN"/>
          </a:p>
        </p:txBody>
      </p:sp>
    </p:spTree>
    <p:extLst>
      <p:ext uri="{BB962C8B-B14F-4D97-AF65-F5344CB8AC3E}">
        <p14:creationId xmlns:p14="http://schemas.microsoft.com/office/powerpoint/2010/main" val="392007389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E1FFD-4700-4E14-0B44-AD151AA48D30}"/>
              </a:ext>
            </a:extLst>
          </p:cNvPr>
          <p:cNvSpPr>
            <a:spLocks noGrp="1"/>
          </p:cNvSpPr>
          <p:nvPr>
            <p:ph type="ctrTitle"/>
          </p:nvPr>
        </p:nvSpPr>
        <p:spPr/>
        <p:txBody>
          <a:bodyPr/>
          <a:lstStyle/>
          <a:p>
            <a:r>
              <a:rPr lang="en-IN" dirty="0" err="1"/>
              <a:t>Ipl</a:t>
            </a:r>
            <a:r>
              <a:rPr lang="en-IN" dirty="0"/>
              <a:t> Data EDA And Prediction's</a:t>
            </a:r>
          </a:p>
        </p:txBody>
      </p:sp>
      <p:sp>
        <p:nvSpPr>
          <p:cNvPr id="3" name="Subtitle 2">
            <a:extLst>
              <a:ext uri="{FF2B5EF4-FFF2-40B4-BE49-F238E27FC236}">
                <a16:creationId xmlns:a16="http://schemas.microsoft.com/office/drawing/2014/main" id="{2A6E2400-E706-B945-FEF5-D71655B41D8B}"/>
              </a:ext>
            </a:extLst>
          </p:cNvPr>
          <p:cNvSpPr>
            <a:spLocks noGrp="1"/>
          </p:cNvSpPr>
          <p:nvPr>
            <p:ph type="subTitle" idx="1"/>
          </p:nvPr>
        </p:nvSpPr>
        <p:spPr/>
        <p:txBody>
          <a:bodyPr/>
          <a:lstStyle/>
          <a:p>
            <a:r>
              <a:rPr lang="en-IN" dirty="0"/>
              <a:t>Pujan Shah</a:t>
            </a:r>
          </a:p>
        </p:txBody>
      </p:sp>
    </p:spTree>
    <p:extLst>
      <p:ext uri="{BB962C8B-B14F-4D97-AF65-F5344CB8AC3E}">
        <p14:creationId xmlns:p14="http://schemas.microsoft.com/office/powerpoint/2010/main" val="25727471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3">
            <a:extLst>
              <a:ext uri="{FF2B5EF4-FFF2-40B4-BE49-F238E27FC236}">
                <a16:creationId xmlns:a16="http://schemas.microsoft.com/office/drawing/2014/main" id="{553D358D-56D8-41F1-E27D-8719B6AB57FF}"/>
              </a:ext>
            </a:extLst>
          </p:cNvPr>
          <p:cNvGraphicFramePr>
            <a:graphicFrameLocks/>
          </p:cNvGraphicFramePr>
          <p:nvPr>
            <p:extLst>
              <p:ext uri="{D42A27DB-BD31-4B8C-83A1-F6EECF244321}">
                <p14:modId xmlns:p14="http://schemas.microsoft.com/office/powerpoint/2010/main" val="2405722781"/>
              </p:ext>
            </p:extLst>
          </p:nvPr>
        </p:nvGraphicFramePr>
        <p:xfrm>
          <a:off x="685801" y="336884"/>
          <a:ext cx="10394950" cy="503839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10819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a:extLst>
              <a:ext uri="{FF2B5EF4-FFF2-40B4-BE49-F238E27FC236}">
                <a16:creationId xmlns:a16="http://schemas.microsoft.com/office/drawing/2014/main" id="{1506C7F7-A02B-E7FF-61DA-9F8BA7281833}"/>
              </a:ext>
            </a:extLst>
          </p:cNvPr>
          <p:cNvGraphicFramePr>
            <a:graphicFrameLocks/>
          </p:cNvGraphicFramePr>
          <p:nvPr>
            <p:extLst>
              <p:ext uri="{D42A27DB-BD31-4B8C-83A1-F6EECF244321}">
                <p14:modId xmlns:p14="http://schemas.microsoft.com/office/powerpoint/2010/main" val="1905399297"/>
              </p:ext>
            </p:extLst>
          </p:nvPr>
        </p:nvGraphicFramePr>
        <p:xfrm>
          <a:off x="1078029" y="404262"/>
          <a:ext cx="9452009" cy="488963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59685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a:extLst>
              <a:ext uri="{FF2B5EF4-FFF2-40B4-BE49-F238E27FC236}">
                <a16:creationId xmlns:a16="http://schemas.microsoft.com/office/drawing/2014/main" id="{284A92EC-1D60-EBDE-3216-63B7228A72CB}"/>
              </a:ext>
            </a:extLst>
          </p:cNvPr>
          <p:cNvGraphicFramePr>
            <a:graphicFrameLocks/>
          </p:cNvGraphicFramePr>
          <p:nvPr>
            <p:extLst>
              <p:ext uri="{D42A27DB-BD31-4B8C-83A1-F6EECF244321}">
                <p14:modId xmlns:p14="http://schemas.microsoft.com/office/powerpoint/2010/main" val="49094199"/>
              </p:ext>
            </p:extLst>
          </p:nvPr>
        </p:nvGraphicFramePr>
        <p:xfrm>
          <a:off x="664143" y="346508"/>
          <a:ext cx="10279781" cy="519764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74039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a:extLst>
              <a:ext uri="{FF2B5EF4-FFF2-40B4-BE49-F238E27FC236}">
                <a16:creationId xmlns:a16="http://schemas.microsoft.com/office/drawing/2014/main" id="{83515D90-8A34-FA9E-2DC4-741E56121FDC}"/>
              </a:ext>
            </a:extLst>
          </p:cNvPr>
          <p:cNvGraphicFramePr>
            <a:graphicFrameLocks/>
          </p:cNvGraphicFramePr>
          <p:nvPr>
            <p:extLst>
              <p:ext uri="{D42A27DB-BD31-4B8C-83A1-F6EECF244321}">
                <p14:modId xmlns:p14="http://schemas.microsoft.com/office/powerpoint/2010/main" val="4146761935"/>
              </p:ext>
            </p:extLst>
          </p:nvPr>
        </p:nvGraphicFramePr>
        <p:xfrm>
          <a:off x="481263" y="250257"/>
          <a:ext cx="10549289" cy="510138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057557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a:extLst>
              <a:ext uri="{FF2B5EF4-FFF2-40B4-BE49-F238E27FC236}">
                <a16:creationId xmlns:a16="http://schemas.microsoft.com/office/drawing/2014/main" id="{53BEDB1A-7E25-0A98-EA30-365B8C274E79}"/>
              </a:ext>
            </a:extLst>
          </p:cNvPr>
          <p:cNvGraphicFramePr>
            <a:graphicFrameLocks/>
          </p:cNvGraphicFramePr>
          <p:nvPr>
            <p:extLst>
              <p:ext uri="{D42A27DB-BD31-4B8C-83A1-F6EECF244321}">
                <p14:modId xmlns:p14="http://schemas.microsoft.com/office/powerpoint/2010/main" val="726466672"/>
              </p:ext>
            </p:extLst>
          </p:nvPr>
        </p:nvGraphicFramePr>
        <p:xfrm>
          <a:off x="298383" y="481263"/>
          <a:ext cx="11059428" cy="489332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839324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FA0CF611-60D1-A975-BF26-A3A599985386}"/>
              </a:ext>
            </a:extLst>
          </p:cNvPr>
          <p:cNvGraphicFramePr>
            <a:graphicFrameLocks/>
          </p:cNvGraphicFramePr>
          <p:nvPr>
            <p:extLst>
              <p:ext uri="{D42A27DB-BD31-4B8C-83A1-F6EECF244321}">
                <p14:modId xmlns:p14="http://schemas.microsoft.com/office/powerpoint/2010/main" val="2289116346"/>
              </p:ext>
            </p:extLst>
          </p:nvPr>
        </p:nvGraphicFramePr>
        <p:xfrm>
          <a:off x="962525" y="356135"/>
          <a:ext cx="9894771" cy="517839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03134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8EEF5-7F2D-CD5F-C194-1ABE2B13F164}"/>
              </a:ext>
            </a:extLst>
          </p:cNvPr>
          <p:cNvSpPr>
            <a:spLocks noGrp="1"/>
          </p:cNvSpPr>
          <p:nvPr>
            <p:ph type="title"/>
          </p:nvPr>
        </p:nvSpPr>
        <p:spPr>
          <a:xfrm>
            <a:off x="685801" y="394636"/>
            <a:ext cx="10396882" cy="770021"/>
          </a:xfrm>
        </p:spPr>
        <p:txBody>
          <a:bodyPr>
            <a:normAutofit fontScale="90000"/>
          </a:bodyPr>
          <a:lstStyle/>
          <a:p>
            <a:r>
              <a:rPr lang="en-IN" dirty="0"/>
              <a:t>Prediction </a:t>
            </a:r>
          </a:p>
        </p:txBody>
      </p:sp>
      <p:sp>
        <p:nvSpPr>
          <p:cNvPr id="3" name="Content Placeholder 2">
            <a:extLst>
              <a:ext uri="{FF2B5EF4-FFF2-40B4-BE49-F238E27FC236}">
                <a16:creationId xmlns:a16="http://schemas.microsoft.com/office/drawing/2014/main" id="{711BFC41-B415-C149-5733-885DF28BCD67}"/>
              </a:ext>
            </a:extLst>
          </p:cNvPr>
          <p:cNvSpPr>
            <a:spLocks noGrp="1"/>
          </p:cNvSpPr>
          <p:nvPr>
            <p:ph sz="quarter" idx="13"/>
          </p:nvPr>
        </p:nvSpPr>
        <p:spPr>
          <a:xfrm>
            <a:off x="685800" y="1376414"/>
            <a:ext cx="10394707" cy="3998172"/>
          </a:xfrm>
        </p:spPr>
        <p:txBody>
          <a:bodyPr>
            <a:normAutofit lnSpcReduction="10000"/>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So from the above the data we can say that approx. 52% teams have won the match by winning the toss.</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As we can see that Mumbai Indians have won the highest number of matches followed by Chennai super kings but we can also see that highest number of matches are played in Mumbai followed by Chennai. So we can predict that if teams get their home ground to play and home support their winning chances are greater. There fore we can say that home team has much better chances of winning the match.</a:t>
            </a:r>
          </a:p>
          <a:p>
            <a:r>
              <a:rPr lang="en-IN" sz="1800" dirty="0">
                <a:latin typeface="Calibri" panose="020F0502020204030204" pitchFamily="34" charset="0"/>
                <a:ea typeface="Calibri" panose="020F0502020204030204" pitchFamily="34" charset="0"/>
                <a:cs typeface="Times New Roman" panose="02020603050405020304" pitchFamily="18" charset="0"/>
              </a:rPr>
              <a:t>We can also see that highest number of playoffs are played in Mumbai and highest number of matches won by Mumbai Indians in Playoffs.</a:t>
            </a:r>
          </a:p>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Ther</a:t>
            </a:r>
            <a:r>
              <a:rPr lang="en-IN" sz="1800" dirty="0">
                <a:latin typeface="Calibri" panose="020F0502020204030204" pitchFamily="34" charset="0"/>
                <a:ea typeface="Calibri" panose="020F0502020204030204" pitchFamily="34" charset="0"/>
                <a:cs typeface="Times New Roman" panose="02020603050405020304" pitchFamily="18" charset="0"/>
              </a:rPr>
              <a:t>e fore home advantage place a vital role in winning matches both in league stage and playoff stage.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318930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54553-BCCB-3E23-FA3C-C99C1E2F6F9E}"/>
              </a:ext>
            </a:extLst>
          </p:cNvPr>
          <p:cNvSpPr>
            <a:spLocks noGrp="1"/>
          </p:cNvSpPr>
          <p:nvPr>
            <p:ph type="title"/>
          </p:nvPr>
        </p:nvSpPr>
        <p:spPr>
          <a:xfrm>
            <a:off x="685801" y="163630"/>
            <a:ext cx="10396882" cy="837397"/>
          </a:xfrm>
        </p:spPr>
        <p:txBody>
          <a:bodyPr/>
          <a:lstStyle/>
          <a:p>
            <a:r>
              <a:rPr lang="en-IN" dirty="0"/>
              <a:t>Continue..</a:t>
            </a:r>
          </a:p>
        </p:txBody>
      </p:sp>
      <p:sp>
        <p:nvSpPr>
          <p:cNvPr id="3" name="Content Placeholder 2">
            <a:extLst>
              <a:ext uri="{FF2B5EF4-FFF2-40B4-BE49-F238E27FC236}">
                <a16:creationId xmlns:a16="http://schemas.microsoft.com/office/drawing/2014/main" id="{D7C88524-CB98-3C86-ECB3-177B6EEEDC5D}"/>
              </a:ext>
            </a:extLst>
          </p:cNvPr>
          <p:cNvSpPr>
            <a:spLocks noGrp="1"/>
          </p:cNvSpPr>
          <p:nvPr>
            <p:ph sz="quarter" idx="13"/>
          </p:nvPr>
        </p:nvSpPr>
        <p:spPr>
          <a:xfrm>
            <a:off x="685800" y="1386038"/>
            <a:ext cx="10394707" cy="3988547"/>
          </a:xfrm>
        </p:spPr>
        <p:txBody>
          <a:bodyPr/>
          <a:lstStyle/>
          <a:p>
            <a:r>
              <a:rPr lang="en-IN" dirty="0">
                <a:latin typeface="Calibri" panose="020F0502020204030204" pitchFamily="34" charset="0"/>
                <a:cs typeface="Calibri" panose="020F0502020204030204" pitchFamily="34" charset="0"/>
              </a:rPr>
              <a:t>Most of the top scorer of the league are either opening batsman or one down batsman.</a:t>
            </a:r>
          </a:p>
          <a:p>
            <a:r>
              <a:rPr lang="en-IN" dirty="0">
                <a:latin typeface="Calibri" panose="020F0502020204030204" pitchFamily="34" charset="0"/>
                <a:cs typeface="Calibri" panose="020F0502020204030204" pitchFamily="34" charset="0"/>
              </a:rPr>
              <a:t>Out of 20 top scorer 14 batsman are Indians. We can say that Indians batsman has always been dominating in the league.</a:t>
            </a:r>
          </a:p>
          <a:p>
            <a:r>
              <a:rPr lang="en-IN" dirty="0">
                <a:latin typeface="Calibri" panose="020F0502020204030204" pitchFamily="34" charset="0"/>
                <a:cs typeface="Calibri" panose="020F0502020204030204" pitchFamily="34" charset="0"/>
              </a:rPr>
              <a:t>Mumbai Indians has won highest toss in the </a:t>
            </a:r>
            <a:r>
              <a:rPr lang="en-IN" dirty="0" err="1">
                <a:latin typeface="Calibri" panose="020F0502020204030204" pitchFamily="34" charset="0"/>
                <a:cs typeface="Calibri" panose="020F0502020204030204" pitchFamily="34" charset="0"/>
              </a:rPr>
              <a:t>ipl</a:t>
            </a:r>
            <a:r>
              <a:rPr lang="en-IN" dirty="0">
                <a:latin typeface="Calibri" panose="020F0502020204030204" pitchFamily="34" charset="0"/>
                <a:cs typeface="Calibri" panose="020F0502020204030204" pitchFamily="34" charset="0"/>
              </a:rPr>
              <a:t> which sometimes plays a vital role in winning matches </a:t>
            </a:r>
          </a:p>
          <a:p>
            <a:r>
              <a:rPr lang="en-IN" dirty="0">
                <a:latin typeface="Calibri" panose="020F0502020204030204" pitchFamily="34" charset="0"/>
                <a:cs typeface="Calibri" panose="020F0502020204030204" pitchFamily="34" charset="0"/>
              </a:rPr>
              <a:t>In bowlers the highest wicket takers are evenly distributed between spinner and pacers. </a:t>
            </a:r>
          </a:p>
          <a:p>
            <a:endParaRPr lang="en-IN" dirty="0">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1339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9E8FB-870A-8F11-361B-A55883921956}"/>
              </a:ext>
            </a:extLst>
          </p:cNvPr>
          <p:cNvSpPr>
            <a:spLocks noGrp="1"/>
          </p:cNvSpPr>
          <p:nvPr>
            <p:ph type="title"/>
          </p:nvPr>
        </p:nvSpPr>
        <p:spPr>
          <a:xfrm>
            <a:off x="685801" y="154004"/>
            <a:ext cx="10396882" cy="827773"/>
          </a:xfrm>
        </p:spPr>
        <p:txBody>
          <a:bodyPr>
            <a:normAutofit fontScale="90000"/>
          </a:bodyPr>
          <a:lstStyle/>
          <a:p>
            <a:r>
              <a:rPr lang="en-IN" dirty="0"/>
              <a:t>Best </a:t>
            </a:r>
            <a:r>
              <a:rPr lang="en-IN" dirty="0" err="1"/>
              <a:t>Ipl</a:t>
            </a:r>
            <a:r>
              <a:rPr lang="en-IN" dirty="0"/>
              <a:t> team from the current Stats</a:t>
            </a:r>
          </a:p>
        </p:txBody>
      </p:sp>
      <p:graphicFrame>
        <p:nvGraphicFramePr>
          <p:cNvPr id="4" name="Table 4">
            <a:extLst>
              <a:ext uri="{FF2B5EF4-FFF2-40B4-BE49-F238E27FC236}">
                <a16:creationId xmlns:a16="http://schemas.microsoft.com/office/drawing/2014/main" id="{90A257DF-C46E-6CCE-1DE4-30A0E92599B8}"/>
              </a:ext>
            </a:extLst>
          </p:cNvPr>
          <p:cNvGraphicFramePr>
            <a:graphicFrameLocks noGrp="1"/>
          </p:cNvGraphicFramePr>
          <p:nvPr>
            <p:ph sz="quarter" idx="13"/>
            <p:extLst>
              <p:ext uri="{D42A27DB-BD31-4B8C-83A1-F6EECF244321}">
                <p14:modId xmlns:p14="http://schemas.microsoft.com/office/powerpoint/2010/main" val="827636353"/>
              </p:ext>
            </p:extLst>
          </p:nvPr>
        </p:nvGraphicFramePr>
        <p:xfrm>
          <a:off x="685801" y="981777"/>
          <a:ext cx="10394950" cy="4450080"/>
        </p:xfrm>
        <a:graphic>
          <a:graphicData uri="http://schemas.openxmlformats.org/drawingml/2006/table">
            <a:tbl>
              <a:tblPr firstRow="1" bandRow="1">
                <a:tableStyleId>{5C22544A-7EE6-4342-B048-85BDC9FD1C3A}</a:tableStyleId>
              </a:tblPr>
              <a:tblGrid>
                <a:gridCol w="5197475">
                  <a:extLst>
                    <a:ext uri="{9D8B030D-6E8A-4147-A177-3AD203B41FA5}">
                      <a16:colId xmlns:a16="http://schemas.microsoft.com/office/drawing/2014/main" val="3728701591"/>
                    </a:ext>
                  </a:extLst>
                </a:gridCol>
                <a:gridCol w="5197475">
                  <a:extLst>
                    <a:ext uri="{9D8B030D-6E8A-4147-A177-3AD203B41FA5}">
                      <a16:colId xmlns:a16="http://schemas.microsoft.com/office/drawing/2014/main" val="2874301532"/>
                    </a:ext>
                  </a:extLst>
                </a:gridCol>
              </a:tblGrid>
              <a:tr h="370840">
                <a:tc>
                  <a:txBody>
                    <a:bodyPr/>
                    <a:lstStyle/>
                    <a:p>
                      <a:r>
                        <a:rPr lang="en-IN" dirty="0">
                          <a:latin typeface="Calibri" panose="020F0502020204030204" pitchFamily="34" charset="0"/>
                          <a:cs typeface="Calibri" panose="020F0502020204030204" pitchFamily="34" charset="0"/>
                        </a:rPr>
                        <a:t>Players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Calibri" panose="020F0502020204030204" pitchFamily="34" charset="0"/>
                          <a:cs typeface="Calibri" panose="020F0502020204030204" pitchFamily="34" charset="0"/>
                        </a:rPr>
                        <a:t>Players</a:t>
                      </a:r>
                    </a:p>
                  </a:txBody>
                  <a:tcPr/>
                </a:tc>
                <a:extLst>
                  <a:ext uri="{0D108BD9-81ED-4DB2-BD59-A6C34878D82A}">
                    <a16:rowId xmlns:a16="http://schemas.microsoft.com/office/drawing/2014/main" val="4234503003"/>
                  </a:ext>
                </a:extLst>
              </a:tr>
              <a:tr h="370840">
                <a:tc>
                  <a:txBody>
                    <a:bodyPr/>
                    <a:lstStyle/>
                    <a:p>
                      <a:r>
                        <a:rPr lang="en-IN" dirty="0">
                          <a:latin typeface="Calibri" panose="020F0502020204030204" pitchFamily="34" charset="0"/>
                          <a:cs typeface="Calibri" panose="020F0502020204030204" pitchFamily="34" charset="0"/>
                        </a:rPr>
                        <a:t>RG Sharma </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Calibri" panose="020F0502020204030204" pitchFamily="34" charset="0"/>
                          <a:cs typeface="Calibri" panose="020F0502020204030204" pitchFamily="34" charset="0"/>
                        </a:rPr>
                        <a:t>Opening batsman(Right Hand)</a:t>
                      </a:r>
                      <a:endParaRPr lang="en-IN" dirty="0"/>
                    </a:p>
                  </a:txBody>
                  <a:tcPr/>
                </a:tc>
                <a:extLst>
                  <a:ext uri="{0D108BD9-81ED-4DB2-BD59-A6C34878D82A}">
                    <a16:rowId xmlns:a16="http://schemas.microsoft.com/office/drawing/2014/main" val="3336800497"/>
                  </a:ext>
                </a:extLst>
              </a:tr>
              <a:tr h="370840">
                <a:tc>
                  <a:txBody>
                    <a:bodyPr/>
                    <a:lstStyle/>
                    <a:p>
                      <a:r>
                        <a:rPr lang="en-IN" dirty="0">
                          <a:latin typeface="Calibri" panose="020F0502020204030204" pitchFamily="34" charset="0"/>
                          <a:cs typeface="Calibri" panose="020F0502020204030204" pitchFamily="34" charset="0"/>
                        </a:rPr>
                        <a:t>DA Warner (over sea player)</a:t>
                      </a:r>
                      <a:endParaRPr lang="en-IN" dirty="0"/>
                    </a:p>
                  </a:txBody>
                  <a:tcPr/>
                </a:tc>
                <a:tc>
                  <a:txBody>
                    <a:bodyPr/>
                    <a:lstStyle/>
                    <a:p>
                      <a:r>
                        <a:rPr lang="en-IN" dirty="0">
                          <a:latin typeface="Calibri" panose="020F0502020204030204" pitchFamily="34" charset="0"/>
                          <a:cs typeface="Calibri" panose="020F0502020204030204" pitchFamily="34" charset="0"/>
                        </a:rPr>
                        <a:t>Opening Batsman(Right Hand)</a:t>
                      </a:r>
                      <a:endParaRPr lang="en-IN" dirty="0"/>
                    </a:p>
                  </a:txBody>
                  <a:tcPr/>
                </a:tc>
                <a:extLst>
                  <a:ext uri="{0D108BD9-81ED-4DB2-BD59-A6C34878D82A}">
                    <a16:rowId xmlns:a16="http://schemas.microsoft.com/office/drawing/2014/main" val="258006400"/>
                  </a:ext>
                </a:extLst>
              </a:tr>
              <a:tr h="370840">
                <a:tc>
                  <a:txBody>
                    <a:bodyPr/>
                    <a:lstStyle/>
                    <a:p>
                      <a:r>
                        <a:rPr lang="en-IN" dirty="0">
                          <a:latin typeface="Calibri" panose="020F0502020204030204" pitchFamily="34" charset="0"/>
                          <a:cs typeface="Calibri" panose="020F0502020204030204" pitchFamily="34" charset="0"/>
                        </a:rPr>
                        <a:t>VK Kohli (VC)</a:t>
                      </a:r>
                      <a:endParaRPr lang="en-IN" dirty="0"/>
                    </a:p>
                  </a:txBody>
                  <a:tcPr/>
                </a:tc>
                <a:tc>
                  <a:txBody>
                    <a:bodyPr/>
                    <a:lstStyle/>
                    <a:p>
                      <a:r>
                        <a:rPr lang="en-IN" dirty="0">
                          <a:latin typeface="Calibri" panose="020F0502020204030204" pitchFamily="34" charset="0"/>
                          <a:cs typeface="Calibri" panose="020F0502020204030204" pitchFamily="34" charset="0"/>
                        </a:rPr>
                        <a:t>One Down Batsman(Right Hand)</a:t>
                      </a:r>
                      <a:endParaRPr lang="en-IN" dirty="0"/>
                    </a:p>
                  </a:txBody>
                  <a:tcPr/>
                </a:tc>
                <a:extLst>
                  <a:ext uri="{0D108BD9-81ED-4DB2-BD59-A6C34878D82A}">
                    <a16:rowId xmlns:a16="http://schemas.microsoft.com/office/drawing/2014/main" val="4139618765"/>
                  </a:ext>
                </a:extLst>
              </a:tr>
              <a:tr h="370840">
                <a:tc>
                  <a:txBody>
                    <a:bodyPr/>
                    <a:lstStyle/>
                    <a:p>
                      <a:r>
                        <a:rPr lang="en-IN" dirty="0">
                          <a:latin typeface="Calibri" panose="020F0502020204030204" pitchFamily="34" charset="0"/>
                          <a:cs typeface="Calibri" panose="020F0502020204030204" pitchFamily="34" charset="0"/>
                        </a:rPr>
                        <a:t>SK Raina</a:t>
                      </a:r>
                      <a:endParaRPr lang="en-IN" dirty="0"/>
                    </a:p>
                  </a:txBody>
                  <a:tcPr/>
                </a:tc>
                <a:tc>
                  <a:txBody>
                    <a:bodyPr/>
                    <a:lstStyle/>
                    <a:p>
                      <a:r>
                        <a:rPr lang="en-IN" dirty="0">
                          <a:latin typeface="Calibri" panose="020F0502020204030204" pitchFamily="34" charset="0"/>
                          <a:cs typeface="Calibri" panose="020F0502020204030204" pitchFamily="34" charset="0"/>
                        </a:rPr>
                        <a:t>Two Down Batsman(Left Hand)</a:t>
                      </a:r>
                      <a:endParaRPr lang="en-IN" dirty="0"/>
                    </a:p>
                  </a:txBody>
                  <a:tcPr/>
                </a:tc>
                <a:extLst>
                  <a:ext uri="{0D108BD9-81ED-4DB2-BD59-A6C34878D82A}">
                    <a16:rowId xmlns:a16="http://schemas.microsoft.com/office/drawing/2014/main" val="2281644906"/>
                  </a:ext>
                </a:extLst>
              </a:tr>
              <a:tr h="370840">
                <a:tc>
                  <a:txBody>
                    <a:bodyPr/>
                    <a:lstStyle/>
                    <a:p>
                      <a:r>
                        <a:rPr lang="en-IN" dirty="0">
                          <a:latin typeface="Calibri" panose="020F0502020204030204" pitchFamily="34" charset="0"/>
                          <a:cs typeface="Calibri" panose="020F0502020204030204" pitchFamily="34" charset="0"/>
                        </a:rPr>
                        <a:t>AB de Villiers (over sea player)</a:t>
                      </a:r>
                      <a:endParaRPr lang="en-IN" dirty="0"/>
                    </a:p>
                  </a:txBody>
                  <a:tcPr/>
                </a:tc>
                <a:tc>
                  <a:txBody>
                    <a:bodyPr/>
                    <a:lstStyle/>
                    <a:p>
                      <a:r>
                        <a:rPr lang="en-IN" dirty="0">
                          <a:latin typeface="Calibri" panose="020F0502020204030204" pitchFamily="34" charset="0"/>
                          <a:cs typeface="Calibri" panose="020F0502020204030204" pitchFamily="34" charset="0"/>
                        </a:rPr>
                        <a:t>Three Down Batsman(Right Hand)</a:t>
                      </a:r>
                      <a:endParaRPr lang="en-IN" dirty="0"/>
                    </a:p>
                  </a:txBody>
                  <a:tcPr/>
                </a:tc>
                <a:extLst>
                  <a:ext uri="{0D108BD9-81ED-4DB2-BD59-A6C34878D82A}">
                    <a16:rowId xmlns:a16="http://schemas.microsoft.com/office/drawing/2014/main" val="2992260548"/>
                  </a:ext>
                </a:extLst>
              </a:tr>
              <a:tr h="370840">
                <a:tc>
                  <a:txBody>
                    <a:bodyPr/>
                    <a:lstStyle/>
                    <a:p>
                      <a:r>
                        <a:rPr lang="en-IN" dirty="0">
                          <a:latin typeface="Calibri" panose="020F0502020204030204" pitchFamily="34" charset="0"/>
                          <a:cs typeface="Calibri" panose="020F0502020204030204" pitchFamily="34" charset="0"/>
                        </a:rPr>
                        <a:t>MS Dhoni ©(WK)</a:t>
                      </a:r>
                      <a:endParaRPr lang="en-IN" dirty="0"/>
                    </a:p>
                  </a:txBody>
                  <a:tcPr/>
                </a:tc>
                <a:tc>
                  <a:txBody>
                    <a:bodyPr/>
                    <a:lstStyle/>
                    <a:p>
                      <a:r>
                        <a:rPr lang="en-IN" dirty="0">
                          <a:latin typeface="Calibri" panose="020F0502020204030204" pitchFamily="34" charset="0"/>
                          <a:cs typeface="Calibri" panose="020F0502020204030204" pitchFamily="34" charset="0"/>
                        </a:rPr>
                        <a:t>Four Down Batsman(Right Hand)</a:t>
                      </a:r>
                      <a:endParaRPr lang="en-IN" dirty="0"/>
                    </a:p>
                  </a:txBody>
                  <a:tcPr/>
                </a:tc>
                <a:extLst>
                  <a:ext uri="{0D108BD9-81ED-4DB2-BD59-A6C34878D82A}">
                    <a16:rowId xmlns:a16="http://schemas.microsoft.com/office/drawing/2014/main" val="140284046"/>
                  </a:ext>
                </a:extLst>
              </a:tr>
              <a:tr h="370840">
                <a:tc>
                  <a:txBody>
                    <a:bodyPr/>
                    <a:lstStyle/>
                    <a:p>
                      <a:r>
                        <a:rPr lang="en-IN" dirty="0">
                          <a:latin typeface="Calibri" panose="020F0502020204030204" pitchFamily="34" charset="0"/>
                          <a:cs typeface="Calibri" panose="020F0502020204030204" pitchFamily="34" charset="0"/>
                        </a:rPr>
                        <a:t>RA Jadeja</a:t>
                      </a:r>
                      <a:endParaRPr lang="en-IN" dirty="0"/>
                    </a:p>
                  </a:txBody>
                  <a:tcPr/>
                </a:tc>
                <a:tc>
                  <a:txBody>
                    <a:bodyPr/>
                    <a:lstStyle/>
                    <a:p>
                      <a:r>
                        <a:rPr lang="en-IN" dirty="0">
                          <a:latin typeface="Calibri" panose="020F0502020204030204" pitchFamily="34" charset="0"/>
                          <a:cs typeface="Calibri" panose="020F0502020204030204" pitchFamily="34" charset="0"/>
                        </a:rPr>
                        <a:t>Left Hand All rounder (off spinner)</a:t>
                      </a:r>
                      <a:endParaRPr lang="en-IN" dirty="0"/>
                    </a:p>
                  </a:txBody>
                  <a:tcPr/>
                </a:tc>
                <a:extLst>
                  <a:ext uri="{0D108BD9-81ED-4DB2-BD59-A6C34878D82A}">
                    <a16:rowId xmlns:a16="http://schemas.microsoft.com/office/drawing/2014/main" val="1951941359"/>
                  </a:ext>
                </a:extLst>
              </a:tr>
              <a:tr h="370840">
                <a:tc>
                  <a:txBody>
                    <a:bodyPr/>
                    <a:lstStyle/>
                    <a:p>
                      <a:r>
                        <a:rPr lang="en-IN" dirty="0">
                          <a:latin typeface="Calibri" panose="020F0502020204030204" pitchFamily="34" charset="0"/>
                          <a:cs typeface="Calibri" panose="020F0502020204030204" pitchFamily="34" charset="0"/>
                        </a:rPr>
                        <a:t>R Ashwin</a:t>
                      </a:r>
                      <a:endParaRPr lang="en-IN" dirty="0"/>
                    </a:p>
                  </a:txBody>
                  <a:tcPr/>
                </a:tc>
                <a:tc>
                  <a:txBody>
                    <a:bodyPr/>
                    <a:lstStyle/>
                    <a:p>
                      <a:r>
                        <a:rPr lang="en-IN" dirty="0">
                          <a:latin typeface="Calibri" panose="020F0502020204030204" pitchFamily="34" charset="0"/>
                          <a:cs typeface="Calibri" panose="020F0502020204030204" pitchFamily="34" charset="0"/>
                        </a:rPr>
                        <a:t>Off Spinner (Right Hand)</a:t>
                      </a:r>
                      <a:endParaRPr lang="en-IN" dirty="0"/>
                    </a:p>
                  </a:txBody>
                  <a:tcPr/>
                </a:tc>
                <a:extLst>
                  <a:ext uri="{0D108BD9-81ED-4DB2-BD59-A6C34878D82A}">
                    <a16:rowId xmlns:a16="http://schemas.microsoft.com/office/drawing/2014/main" val="4182273220"/>
                  </a:ext>
                </a:extLst>
              </a:tr>
              <a:tr h="370840">
                <a:tc>
                  <a:txBody>
                    <a:bodyPr/>
                    <a:lstStyle/>
                    <a:p>
                      <a:r>
                        <a:rPr lang="en-IN" dirty="0">
                          <a:latin typeface="Calibri" panose="020F0502020204030204" pitchFamily="34" charset="0"/>
                          <a:cs typeface="Calibri" panose="020F0502020204030204" pitchFamily="34" charset="0"/>
                        </a:rPr>
                        <a:t>DJ Bravo (over sea player)</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Calibri" panose="020F0502020204030204" pitchFamily="34" charset="0"/>
                          <a:cs typeface="Calibri" panose="020F0502020204030204" pitchFamily="34" charset="0"/>
                        </a:rPr>
                        <a:t>Right Hand All rounder (Medium Pace)</a:t>
                      </a:r>
                      <a:endParaRPr lang="en-IN" dirty="0"/>
                    </a:p>
                  </a:txBody>
                  <a:tcPr/>
                </a:tc>
                <a:extLst>
                  <a:ext uri="{0D108BD9-81ED-4DB2-BD59-A6C34878D82A}">
                    <a16:rowId xmlns:a16="http://schemas.microsoft.com/office/drawing/2014/main" val="566367582"/>
                  </a:ext>
                </a:extLst>
              </a:tr>
              <a:tr h="370840">
                <a:tc>
                  <a:txBody>
                    <a:bodyPr/>
                    <a:lstStyle/>
                    <a:p>
                      <a:r>
                        <a:rPr lang="en-IN" dirty="0">
                          <a:latin typeface="Calibri" panose="020F0502020204030204" pitchFamily="34" charset="0"/>
                          <a:cs typeface="Calibri" panose="020F0502020204030204" pitchFamily="34" charset="0"/>
                        </a:rPr>
                        <a:t>SL Malinga (over sea player) </a:t>
                      </a:r>
                      <a:endParaRPr lang="en-IN" dirty="0"/>
                    </a:p>
                  </a:txBody>
                  <a:tcPr/>
                </a:tc>
                <a:tc>
                  <a:txBody>
                    <a:bodyPr/>
                    <a:lstStyle/>
                    <a:p>
                      <a:r>
                        <a:rPr lang="en-IN" dirty="0">
                          <a:latin typeface="Calibri" panose="020F0502020204030204" pitchFamily="34" charset="0"/>
                          <a:cs typeface="Calibri" panose="020F0502020204030204" pitchFamily="34" charset="0"/>
                        </a:rPr>
                        <a:t>Medium Pace Bowler</a:t>
                      </a:r>
                      <a:endParaRPr lang="en-IN" dirty="0"/>
                    </a:p>
                  </a:txBody>
                  <a:tcPr/>
                </a:tc>
                <a:extLst>
                  <a:ext uri="{0D108BD9-81ED-4DB2-BD59-A6C34878D82A}">
                    <a16:rowId xmlns:a16="http://schemas.microsoft.com/office/drawing/2014/main" val="730027562"/>
                  </a:ext>
                </a:extLst>
              </a:tr>
              <a:tr h="370840">
                <a:tc>
                  <a:txBody>
                    <a:bodyPr/>
                    <a:lstStyle/>
                    <a:p>
                      <a:r>
                        <a:rPr lang="en-IN" dirty="0">
                          <a:latin typeface="Calibri" panose="020F0502020204030204" pitchFamily="34" charset="0"/>
                          <a:cs typeface="Calibri" panose="020F0502020204030204" pitchFamily="34" charset="0"/>
                        </a:rPr>
                        <a:t>JJ Bumrah</a:t>
                      </a:r>
                      <a:endParaRPr lang="en-IN" dirty="0"/>
                    </a:p>
                  </a:txBody>
                  <a:tcPr/>
                </a:tc>
                <a:tc>
                  <a:txBody>
                    <a:bodyPr/>
                    <a:lstStyle/>
                    <a:p>
                      <a:r>
                        <a:rPr lang="en-IN" dirty="0">
                          <a:latin typeface="Calibri" panose="020F0502020204030204" pitchFamily="34" charset="0"/>
                          <a:cs typeface="Calibri" panose="020F0502020204030204" pitchFamily="34" charset="0"/>
                        </a:rPr>
                        <a:t>Pace Bowler</a:t>
                      </a:r>
                      <a:endParaRPr lang="en-IN" dirty="0"/>
                    </a:p>
                  </a:txBody>
                  <a:tcPr/>
                </a:tc>
                <a:extLst>
                  <a:ext uri="{0D108BD9-81ED-4DB2-BD59-A6C34878D82A}">
                    <a16:rowId xmlns:a16="http://schemas.microsoft.com/office/drawing/2014/main" val="4127635779"/>
                  </a:ext>
                </a:extLst>
              </a:tr>
            </a:tbl>
          </a:graphicData>
        </a:graphic>
      </p:graphicFrame>
    </p:spTree>
    <p:extLst>
      <p:ext uri="{BB962C8B-B14F-4D97-AF65-F5344CB8AC3E}">
        <p14:creationId xmlns:p14="http://schemas.microsoft.com/office/powerpoint/2010/main" val="2029093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1ED260-4E5E-E51C-B327-BAB9D937D114}"/>
              </a:ext>
            </a:extLst>
          </p:cNvPr>
          <p:cNvSpPr>
            <a:spLocks noGrp="1"/>
          </p:cNvSpPr>
          <p:nvPr>
            <p:ph sz="quarter" idx="13"/>
          </p:nvPr>
        </p:nvSpPr>
        <p:spPr>
          <a:xfrm>
            <a:off x="685800" y="336884"/>
            <a:ext cx="10394707" cy="5037701"/>
          </a:xfrm>
        </p:spPr>
        <p:txBody>
          <a:bodyPr>
            <a:normAutofit lnSpcReduction="10000"/>
          </a:bodyPr>
          <a:lstStyle/>
          <a:p>
            <a:r>
              <a:rPr lang="en-IN" dirty="0">
                <a:latin typeface="Calibri" panose="020F0502020204030204" pitchFamily="34" charset="0"/>
                <a:cs typeface="Calibri" panose="020F0502020204030204" pitchFamily="34" charset="0"/>
              </a:rPr>
              <a:t>Opening batsman are </a:t>
            </a:r>
            <a:r>
              <a:rPr lang="en-IN" dirty="0" err="1">
                <a:latin typeface="Calibri" panose="020F0502020204030204" pitchFamily="34" charset="0"/>
                <a:cs typeface="Calibri" panose="020F0502020204030204" pitchFamily="34" charset="0"/>
              </a:rPr>
              <a:t>rohit</a:t>
            </a:r>
            <a:r>
              <a:rPr lang="en-IN" dirty="0">
                <a:latin typeface="Calibri" panose="020F0502020204030204" pitchFamily="34" charset="0"/>
                <a:cs typeface="Calibri" panose="020F0502020204030204" pitchFamily="34" charset="0"/>
              </a:rPr>
              <a:t> Sharma and David Warner. It is chosen because of right and left combination which  will disrupt bowler line and length.</a:t>
            </a:r>
          </a:p>
          <a:p>
            <a:pPr marL="0" indent="0">
              <a:buNone/>
            </a:pPr>
            <a:r>
              <a:rPr lang="en-IN" dirty="0">
                <a:latin typeface="Calibri" panose="020F0502020204030204" pitchFamily="34" charset="0"/>
                <a:cs typeface="Calibri" panose="020F0502020204030204" pitchFamily="34" charset="0"/>
              </a:rPr>
              <a:t>	Rohit Sharma average in T20 is 32.48</a:t>
            </a:r>
          </a:p>
          <a:p>
            <a:pPr marL="0" indent="0">
              <a:buNone/>
            </a:pPr>
            <a:r>
              <a:rPr lang="en-IN" dirty="0">
                <a:latin typeface="Calibri" panose="020F0502020204030204" pitchFamily="34" charset="0"/>
                <a:cs typeface="Calibri" panose="020F0502020204030204" pitchFamily="34" charset="0"/>
              </a:rPr>
              <a:t> 	David Warner Average in t20 is 32.74</a:t>
            </a:r>
          </a:p>
          <a:p>
            <a:r>
              <a:rPr lang="en-IN" dirty="0">
                <a:latin typeface="Calibri" panose="020F0502020204030204" pitchFamily="34" charset="0"/>
                <a:cs typeface="Calibri" panose="020F0502020204030204" pitchFamily="34" charset="0"/>
              </a:rPr>
              <a:t>One Down is Virat Kohli I don’t need to explain why he is on that position best batsman of the decade with highest total runs in </a:t>
            </a:r>
            <a:r>
              <a:rPr lang="en-IN" dirty="0" err="1">
                <a:latin typeface="Calibri" panose="020F0502020204030204" pitchFamily="34" charset="0"/>
                <a:cs typeface="Calibri" panose="020F0502020204030204" pitchFamily="34" charset="0"/>
              </a:rPr>
              <a:t>ipl</a:t>
            </a:r>
            <a:r>
              <a:rPr lang="en-IN" dirty="0">
                <a:latin typeface="Calibri" panose="020F0502020204030204" pitchFamily="34" charset="0"/>
                <a:cs typeface="Calibri" panose="020F0502020204030204" pitchFamily="34" charset="0"/>
              </a:rPr>
              <a:t> and an average of 51.50. </a:t>
            </a:r>
          </a:p>
          <a:p>
            <a:r>
              <a:rPr lang="en-IN" dirty="0">
                <a:latin typeface="Calibri" panose="020F0502020204030204" pitchFamily="34" charset="0"/>
                <a:cs typeface="Calibri" panose="020F0502020204030204" pitchFamily="34" charset="0"/>
              </a:rPr>
              <a:t>Two down is SK Raina also known as Mr. IPL second highest run scorer of </a:t>
            </a:r>
            <a:r>
              <a:rPr lang="en-IN" dirty="0" err="1">
                <a:latin typeface="Calibri" panose="020F0502020204030204" pitchFamily="34" charset="0"/>
                <a:cs typeface="Calibri" panose="020F0502020204030204" pitchFamily="34" charset="0"/>
              </a:rPr>
              <a:t>ipl</a:t>
            </a:r>
            <a:r>
              <a:rPr lang="en-IN" dirty="0">
                <a:latin typeface="Calibri" panose="020F0502020204030204" pitchFamily="34" charset="0"/>
                <a:cs typeface="Calibri" panose="020F0502020204030204" pitchFamily="34" charset="0"/>
              </a:rPr>
              <a:t>, Safest hand in Field and can gets wickets when team is needed. Batting average of 32.52</a:t>
            </a:r>
          </a:p>
          <a:p>
            <a:r>
              <a:rPr lang="en-IN" dirty="0">
                <a:latin typeface="Calibri" panose="020F0502020204030204" pitchFamily="34" charset="0"/>
                <a:cs typeface="Calibri" panose="020F0502020204030204" pitchFamily="34" charset="0"/>
              </a:rPr>
              <a:t>Three down is Ab </a:t>
            </a:r>
            <a:r>
              <a:rPr lang="en-IN" dirty="0" err="1">
                <a:latin typeface="Calibri" panose="020F0502020204030204" pitchFamily="34" charset="0"/>
                <a:cs typeface="Calibri" panose="020F0502020204030204" pitchFamily="34" charset="0"/>
              </a:rPr>
              <a:t>deVillers</a:t>
            </a:r>
            <a:r>
              <a:rPr lang="en-IN" dirty="0">
                <a:latin typeface="Calibri" panose="020F0502020204030204" pitchFamily="34" charset="0"/>
                <a:cs typeface="Calibri" panose="020F0502020204030204" pitchFamily="34" charset="0"/>
              </a:rPr>
              <a:t> also known as </a:t>
            </a:r>
            <a:r>
              <a:rPr lang="en-IN" dirty="0" err="1">
                <a:latin typeface="Calibri" panose="020F0502020204030204" pitchFamily="34" charset="0"/>
                <a:cs typeface="Calibri" panose="020F0502020204030204" pitchFamily="34" charset="0"/>
              </a:rPr>
              <a:t>mr</a:t>
            </a:r>
            <a:r>
              <a:rPr lang="en-IN" dirty="0">
                <a:latin typeface="Calibri" panose="020F0502020204030204" pitchFamily="34" charset="0"/>
                <a:cs typeface="Calibri" panose="020F0502020204030204" pitchFamily="34" charset="0"/>
              </a:rPr>
              <a:t>. 360 can play any shots can turn game in any over of the match and brilliant fielders can take unrealistic catches.</a:t>
            </a:r>
          </a:p>
          <a:p>
            <a:pPr marL="0" indent="0">
              <a:buNone/>
            </a:pPr>
            <a:r>
              <a:rPr lang="en-IN" dirty="0">
                <a:latin typeface="Calibri" panose="020F0502020204030204" pitchFamily="34" charset="0"/>
                <a:cs typeface="Calibri" panose="020F0502020204030204" pitchFamily="34" charset="0"/>
              </a:rPr>
              <a:t>    Batting average of 39.7</a:t>
            </a:r>
          </a:p>
        </p:txBody>
      </p:sp>
    </p:spTree>
    <p:extLst>
      <p:ext uri="{BB962C8B-B14F-4D97-AF65-F5344CB8AC3E}">
        <p14:creationId xmlns:p14="http://schemas.microsoft.com/office/powerpoint/2010/main" val="1756733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123ED-79A0-AE38-171D-29CF61A409A1}"/>
              </a:ext>
            </a:extLst>
          </p:cNvPr>
          <p:cNvSpPr>
            <a:spLocks noGrp="1"/>
          </p:cNvSpPr>
          <p:nvPr>
            <p:ph type="title"/>
          </p:nvPr>
        </p:nvSpPr>
        <p:spPr>
          <a:xfrm>
            <a:off x="685801" y="211756"/>
            <a:ext cx="10396882" cy="904775"/>
          </a:xfrm>
        </p:spPr>
        <p:txBody>
          <a:bodyPr/>
          <a:lstStyle/>
          <a:p>
            <a:r>
              <a:rPr lang="en-IN" dirty="0"/>
              <a:t>Index.</a:t>
            </a:r>
          </a:p>
        </p:txBody>
      </p:sp>
      <p:sp>
        <p:nvSpPr>
          <p:cNvPr id="3" name="Content Placeholder 2">
            <a:extLst>
              <a:ext uri="{FF2B5EF4-FFF2-40B4-BE49-F238E27FC236}">
                <a16:creationId xmlns:a16="http://schemas.microsoft.com/office/drawing/2014/main" id="{09CCF9E7-9C69-B0A7-8631-14E7FE948DBE}"/>
              </a:ext>
            </a:extLst>
          </p:cNvPr>
          <p:cNvSpPr>
            <a:spLocks noGrp="1"/>
          </p:cNvSpPr>
          <p:nvPr>
            <p:ph sz="quarter" idx="13"/>
          </p:nvPr>
        </p:nvSpPr>
        <p:spPr>
          <a:xfrm>
            <a:off x="685800" y="1270536"/>
            <a:ext cx="10394707" cy="4104050"/>
          </a:xfrm>
        </p:spPr>
        <p:txBody>
          <a:bodyPr/>
          <a:lstStyle/>
          <a:p>
            <a:r>
              <a:rPr lang="en-IN" dirty="0">
                <a:latin typeface="Calibri" panose="020F0502020204030204" pitchFamily="34" charset="0"/>
                <a:cs typeface="Calibri" panose="020F0502020204030204" pitchFamily="34" charset="0"/>
              </a:rPr>
              <a:t>Summary- (3</a:t>
            </a:r>
            <a:r>
              <a:rPr lang="en-IN" baseline="30000" dirty="0">
                <a:latin typeface="Calibri" panose="020F0502020204030204" pitchFamily="34" charset="0"/>
                <a:cs typeface="Calibri" panose="020F0502020204030204" pitchFamily="34" charset="0"/>
              </a:rPr>
              <a:t>rd</a:t>
            </a:r>
            <a:r>
              <a:rPr lang="en-IN" dirty="0">
                <a:latin typeface="Calibri" panose="020F0502020204030204" pitchFamily="34" charset="0"/>
                <a:cs typeface="Calibri" panose="020F0502020204030204" pitchFamily="34" charset="0"/>
              </a:rPr>
              <a:t> slide)</a:t>
            </a:r>
          </a:p>
          <a:p>
            <a:r>
              <a:rPr lang="en-IN" dirty="0">
                <a:latin typeface="Calibri" panose="020F0502020204030204" pitchFamily="34" charset="0"/>
                <a:cs typeface="Calibri" panose="020F0502020204030204" pitchFamily="34" charset="0"/>
              </a:rPr>
              <a:t>Information about data (Statistical and corelation information)- (4</a:t>
            </a:r>
            <a:r>
              <a:rPr lang="en-IN" baseline="30000" dirty="0">
                <a:latin typeface="Calibri" panose="020F0502020204030204" pitchFamily="34" charset="0"/>
                <a:cs typeface="Calibri" panose="020F0502020204030204" pitchFamily="34" charset="0"/>
              </a:rPr>
              <a:t>th</a:t>
            </a:r>
            <a:r>
              <a:rPr lang="en-IN" dirty="0">
                <a:latin typeface="Calibri" panose="020F0502020204030204" pitchFamily="34" charset="0"/>
                <a:cs typeface="Calibri" panose="020F0502020204030204" pitchFamily="34" charset="0"/>
              </a:rPr>
              <a:t> slide to 12</a:t>
            </a:r>
            <a:r>
              <a:rPr lang="en-IN" baseline="30000" dirty="0">
                <a:latin typeface="Calibri" panose="020F0502020204030204" pitchFamily="34" charset="0"/>
                <a:cs typeface="Calibri" panose="020F0502020204030204" pitchFamily="34" charset="0"/>
              </a:rPr>
              <a:t>th</a:t>
            </a:r>
            <a:r>
              <a:rPr lang="en-IN" dirty="0">
                <a:latin typeface="Calibri" panose="020F0502020204030204" pitchFamily="34" charset="0"/>
                <a:cs typeface="Calibri" panose="020F0502020204030204" pitchFamily="34" charset="0"/>
              </a:rPr>
              <a:t> slide)</a:t>
            </a:r>
          </a:p>
          <a:p>
            <a:r>
              <a:rPr lang="en-IN" dirty="0">
                <a:latin typeface="Calibri" panose="020F0502020204030204" pitchFamily="34" charset="0"/>
                <a:cs typeface="Calibri" panose="020F0502020204030204" pitchFamily="34" charset="0"/>
              </a:rPr>
              <a:t>Information we get from data including graphical representation – (13</a:t>
            </a:r>
            <a:r>
              <a:rPr lang="en-IN" baseline="30000" dirty="0">
                <a:latin typeface="Calibri" panose="020F0502020204030204" pitchFamily="34" charset="0"/>
                <a:cs typeface="Calibri" panose="020F0502020204030204" pitchFamily="34" charset="0"/>
              </a:rPr>
              <a:t>th</a:t>
            </a:r>
            <a:r>
              <a:rPr lang="en-IN" dirty="0">
                <a:latin typeface="Calibri" panose="020F0502020204030204" pitchFamily="34" charset="0"/>
                <a:cs typeface="Calibri" panose="020F0502020204030204" pitchFamily="34" charset="0"/>
              </a:rPr>
              <a:t> slide to 33</a:t>
            </a:r>
            <a:r>
              <a:rPr lang="en-IN" baseline="30000" dirty="0">
                <a:latin typeface="Calibri" panose="020F0502020204030204" pitchFamily="34" charset="0"/>
                <a:cs typeface="Calibri" panose="020F0502020204030204" pitchFamily="34" charset="0"/>
              </a:rPr>
              <a:t>rd</a:t>
            </a:r>
            <a:r>
              <a:rPr lang="en-IN" dirty="0">
                <a:latin typeface="Calibri" panose="020F0502020204030204" pitchFamily="34" charset="0"/>
                <a:cs typeface="Calibri" panose="020F0502020204030204" pitchFamily="34" charset="0"/>
              </a:rPr>
              <a:t> slide) </a:t>
            </a:r>
          </a:p>
          <a:p>
            <a:r>
              <a:rPr lang="en-IN" dirty="0">
                <a:latin typeface="Calibri" panose="020F0502020204030204" pitchFamily="34" charset="0"/>
                <a:cs typeface="Calibri" panose="020F0502020204030204" pitchFamily="34" charset="0"/>
              </a:rPr>
              <a:t>Predictions- (34</a:t>
            </a:r>
            <a:r>
              <a:rPr lang="en-IN" baseline="30000" dirty="0">
                <a:latin typeface="Calibri" panose="020F0502020204030204" pitchFamily="34" charset="0"/>
                <a:cs typeface="Calibri" panose="020F0502020204030204" pitchFamily="34" charset="0"/>
              </a:rPr>
              <a:t>th</a:t>
            </a:r>
            <a:r>
              <a:rPr lang="en-IN" dirty="0">
                <a:latin typeface="Calibri" panose="020F0502020204030204" pitchFamily="34" charset="0"/>
                <a:cs typeface="Calibri" panose="020F0502020204030204" pitchFamily="34" charset="0"/>
              </a:rPr>
              <a:t> slide to 36</a:t>
            </a:r>
            <a:r>
              <a:rPr lang="en-IN" baseline="30000" dirty="0">
                <a:latin typeface="Calibri" panose="020F0502020204030204" pitchFamily="34" charset="0"/>
                <a:cs typeface="Calibri" panose="020F0502020204030204" pitchFamily="34" charset="0"/>
              </a:rPr>
              <a:t>th</a:t>
            </a:r>
            <a:r>
              <a:rPr lang="en-IN" dirty="0">
                <a:latin typeface="Calibri" panose="020F0502020204030204" pitchFamily="34" charset="0"/>
                <a:cs typeface="Calibri" panose="020F0502020204030204" pitchFamily="34" charset="0"/>
              </a:rPr>
              <a:t> slide)</a:t>
            </a:r>
          </a:p>
          <a:p>
            <a:r>
              <a:rPr lang="en-IN" dirty="0">
                <a:latin typeface="Calibri" panose="020F0502020204030204" pitchFamily="34" charset="0"/>
                <a:cs typeface="Calibri" panose="020F0502020204030204" pitchFamily="34" charset="0"/>
              </a:rPr>
              <a:t>Best </a:t>
            </a:r>
            <a:r>
              <a:rPr lang="en-IN" dirty="0" err="1">
                <a:latin typeface="Calibri" panose="020F0502020204030204" pitchFamily="34" charset="0"/>
                <a:cs typeface="Calibri" panose="020F0502020204030204" pitchFamily="34" charset="0"/>
              </a:rPr>
              <a:t>ipl</a:t>
            </a:r>
            <a:r>
              <a:rPr lang="en-IN" dirty="0">
                <a:latin typeface="Calibri" panose="020F0502020204030204" pitchFamily="34" charset="0"/>
                <a:cs typeface="Calibri" panose="020F0502020204030204" pitchFamily="34" charset="0"/>
              </a:rPr>
              <a:t> team from the data – (37</a:t>
            </a:r>
            <a:r>
              <a:rPr lang="en-IN" baseline="30000" dirty="0">
                <a:latin typeface="Calibri" panose="020F0502020204030204" pitchFamily="34" charset="0"/>
                <a:cs typeface="Calibri" panose="020F0502020204030204" pitchFamily="34" charset="0"/>
              </a:rPr>
              <a:t>th</a:t>
            </a:r>
            <a:r>
              <a:rPr lang="en-IN" dirty="0">
                <a:latin typeface="Calibri" panose="020F0502020204030204" pitchFamily="34" charset="0"/>
                <a:cs typeface="Calibri" panose="020F0502020204030204" pitchFamily="34" charset="0"/>
              </a:rPr>
              <a:t> slide)</a:t>
            </a:r>
          </a:p>
          <a:p>
            <a:endParaRPr lang="en-IN" dirty="0">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508395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A6E7FE-EE1F-5BD2-282C-E027CDBF220A}"/>
              </a:ext>
            </a:extLst>
          </p:cNvPr>
          <p:cNvSpPr>
            <a:spLocks noGrp="1"/>
          </p:cNvSpPr>
          <p:nvPr>
            <p:ph sz="quarter" idx="13"/>
          </p:nvPr>
        </p:nvSpPr>
        <p:spPr>
          <a:xfrm>
            <a:off x="685800" y="105878"/>
            <a:ext cx="10394707" cy="5268707"/>
          </a:xfrm>
        </p:spPr>
        <p:txBody>
          <a:bodyPr/>
          <a:lstStyle/>
          <a:p>
            <a:r>
              <a:rPr lang="en-IN" dirty="0">
                <a:latin typeface="Calibri" panose="020F0502020204030204" pitchFamily="34" charset="0"/>
                <a:cs typeface="Calibri" panose="020F0502020204030204" pitchFamily="34" charset="0"/>
              </a:rPr>
              <a:t>Four Down is Captain Cool Ms Dhoni which is our team captain. Best finisher of the world can turn a loosing match to win. His presence of mind and match presence can change game at any moment of time in the match. Lightning Fast wicket keeping hands and one of the fittest player and best between running in wickets.</a:t>
            </a:r>
          </a:p>
          <a:p>
            <a:r>
              <a:rPr lang="en-IN" dirty="0">
                <a:latin typeface="Calibri" panose="020F0502020204030204" pitchFamily="34" charset="0"/>
                <a:cs typeface="Calibri" panose="020F0502020204030204" pitchFamily="34" charset="0"/>
              </a:rPr>
              <a:t>Five down and six down are the best spin duos Ra Jadeja and RV Ashwin the left and right hand spin duo doesn't let the batsman settle for one turn and can get wickets in middle overs. They both can bat pretty well and circulate strikes and Jadeja is also know for his finishing ability and long hitting sixes.</a:t>
            </a:r>
          </a:p>
          <a:p>
            <a:r>
              <a:rPr lang="en-IN" dirty="0">
                <a:latin typeface="Calibri" panose="020F0502020204030204" pitchFamily="34" charset="0"/>
                <a:cs typeface="Calibri" panose="020F0502020204030204" pitchFamily="34" charset="0"/>
              </a:rPr>
              <a:t>Seven Down is </a:t>
            </a:r>
            <a:r>
              <a:rPr lang="en-IN" dirty="0" err="1">
                <a:latin typeface="Calibri" panose="020F0502020204030204" pitchFamily="34" charset="0"/>
                <a:cs typeface="Calibri" panose="020F0502020204030204" pitchFamily="34" charset="0"/>
              </a:rPr>
              <a:t>dj</a:t>
            </a:r>
            <a:r>
              <a:rPr lang="en-IN" dirty="0">
                <a:latin typeface="Calibri" panose="020F0502020204030204" pitchFamily="34" charset="0"/>
                <a:cs typeface="Calibri" panose="020F0502020204030204" pitchFamily="34" charset="0"/>
              </a:rPr>
              <a:t> Bravo followed by L Malinga and JJ </a:t>
            </a:r>
            <a:r>
              <a:rPr lang="en-IN" dirty="0" err="1">
                <a:latin typeface="Calibri" panose="020F0502020204030204" pitchFamily="34" charset="0"/>
                <a:cs typeface="Calibri" panose="020F0502020204030204" pitchFamily="34" charset="0"/>
              </a:rPr>
              <a:t>Bumrah</a:t>
            </a:r>
            <a:r>
              <a:rPr lang="en-IN" dirty="0">
                <a:latin typeface="Calibri" panose="020F0502020204030204" pitchFamily="34" charset="0"/>
                <a:cs typeface="Calibri" panose="020F0502020204030204" pitchFamily="34" charset="0"/>
              </a:rPr>
              <a:t> bests bowlers </a:t>
            </a:r>
            <a:r>
              <a:rPr lang="en-IN" dirty="0" err="1">
                <a:latin typeface="Calibri" panose="020F0502020204030204" pitchFamily="34" charset="0"/>
                <a:cs typeface="Calibri" panose="020F0502020204030204" pitchFamily="34" charset="0"/>
              </a:rPr>
              <a:t>dosent</a:t>
            </a:r>
            <a:r>
              <a:rPr lang="en-IN" dirty="0">
                <a:latin typeface="Calibri" panose="020F0502020204030204" pitchFamily="34" charset="0"/>
                <a:cs typeface="Calibri" panose="020F0502020204030204" pitchFamily="34" charset="0"/>
              </a:rPr>
              <a:t> need any explanation top 3 bowlers highest wicket takers of </a:t>
            </a:r>
            <a:r>
              <a:rPr lang="en-IN" dirty="0" err="1">
                <a:latin typeface="Calibri" panose="020F0502020204030204" pitchFamily="34" charset="0"/>
                <a:cs typeface="Calibri" panose="020F0502020204030204" pitchFamily="34" charset="0"/>
              </a:rPr>
              <a:t>ipl</a:t>
            </a:r>
            <a:r>
              <a:rPr lang="en-IN" dirty="0">
                <a:latin typeface="Calibri" panose="020F0502020204030204" pitchFamily="34" charset="0"/>
                <a:cs typeface="Calibri" panose="020F0502020204030204" pitchFamily="34" charset="0"/>
              </a:rPr>
              <a:t>. </a:t>
            </a:r>
          </a:p>
          <a:p>
            <a:endParaRPr lang="en-IN" dirty="0"/>
          </a:p>
        </p:txBody>
      </p:sp>
    </p:spTree>
    <p:extLst>
      <p:ext uri="{BB962C8B-B14F-4D97-AF65-F5344CB8AC3E}">
        <p14:creationId xmlns:p14="http://schemas.microsoft.com/office/powerpoint/2010/main" val="26306424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A88500-15A2-49D2-916C-AD9572E580B4}"/>
              </a:ext>
            </a:extLst>
          </p:cNvPr>
          <p:cNvSpPr>
            <a:spLocks noGrp="1"/>
          </p:cNvSpPr>
          <p:nvPr>
            <p:ph sz="quarter" idx="13"/>
          </p:nvPr>
        </p:nvSpPr>
        <p:spPr>
          <a:xfrm>
            <a:off x="685800" y="1174282"/>
            <a:ext cx="10394707" cy="4200303"/>
          </a:xfrm>
        </p:spPr>
        <p:txBody>
          <a:bodyPr>
            <a:normAutofit fontScale="92500"/>
          </a:bodyPr>
          <a:lstStyle/>
          <a:p>
            <a:r>
              <a:rPr lang="en-IN" dirty="0">
                <a:latin typeface="Calibri" panose="020F0502020204030204" pitchFamily="34" charset="0"/>
                <a:cs typeface="Calibri" panose="020F0502020204030204" pitchFamily="34" charset="0"/>
              </a:rPr>
              <a:t>The team on the previous slides is a well balanced team from the data of 2008 to 2020.</a:t>
            </a:r>
          </a:p>
          <a:p>
            <a:r>
              <a:rPr lang="en-IN" dirty="0">
                <a:latin typeface="Calibri" panose="020F0502020204030204" pitchFamily="34" charset="0"/>
                <a:cs typeface="Calibri" panose="020F0502020204030204" pitchFamily="34" charset="0"/>
              </a:rPr>
              <a:t>It consist of four over seas player </a:t>
            </a:r>
          </a:p>
          <a:p>
            <a:pPr marL="0" indent="0">
              <a:buNone/>
            </a:pPr>
            <a:r>
              <a:rPr lang="en-IN" dirty="0">
                <a:latin typeface="Calibri" panose="020F0502020204030204" pitchFamily="34" charset="0"/>
                <a:cs typeface="Calibri" panose="020F0502020204030204" pitchFamily="34" charset="0"/>
              </a:rPr>
              <a:t>    one opening batsman</a:t>
            </a:r>
          </a:p>
          <a:p>
            <a:pPr marL="0" indent="0">
              <a:buNone/>
            </a:pPr>
            <a:r>
              <a:rPr lang="en-IN" dirty="0">
                <a:latin typeface="Calibri" panose="020F0502020204030204" pitchFamily="34" charset="0"/>
                <a:cs typeface="Calibri" panose="020F0502020204030204" pitchFamily="34" charset="0"/>
              </a:rPr>
              <a:t>    finisher</a:t>
            </a:r>
          </a:p>
          <a:p>
            <a:pPr marL="0" indent="0">
              <a:buNone/>
            </a:pPr>
            <a:r>
              <a:rPr lang="en-IN" dirty="0">
                <a:latin typeface="Calibri" panose="020F0502020204030204" pitchFamily="34" charset="0"/>
                <a:cs typeface="Calibri" panose="020F0502020204030204" pitchFamily="34" charset="0"/>
              </a:rPr>
              <a:t>    all-rounder</a:t>
            </a:r>
          </a:p>
          <a:p>
            <a:pPr marL="0" indent="0">
              <a:buNone/>
            </a:pPr>
            <a:r>
              <a:rPr lang="en-IN" dirty="0">
                <a:latin typeface="Calibri" panose="020F0502020204030204" pitchFamily="34" charset="0"/>
                <a:cs typeface="Calibri" panose="020F0502020204030204" pitchFamily="34" charset="0"/>
              </a:rPr>
              <a:t>    medium pace bowler.</a:t>
            </a:r>
          </a:p>
          <a:p>
            <a:r>
              <a:rPr lang="en-IN" dirty="0">
                <a:latin typeface="Calibri" panose="020F0502020204030204" pitchFamily="34" charset="0"/>
                <a:cs typeface="Calibri" panose="020F0502020204030204" pitchFamily="34" charset="0"/>
              </a:rPr>
              <a:t>Captain is Ms </a:t>
            </a:r>
            <a:r>
              <a:rPr lang="en-IN" dirty="0" err="1">
                <a:latin typeface="Calibri" panose="020F0502020204030204" pitchFamily="34" charset="0"/>
                <a:cs typeface="Calibri" panose="020F0502020204030204" pitchFamily="34" charset="0"/>
              </a:rPr>
              <a:t>dhoni</a:t>
            </a:r>
            <a:r>
              <a:rPr lang="en-IN" dirty="0">
                <a:latin typeface="Calibri" panose="020F0502020204030204" pitchFamily="34" charset="0"/>
                <a:cs typeface="Calibri" panose="020F0502020204030204" pitchFamily="34" charset="0"/>
              </a:rPr>
              <a:t> because he has the highest winning rate in </a:t>
            </a:r>
            <a:r>
              <a:rPr lang="en-IN" dirty="0" err="1">
                <a:latin typeface="Calibri" panose="020F0502020204030204" pitchFamily="34" charset="0"/>
                <a:cs typeface="Calibri" panose="020F0502020204030204" pitchFamily="34" charset="0"/>
              </a:rPr>
              <a:t>ipl</a:t>
            </a:r>
            <a:r>
              <a:rPr lang="en-IN" dirty="0">
                <a:latin typeface="Calibri" panose="020F0502020204030204" pitchFamily="34" charset="0"/>
                <a:cs typeface="Calibri" panose="020F0502020204030204" pitchFamily="34" charset="0"/>
              </a:rPr>
              <a:t> as captain and vice captain is </a:t>
            </a:r>
            <a:r>
              <a:rPr lang="en-IN" dirty="0" err="1">
                <a:latin typeface="Calibri" panose="020F0502020204030204" pitchFamily="34" charset="0"/>
                <a:cs typeface="Calibri" panose="020F0502020204030204" pitchFamily="34" charset="0"/>
              </a:rPr>
              <a:t>virat</a:t>
            </a:r>
            <a:r>
              <a:rPr lang="en-IN" dirty="0">
                <a:latin typeface="Calibri" panose="020F0502020204030204" pitchFamily="34" charset="0"/>
                <a:cs typeface="Calibri" panose="020F0502020204030204" pitchFamily="34" charset="0"/>
              </a:rPr>
              <a:t> </a:t>
            </a:r>
            <a:r>
              <a:rPr lang="en-IN" dirty="0" err="1">
                <a:latin typeface="Calibri" panose="020F0502020204030204" pitchFamily="34" charset="0"/>
                <a:cs typeface="Calibri" panose="020F0502020204030204" pitchFamily="34" charset="0"/>
              </a:rPr>
              <a:t>kohli</a:t>
            </a:r>
            <a:r>
              <a:rPr lang="en-IN" dirty="0">
                <a:latin typeface="Calibri" panose="020F0502020204030204" pitchFamily="34" charset="0"/>
                <a:cs typeface="Calibri" panose="020F0502020204030204" pitchFamily="34" charset="0"/>
              </a:rPr>
              <a:t> as he has second highest winning rate in </a:t>
            </a:r>
            <a:r>
              <a:rPr lang="en-IN" dirty="0" err="1">
                <a:latin typeface="Calibri" panose="020F0502020204030204" pitchFamily="34" charset="0"/>
                <a:cs typeface="Calibri" panose="020F0502020204030204" pitchFamily="34" charset="0"/>
              </a:rPr>
              <a:t>ipl</a:t>
            </a:r>
            <a:r>
              <a:rPr lang="en-IN" dirty="0">
                <a:latin typeface="Calibri" panose="020F0502020204030204" pitchFamily="34" charset="0"/>
                <a:cs typeface="Calibri" panose="020F0502020204030204" pitchFamily="34" charset="0"/>
              </a:rPr>
              <a:t> after </a:t>
            </a:r>
            <a:r>
              <a:rPr lang="en-IN" dirty="0" err="1">
                <a:latin typeface="Calibri" panose="020F0502020204030204" pitchFamily="34" charset="0"/>
                <a:cs typeface="Calibri" panose="020F0502020204030204" pitchFamily="34" charset="0"/>
              </a:rPr>
              <a:t>ms</a:t>
            </a:r>
            <a:r>
              <a:rPr lang="en-IN" dirty="0">
                <a:latin typeface="Calibri" panose="020F0502020204030204" pitchFamily="34" charset="0"/>
                <a:cs typeface="Calibri" panose="020F0502020204030204" pitchFamily="34" charset="0"/>
              </a:rPr>
              <a:t> </a:t>
            </a:r>
            <a:r>
              <a:rPr lang="en-IN" dirty="0" err="1">
                <a:latin typeface="Calibri" panose="020F0502020204030204" pitchFamily="34" charset="0"/>
                <a:cs typeface="Calibri" panose="020F0502020204030204" pitchFamily="34" charset="0"/>
              </a:rPr>
              <a:t>dhoni</a:t>
            </a:r>
            <a:r>
              <a:rPr lang="en-IN" dirty="0">
                <a:latin typeface="Calibri" panose="020F0502020204030204" pitchFamily="34" charset="0"/>
                <a:cs typeface="Calibri" panose="020F0502020204030204" pitchFamily="34" charset="0"/>
              </a:rPr>
              <a:t>.</a:t>
            </a:r>
          </a:p>
          <a:p>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033182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88C7D-E894-13B8-76E0-6E4C12B458F6}"/>
              </a:ext>
            </a:extLst>
          </p:cNvPr>
          <p:cNvSpPr>
            <a:spLocks noGrp="1"/>
          </p:cNvSpPr>
          <p:nvPr>
            <p:ph type="title"/>
          </p:nvPr>
        </p:nvSpPr>
        <p:spPr>
          <a:xfrm>
            <a:off x="897559" y="2277035"/>
            <a:ext cx="10396882" cy="1151965"/>
          </a:xfrm>
        </p:spPr>
        <p:txBody>
          <a:bodyPr/>
          <a:lstStyle/>
          <a:p>
            <a:pPr algn="ctr"/>
            <a:r>
              <a:rPr lang="en-IN" b="1" dirty="0">
                <a:effectLst>
                  <a:outerShdw blurRad="38100" dist="38100" dir="2700000" algn="tl">
                    <a:srgbClr val="000000">
                      <a:alpha val="43137"/>
                    </a:srgbClr>
                  </a:outerShdw>
                </a:effectLst>
                <a:latin typeface="Algerian" panose="04020705040A02060702" pitchFamily="82" charset="0"/>
              </a:rPr>
              <a:t>Thank you..</a:t>
            </a:r>
          </a:p>
        </p:txBody>
      </p:sp>
    </p:spTree>
    <p:extLst>
      <p:ext uri="{BB962C8B-B14F-4D97-AF65-F5344CB8AC3E}">
        <p14:creationId xmlns:p14="http://schemas.microsoft.com/office/powerpoint/2010/main" val="341458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69B7B-AFF1-2D0D-8B9A-752710573038}"/>
              </a:ext>
            </a:extLst>
          </p:cNvPr>
          <p:cNvSpPr>
            <a:spLocks noGrp="1"/>
          </p:cNvSpPr>
          <p:nvPr>
            <p:ph type="title"/>
          </p:nvPr>
        </p:nvSpPr>
        <p:spPr>
          <a:xfrm>
            <a:off x="685801" y="413887"/>
            <a:ext cx="10396882" cy="693019"/>
          </a:xfrm>
        </p:spPr>
        <p:txBody>
          <a:bodyPr>
            <a:normAutofit fontScale="90000"/>
          </a:bodyPr>
          <a:lstStyle/>
          <a:p>
            <a:r>
              <a:rPr lang="en-IN" sz="3200" dirty="0"/>
              <a:t>Summary</a:t>
            </a:r>
            <a:r>
              <a:rPr lang="en-IN" dirty="0"/>
              <a:t>.</a:t>
            </a:r>
          </a:p>
        </p:txBody>
      </p:sp>
      <p:sp>
        <p:nvSpPr>
          <p:cNvPr id="3" name="Content Placeholder 2">
            <a:extLst>
              <a:ext uri="{FF2B5EF4-FFF2-40B4-BE49-F238E27FC236}">
                <a16:creationId xmlns:a16="http://schemas.microsoft.com/office/drawing/2014/main" id="{7CD09BDB-EF15-D7A6-3226-578D4AE50504}"/>
              </a:ext>
            </a:extLst>
          </p:cNvPr>
          <p:cNvSpPr>
            <a:spLocks noGrp="1"/>
          </p:cNvSpPr>
          <p:nvPr>
            <p:ph idx="1"/>
          </p:nvPr>
        </p:nvSpPr>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There are two csv file used in the EDA one has ball to ball data of each match from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ipl</a:t>
            </a:r>
            <a:r>
              <a:rPr lang="en-IN" sz="1800" dirty="0">
                <a:effectLst/>
                <a:latin typeface="Calibri" panose="020F0502020204030204" pitchFamily="34" charset="0"/>
                <a:ea typeface="Calibri" panose="020F0502020204030204" pitchFamily="34" charset="0"/>
                <a:cs typeface="Times New Roman" panose="02020603050405020304" pitchFamily="18" charset="0"/>
              </a:rPr>
              <a:t> 2008 to 2020</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The other csv file has details of where each match is played i.e. the venue, its results, man of the match etc. </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Here we combines the two data sets and then we get the information that we required.</a:t>
            </a:r>
          </a:p>
          <a:p>
            <a:r>
              <a:rPr lang="en-IN" sz="1800" dirty="0">
                <a:latin typeface="Calibri" panose="020F0502020204030204" pitchFamily="34" charset="0"/>
                <a:ea typeface="Calibri" panose="020F0502020204030204" pitchFamily="34" charset="0"/>
                <a:cs typeface="Times New Roman" panose="02020603050405020304" pitchFamily="18" charset="0"/>
              </a:rPr>
              <a:t>We also get graphs and some corelations between the data.</a:t>
            </a:r>
          </a:p>
          <a:p>
            <a:pPr marL="0" indent="0">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42578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CDFF4-3CE5-9E21-8C66-3C399DBB8332}"/>
              </a:ext>
            </a:extLst>
          </p:cNvPr>
          <p:cNvSpPr>
            <a:spLocks noGrp="1"/>
          </p:cNvSpPr>
          <p:nvPr>
            <p:ph type="title"/>
          </p:nvPr>
        </p:nvSpPr>
        <p:spPr>
          <a:xfrm>
            <a:off x="685800" y="322447"/>
            <a:ext cx="10396882" cy="1151965"/>
          </a:xfrm>
        </p:spPr>
        <p:txBody>
          <a:bodyPr>
            <a:normAutofit/>
          </a:bodyPr>
          <a:lstStyle/>
          <a:p>
            <a:r>
              <a:rPr lang="en-IN" sz="2800" dirty="0"/>
              <a:t>Information About Data</a:t>
            </a:r>
            <a:br>
              <a:rPr lang="en-IN" sz="2800" dirty="0"/>
            </a:br>
            <a:r>
              <a:rPr lang="en-IN" sz="2800" dirty="0"/>
              <a:t>(Ball To Ball data).</a:t>
            </a:r>
          </a:p>
        </p:txBody>
      </p:sp>
      <p:sp>
        <p:nvSpPr>
          <p:cNvPr id="3" name="Content Placeholder 2">
            <a:extLst>
              <a:ext uri="{FF2B5EF4-FFF2-40B4-BE49-F238E27FC236}">
                <a16:creationId xmlns:a16="http://schemas.microsoft.com/office/drawing/2014/main" id="{A6E0EC85-6978-8AC6-06FF-57ED719161EF}"/>
              </a:ext>
            </a:extLst>
          </p:cNvPr>
          <p:cNvSpPr>
            <a:spLocks noGrp="1"/>
          </p:cNvSpPr>
          <p:nvPr>
            <p:ph idx="1"/>
          </p:nvPr>
        </p:nvSpPr>
        <p:spPr>
          <a:xfrm>
            <a:off x="685800" y="2194560"/>
            <a:ext cx="10820400" cy="4206240"/>
          </a:xfrm>
        </p:spPr>
        <p:txBody>
          <a:bodyPr>
            <a:normAutofit/>
          </a:bodyPr>
          <a:lstStyle/>
          <a:p>
            <a:r>
              <a:rPr lang="en-IN" sz="1800" b="1" dirty="0">
                <a:effectLst/>
                <a:latin typeface="Calibri" panose="020F0502020204030204" pitchFamily="34" charset="0"/>
                <a:ea typeface="Calibri" panose="020F0502020204030204" pitchFamily="34" charset="0"/>
                <a:cs typeface="Times New Roman" panose="02020603050405020304" pitchFamily="18" charset="0"/>
              </a:rPr>
              <a:t>The csv of ball to ball data has 18 columns and 193468 rows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columns are:</a:t>
            </a:r>
          </a:p>
          <a:p>
            <a:pPr>
              <a:lnSpc>
                <a:spcPct val="107000"/>
              </a:lnSpc>
              <a:spcAft>
                <a:spcPts val="800"/>
              </a:spcAft>
              <a:buFont typeface="Wingdings" panose="05000000000000000000" pitchFamily="2" charset="2"/>
              <a:buChar char="q"/>
            </a:pPr>
            <a:r>
              <a:rPr lang="en-IN" sz="1200" dirty="0">
                <a:latin typeface="Calibri" panose="020F0502020204030204" pitchFamily="34" charset="0"/>
                <a:cs typeface="Times New Roman" panose="02020603050405020304" pitchFamily="18" charset="0"/>
              </a:rPr>
              <a:t>ID</a:t>
            </a:r>
          </a:p>
          <a:p>
            <a:pPr>
              <a:lnSpc>
                <a:spcPct val="107000"/>
              </a:lnSpc>
              <a:spcAft>
                <a:spcPts val="800"/>
              </a:spcAft>
              <a:buFont typeface="Wingdings" panose="05000000000000000000" pitchFamily="2" charset="2"/>
              <a:buChar char="q"/>
            </a:pPr>
            <a:r>
              <a:rPr lang="en-IN" sz="1200" dirty="0">
                <a:latin typeface="Calibri" panose="020F0502020204030204" pitchFamily="34" charset="0"/>
                <a:cs typeface="Times New Roman" panose="02020603050405020304" pitchFamily="18" charset="0"/>
              </a:rPr>
              <a:t> Innings </a:t>
            </a:r>
          </a:p>
          <a:p>
            <a:pPr>
              <a:lnSpc>
                <a:spcPct val="107000"/>
              </a:lnSpc>
              <a:spcAft>
                <a:spcPts val="800"/>
              </a:spcAft>
              <a:buFont typeface="Wingdings" panose="05000000000000000000" pitchFamily="2" charset="2"/>
              <a:buChar char="q"/>
            </a:pPr>
            <a:r>
              <a:rPr lang="en-IN" sz="1200" dirty="0">
                <a:latin typeface="Calibri" panose="020F0502020204030204" pitchFamily="34" charset="0"/>
                <a:cs typeface="Times New Roman" panose="02020603050405020304" pitchFamily="18" charset="0"/>
              </a:rPr>
              <a:t>Ball </a:t>
            </a:r>
          </a:p>
          <a:p>
            <a:pPr>
              <a:lnSpc>
                <a:spcPct val="107000"/>
              </a:lnSpc>
              <a:spcAft>
                <a:spcPts val="800"/>
              </a:spcAft>
              <a:buFont typeface="Wingdings" panose="05000000000000000000" pitchFamily="2" charset="2"/>
              <a:buChar char="q"/>
            </a:pPr>
            <a:r>
              <a:rPr lang="en-IN" sz="1200" dirty="0">
                <a:latin typeface="Calibri" panose="020F0502020204030204" pitchFamily="34" charset="0"/>
                <a:cs typeface="Times New Roman" panose="02020603050405020304" pitchFamily="18" charset="0"/>
              </a:rPr>
              <a:t>Batsman</a:t>
            </a:r>
          </a:p>
          <a:p>
            <a:pPr>
              <a:lnSpc>
                <a:spcPct val="107000"/>
              </a:lnSpc>
              <a:spcAft>
                <a:spcPts val="800"/>
              </a:spcAft>
              <a:buFont typeface="Wingdings" panose="05000000000000000000" pitchFamily="2" charset="2"/>
              <a:buChar char="q"/>
            </a:pPr>
            <a:r>
              <a:rPr lang="en-IN" sz="1200" dirty="0">
                <a:latin typeface="Calibri" panose="020F0502020204030204" pitchFamily="34" charset="0"/>
                <a:cs typeface="Times New Roman" panose="02020603050405020304" pitchFamily="18" charset="0"/>
              </a:rPr>
              <a:t>Non-striker</a:t>
            </a:r>
          </a:p>
          <a:p>
            <a:pPr>
              <a:lnSpc>
                <a:spcPct val="107000"/>
              </a:lnSpc>
              <a:spcAft>
                <a:spcPts val="800"/>
              </a:spcAft>
              <a:buFont typeface="Wingdings" panose="05000000000000000000" pitchFamily="2" charset="2"/>
              <a:buChar char="q"/>
            </a:pPr>
            <a:r>
              <a:rPr lang="en-IN" sz="1200" dirty="0">
                <a:latin typeface="Calibri" panose="020F0502020204030204" pitchFamily="34" charset="0"/>
                <a:cs typeface="Times New Roman" panose="02020603050405020304" pitchFamily="18" charset="0"/>
              </a:rPr>
              <a:t>bowler</a:t>
            </a:r>
          </a:p>
          <a:p>
            <a:pPr>
              <a:lnSpc>
                <a:spcPct val="107000"/>
              </a:lnSpc>
              <a:spcAft>
                <a:spcPts val="800"/>
              </a:spcAft>
              <a:buFont typeface="Wingdings" panose="05000000000000000000" pitchFamily="2" charset="2"/>
              <a:buChar char="q"/>
            </a:pPr>
            <a:r>
              <a:rPr lang="en-IN" sz="1200" dirty="0" err="1">
                <a:latin typeface="Calibri" panose="020F0502020204030204" pitchFamily="34" charset="0"/>
                <a:cs typeface="Times New Roman" panose="02020603050405020304" pitchFamily="18" charset="0"/>
              </a:rPr>
              <a:t>Batsman_runs</a:t>
            </a:r>
            <a:endParaRPr lang="en-IN" sz="1200" dirty="0">
              <a:latin typeface="Calibri" panose="020F0502020204030204" pitchFamily="34" charset="0"/>
              <a:cs typeface="Times New Roman" panose="02020603050405020304" pitchFamily="18" charset="0"/>
            </a:endParaRPr>
          </a:p>
          <a:p>
            <a:pPr marL="0" indent="0">
              <a:lnSpc>
                <a:spcPct val="107000"/>
              </a:lnSpc>
              <a:spcAft>
                <a:spcPts val="800"/>
              </a:spcAft>
              <a:buNone/>
            </a:pPr>
            <a:endParaRPr lang="en-IN" sz="12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28198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C42FA-0BF3-E382-4D9D-E8D101139027}"/>
              </a:ext>
            </a:extLst>
          </p:cNvPr>
          <p:cNvSpPr>
            <a:spLocks noGrp="1"/>
          </p:cNvSpPr>
          <p:nvPr>
            <p:ph type="title"/>
          </p:nvPr>
        </p:nvSpPr>
        <p:spPr>
          <a:xfrm flipV="1">
            <a:off x="685801" y="163628"/>
            <a:ext cx="10396882" cy="77003"/>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61CEC947-BCEC-2858-2084-3F50118CBE15}"/>
              </a:ext>
            </a:extLst>
          </p:cNvPr>
          <p:cNvSpPr>
            <a:spLocks noGrp="1"/>
          </p:cNvSpPr>
          <p:nvPr>
            <p:ph sz="quarter" idx="13"/>
          </p:nvPr>
        </p:nvSpPr>
        <p:spPr>
          <a:xfrm>
            <a:off x="685800" y="317634"/>
            <a:ext cx="10394707" cy="5056951"/>
          </a:xfrm>
        </p:spPr>
        <p:txBody>
          <a:bodyPr>
            <a:normAutofit/>
          </a:bodyPr>
          <a:lstStyle/>
          <a:p>
            <a:pPr>
              <a:buFont typeface="Wingdings" panose="05000000000000000000" pitchFamily="2" charset="2"/>
              <a:buChar char="q"/>
            </a:pPr>
            <a:r>
              <a:rPr lang="en-IN" sz="1200" dirty="0" err="1">
                <a:latin typeface="Calibri" panose="020F0502020204030204" pitchFamily="34" charset="0"/>
                <a:cs typeface="Calibri" panose="020F0502020204030204" pitchFamily="34" charset="0"/>
              </a:rPr>
              <a:t>Extra_runs</a:t>
            </a:r>
            <a:endParaRPr lang="en-IN" sz="1200" dirty="0">
              <a:latin typeface="Calibri" panose="020F0502020204030204" pitchFamily="34" charset="0"/>
              <a:cs typeface="Calibri" panose="020F0502020204030204" pitchFamily="34" charset="0"/>
            </a:endParaRPr>
          </a:p>
          <a:p>
            <a:pPr>
              <a:buFont typeface="Wingdings" panose="05000000000000000000" pitchFamily="2" charset="2"/>
              <a:buChar char="q"/>
            </a:pPr>
            <a:r>
              <a:rPr lang="en-IN" sz="1200" dirty="0" err="1">
                <a:latin typeface="Calibri" panose="020F0502020204030204" pitchFamily="34" charset="0"/>
                <a:cs typeface="Calibri" panose="020F0502020204030204" pitchFamily="34" charset="0"/>
              </a:rPr>
              <a:t>total_runs</a:t>
            </a:r>
            <a:endParaRPr lang="en-IN" sz="1200" dirty="0">
              <a:latin typeface="Calibri" panose="020F0502020204030204" pitchFamily="34" charset="0"/>
              <a:cs typeface="Calibri" panose="020F0502020204030204" pitchFamily="34" charset="0"/>
            </a:endParaRPr>
          </a:p>
          <a:p>
            <a:pPr>
              <a:buFont typeface="Wingdings" panose="05000000000000000000" pitchFamily="2" charset="2"/>
              <a:buChar char="q"/>
            </a:pPr>
            <a:r>
              <a:rPr lang="en-IN" sz="1200" dirty="0" err="1">
                <a:latin typeface="Calibri" panose="020F0502020204030204" pitchFamily="34" charset="0"/>
                <a:cs typeface="Calibri" panose="020F0502020204030204" pitchFamily="34" charset="0"/>
              </a:rPr>
              <a:t>Non_boundary</a:t>
            </a:r>
            <a:endParaRPr lang="en-IN" sz="1200" dirty="0">
              <a:latin typeface="Calibri" panose="020F0502020204030204" pitchFamily="34" charset="0"/>
              <a:cs typeface="Calibri" panose="020F0502020204030204" pitchFamily="34" charset="0"/>
            </a:endParaRPr>
          </a:p>
          <a:p>
            <a:pPr>
              <a:buFont typeface="Wingdings" panose="05000000000000000000" pitchFamily="2" charset="2"/>
              <a:buChar char="q"/>
            </a:pPr>
            <a:r>
              <a:rPr lang="en-IN" sz="1200" dirty="0" err="1">
                <a:latin typeface="Calibri" panose="020F0502020204030204" pitchFamily="34" charset="0"/>
                <a:cs typeface="Calibri" panose="020F0502020204030204" pitchFamily="34" charset="0"/>
              </a:rPr>
              <a:t>Is_wicket</a:t>
            </a:r>
            <a:endParaRPr lang="en-IN" sz="1200" dirty="0">
              <a:latin typeface="Calibri" panose="020F0502020204030204" pitchFamily="34" charset="0"/>
              <a:cs typeface="Calibri" panose="020F0502020204030204" pitchFamily="34" charset="0"/>
            </a:endParaRPr>
          </a:p>
          <a:p>
            <a:pPr>
              <a:buFont typeface="Wingdings" panose="05000000000000000000" pitchFamily="2" charset="2"/>
              <a:buChar char="q"/>
            </a:pPr>
            <a:r>
              <a:rPr lang="en-IN" sz="1200" dirty="0" err="1">
                <a:latin typeface="Calibri" panose="020F0502020204030204" pitchFamily="34" charset="0"/>
                <a:cs typeface="Calibri" panose="020F0502020204030204" pitchFamily="34" charset="0"/>
              </a:rPr>
              <a:t>Dismissed_kind</a:t>
            </a:r>
            <a:endParaRPr lang="en-IN" sz="1200" dirty="0">
              <a:latin typeface="Calibri" panose="020F0502020204030204" pitchFamily="34" charset="0"/>
              <a:cs typeface="Calibri" panose="020F0502020204030204" pitchFamily="34" charset="0"/>
            </a:endParaRPr>
          </a:p>
          <a:p>
            <a:pPr>
              <a:buFont typeface="Wingdings" panose="05000000000000000000" pitchFamily="2" charset="2"/>
              <a:buChar char="q"/>
            </a:pPr>
            <a:r>
              <a:rPr lang="en-IN" sz="1200" dirty="0" err="1">
                <a:latin typeface="Calibri" panose="020F0502020204030204" pitchFamily="34" charset="0"/>
                <a:cs typeface="Calibri" panose="020F0502020204030204" pitchFamily="34" charset="0"/>
              </a:rPr>
              <a:t>Player_dismissed</a:t>
            </a:r>
            <a:endParaRPr lang="en-IN" sz="1200" dirty="0">
              <a:latin typeface="Calibri" panose="020F0502020204030204" pitchFamily="34" charset="0"/>
              <a:cs typeface="Calibri" panose="020F0502020204030204" pitchFamily="34" charset="0"/>
            </a:endParaRPr>
          </a:p>
          <a:p>
            <a:pPr>
              <a:buFont typeface="Wingdings" panose="05000000000000000000" pitchFamily="2" charset="2"/>
              <a:buChar char="q"/>
            </a:pPr>
            <a:r>
              <a:rPr lang="en-IN" sz="1200" dirty="0">
                <a:latin typeface="Calibri" panose="020F0502020204030204" pitchFamily="34" charset="0"/>
                <a:cs typeface="Calibri" panose="020F0502020204030204" pitchFamily="34" charset="0"/>
              </a:rPr>
              <a:t>Fielder</a:t>
            </a:r>
          </a:p>
          <a:p>
            <a:pPr>
              <a:buFont typeface="Wingdings" panose="05000000000000000000" pitchFamily="2" charset="2"/>
              <a:buChar char="q"/>
            </a:pPr>
            <a:r>
              <a:rPr lang="en-IN" sz="1200" dirty="0" err="1">
                <a:latin typeface="Calibri" panose="020F0502020204030204" pitchFamily="34" charset="0"/>
                <a:cs typeface="Calibri" panose="020F0502020204030204" pitchFamily="34" charset="0"/>
              </a:rPr>
              <a:t>Extra_type</a:t>
            </a:r>
            <a:endParaRPr lang="en-IN" sz="1200" dirty="0">
              <a:latin typeface="Calibri" panose="020F0502020204030204" pitchFamily="34" charset="0"/>
              <a:cs typeface="Calibri" panose="020F0502020204030204" pitchFamily="34" charset="0"/>
            </a:endParaRPr>
          </a:p>
          <a:p>
            <a:pPr>
              <a:buFont typeface="Wingdings" panose="05000000000000000000" pitchFamily="2" charset="2"/>
              <a:buChar char="q"/>
            </a:pPr>
            <a:r>
              <a:rPr lang="en-IN" sz="1200" dirty="0" err="1">
                <a:latin typeface="Calibri" panose="020F0502020204030204" pitchFamily="34" charset="0"/>
                <a:cs typeface="Calibri" panose="020F0502020204030204" pitchFamily="34" charset="0"/>
              </a:rPr>
              <a:t>Batting_team</a:t>
            </a:r>
            <a:endParaRPr lang="en-IN" sz="1200" dirty="0">
              <a:latin typeface="Calibri" panose="020F0502020204030204" pitchFamily="34" charset="0"/>
              <a:cs typeface="Calibri" panose="020F0502020204030204" pitchFamily="34" charset="0"/>
            </a:endParaRPr>
          </a:p>
          <a:p>
            <a:pPr>
              <a:buFont typeface="Wingdings" panose="05000000000000000000" pitchFamily="2" charset="2"/>
              <a:buChar char="q"/>
            </a:pPr>
            <a:r>
              <a:rPr lang="en-IN" sz="1200" dirty="0" err="1">
                <a:latin typeface="Calibri" panose="020F0502020204030204" pitchFamily="34" charset="0"/>
                <a:cs typeface="Calibri" panose="020F0502020204030204" pitchFamily="34" charset="0"/>
              </a:rPr>
              <a:t>Bowling_team</a:t>
            </a:r>
            <a:endParaRPr lang="en-IN" sz="1200" dirty="0">
              <a:latin typeface="Calibri" panose="020F0502020204030204" pitchFamily="34" charset="0"/>
              <a:cs typeface="Calibri" panose="020F0502020204030204" pitchFamily="34" charset="0"/>
            </a:endParaRPr>
          </a:p>
          <a:p>
            <a:pPr>
              <a:buFont typeface="Wingdings" panose="05000000000000000000" pitchFamily="2" charset="2"/>
              <a:buChar char="q"/>
            </a:pPr>
            <a:endParaRPr lang="en-IN" sz="1200" dirty="0">
              <a:latin typeface="Calibri" panose="020F0502020204030204" pitchFamily="34" charset="0"/>
              <a:cs typeface="Calibri" panose="020F0502020204030204" pitchFamily="34" charset="0"/>
            </a:endParaRPr>
          </a:p>
          <a:p>
            <a:pPr marL="285750" indent="-285750">
              <a:buAutoNum type="romanLcPeriod"/>
            </a:pPr>
            <a:endParaRPr lang="en-IN" sz="1200"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B6D48D28-ECE1-F62B-9B70-F3C1DF7FED2F}"/>
              </a:ext>
            </a:extLst>
          </p:cNvPr>
          <p:cNvPicPr>
            <a:picLocks noChangeAspect="1"/>
          </p:cNvPicPr>
          <p:nvPr/>
        </p:nvPicPr>
        <p:blipFill>
          <a:blip r:embed="rId2"/>
          <a:stretch>
            <a:fillRect/>
          </a:stretch>
        </p:blipFill>
        <p:spPr>
          <a:xfrm>
            <a:off x="4138863" y="1055408"/>
            <a:ext cx="6824312" cy="3458839"/>
          </a:xfrm>
          <a:prstGeom prst="rect">
            <a:avLst/>
          </a:prstGeom>
        </p:spPr>
      </p:pic>
    </p:spTree>
    <p:extLst>
      <p:ext uri="{BB962C8B-B14F-4D97-AF65-F5344CB8AC3E}">
        <p14:creationId xmlns:p14="http://schemas.microsoft.com/office/powerpoint/2010/main" val="2729363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6FEB9-0D91-511E-0B8D-B2D1506B58BD}"/>
              </a:ext>
            </a:extLst>
          </p:cNvPr>
          <p:cNvSpPr>
            <a:spLocks noGrp="1"/>
          </p:cNvSpPr>
          <p:nvPr>
            <p:ph type="title"/>
          </p:nvPr>
        </p:nvSpPr>
        <p:spPr>
          <a:xfrm>
            <a:off x="685801" y="385012"/>
            <a:ext cx="10396882" cy="991401"/>
          </a:xfrm>
        </p:spPr>
        <p:txBody>
          <a:bodyPr>
            <a:normAutofit/>
          </a:bodyPr>
          <a:lstStyle/>
          <a:p>
            <a:r>
              <a:rPr lang="en-IN" sz="2800" dirty="0"/>
              <a:t>Information about data (matches data).</a:t>
            </a:r>
          </a:p>
        </p:txBody>
      </p:sp>
      <p:sp>
        <p:nvSpPr>
          <p:cNvPr id="3" name="Content Placeholder 2">
            <a:extLst>
              <a:ext uri="{FF2B5EF4-FFF2-40B4-BE49-F238E27FC236}">
                <a16:creationId xmlns:a16="http://schemas.microsoft.com/office/drawing/2014/main" id="{4D4E69A2-6744-A64B-4C56-5F3F51BEA78E}"/>
              </a:ext>
            </a:extLst>
          </p:cNvPr>
          <p:cNvSpPr>
            <a:spLocks noGrp="1"/>
          </p:cNvSpPr>
          <p:nvPr>
            <p:ph sz="quarter" idx="13"/>
          </p:nvPr>
        </p:nvSpPr>
        <p:spPr/>
        <p:txBody>
          <a:bodyPr>
            <a:normAutofit fontScale="85000" lnSpcReduction="20000"/>
          </a:bodyPr>
          <a:lstStyle/>
          <a:p>
            <a:r>
              <a:rPr lang="en-IN" sz="1800" b="1" dirty="0">
                <a:effectLst/>
                <a:latin typeface="Calibri" panose="020F0502020204030204" pitchFamily="34" charset="0"/>
                <a:ea typeface="Calibri" panose="020F0502020204030204" pitchFamily="34" charset="0"/>
                <a:cs typeface="Times New Roman" panose="02020603050405020304" pitchFamily="18" charset="0"/>
              </a:rPr>
              <a:t>Matches csv has 816 rows and 17 columns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Calibri" panose="020F0502020204030204" pitchFamily="34" charset="0"/>
                <a:ea typeface="Calibri" panose="020F0502020204030204" pitchFamily="34" charset="0"/>
                <a:cs typeface="Times New Roman" panose="02020603050405020304" pitchFamily="18" charset="0"/>
              </a:rPr>
              <a:t>Columns are:</a:t>
            </a:r>
          </a:p>
          <a:p>
            <a:pPr>
              <a:buFont typeface="Wingdings" panose="05000000000000000000" pitchFamily="2" charset="2"/>
              <a:buChar char="q"/>
            </a:pPr>
            <a:r>
              <a:rPr lang="en-IN" sz="1500" dirty="0">
                <a:latin typeface="Calibri" panose="020F0502020204030204" pitchFamily="34" charset="0"/>
                <a:cs typeface="Calibri" panose="020F0502020204030204" pitchFamily="34" charset="0"/>
              </a:rPr>
              <a:t>id</a:t>
            </a:r>
          </a:p>
          <a:p>
            <a:pPr>
              <a:buFont typeface="Wingdings" panose="05000000000000000000" pitchFamily="2" charset="2"/>
              <a:buChar char="q"/>
            </a:pPr>
            <a:r>
              <a:rPr lang="en-IN" sz="1500" dirty="0">
                <a:latin typeface="Calibri" panose="020F0502020204030204" pitchFamily="34" charset="0"/>
                <a:cs typeface="Calibri" panose="020F0502020204030204" pitchFamily="34" charset="0"/>
              </a:rPr>
              <a:t>City</a:t>
            </a:r>
          </a:p>
          <a:p>
            <a:pPr>
              <a:buFont typeface="Wingdings" panose="05000000000000000000" pitchFamily="2" charset="2"/>
              <a:buChar char="q"/>
            </a:pPr>
            <a:r>
              <a:rPr lang="en-IN" sz="1500" dirty="0">
                <a:latin typeface="Calibri" panose="020F0502020204030204" pitchFamily="34" charset="0"/>
                <a:cs typeface="Calibri" panose="020F0502020204030204" pitchFamily="34" charset="0"/>
              </a:rPr>
              <a:t>Date</a:t>
            </a:r>
          </a:p>
          <a:p>
            <a:pPr>
              <a:buFont typeface="Wingdings" panose="05000000000000000000" pitchFamily="2" charset="2"/>
              <a:buChar char="q"/>
            </a:pPr>
            <a:r>
              <a:rPr lang="en-IN" sz="1500" dirty="0" err="1">
                <a:latin typeface="Calibri" panose="020F0502020204030204" pitchFamily="34" charset="0"/>
                <a:cs typeface="Calibri" panose="020F0502020204030204" pitchFamily="34" charset="0"/>
              </a:rPr>
              <a:t>Player_of_match</a:t>
            </a:r>
            <a:endParaRPr lang="en-IN" sz="1500" dirty="0">
              <a:latin typeface="Calibri" panose="020F0502020204030204" pitchFamily="34" charset="0"/>
              <a:cs typeface="Calibri" panose="020F0502020204030204" pitchFamily="34" charset="0"/>
            </a:endParaRPr>
          </a:p>
          <a:p>
            <a:pPr>
              <a:buFont typeface="Wingdings" panose="05000000000000000000" pitchFamily="2" charset="2"/>
              <a:buChar char="q"/>
            </a:pPr>
            <a:r>
              <a:rPr lang="en-IN" sz="1500" dirty="0">
                <a:latin typeface="Calibri" panose="020F0502020204030204" pitchFamily="34" charset="0"/>
                <a:cs typeface="Calibri" panose="020F0502020204030204" pitchFamily="34" charset="0"/>
              </a:rPr>
              <a:t>Venue</a:t>
            </a:r>
          </a:p>
          <a:p>
            <a:pPr>
              <a:buFont typeface="Wingdings" panose="05000000000000000000" pitchFamily="2" charset="2"/>
              <a:buChar char="q"/>
            </a:pPr>
            <a:r>
              <a:rPr lang="en-IN" sz="1500" dirty="0" err="1">
                <a:latin typeface="Calibri" panose="020F0502020204030204" pitchFamily="34" charset="0"/>
                <a:cs typeface="Calibri" panose="020F0502020204030204" pitchFamily="34" charset="0"/>
              </a:rPr>
              <a:t>Netural_venue</a:t>
            </a:r>
            <a:endParaRPr lang="en-IN" sz="1500" dirty="0">
              <a:latin typeface="Calibri" panose="020F0502020204030204" pitchFamily="34" charset="0"/>
              <a:cs typeface="Calibri" panose="020F0502020204030204" pitchFamily="34" charset="0"/>
            </a:endParaRPr>
          </a:p>
          <a:p>
            <a:pPr>
              <a:buFont typeface="Wingdings" panose="05000000000000000000" pitchFamily="2" charset="2"/>
              <a:buChar char="q"/>
            </a:pPr>
            <a:r>
              <a:rPr lang="en-IN" sz="1500" dirty="0">
                <a:latin typeface="Calibri" panose="020F0502020204030204" pitchFamily="34" charset="0"/>
                <a:cs typeface="Calibri" panose="020F0502020204030204" pitchFamily="34" charset="0"/>
              </a:rPr>
              <a:t>Team 1</a:t>
            </a:r>
          </a:p>
          <a:p>
            <a:pPr>
              <a:buFont typeface="Wingdings" panose="05000000000000000000" pitchFamily="2" charset="2"/>
              <a:buChar char="q"/>
            </a:pPr>
            <a:r>
              <a:rPr lang="en-IN" sz="1500" dirty="0">
                <a:latin typeface="Calibri" panose="020F0502020204030204" pitchFamily="34" charset="0"/>
                <a:cs typeface="Calibri" panose="020F0502020204030204" pitchFamily="34" charset="0"/>
              </a:rPr>
              <a:t>Team 2</a:t>
            </a:r>
          </a:p>
        </p:txBody>
      </p:sp>
    </p:spTree>
    <p:extLst>
      <p:ext uri="{BB962C8B-B14F-4D97-AF65-F5344CB8AC3E}">
        <p14:creationId xmlns:p14="http://schemas.microsoft.com/office/powerpoint/2010/main" val="2202154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EB72AF-60DC-A95B-D3A9-377012E86141}"/>
              </a:ext>
            </a:extLst>
          </p:cNvPr>
          <p:cNvSpPr>
            <a:spLocks noGrp="1"/>
          </p:cNvSpPr>
          <p:nvPr>
            <p:ph sz="quarter" idx="13"/>
          </p:nvPr>
        </p:nvSpPr>
        <p:spPr>
          <a:xfrm>
            <a:off x="685800" y="616018"/>
            <a:ext cx="10394707" cy="4758568"/>
          </a:xfrm>
        </p:spPr>
        <p:txBody>
          <a:bodyPr>
            <a:normAutofit/>
          </a:bodyPr>
          <a:lstStyle/>
          <a:p>
            <a:r>
              <a:rPr lang="en-IN" sz="1500" dirty="0" err="1">
                <a:latin typeface="Calibri" panose="020F0502020204030204" pitchFamily="34" charset="0"/>
                <a:cs typeface="Calibri" panose="020F0502020204030204" pitchFamily="34" charset="0"/>
              </a:rPr>
              <a:t>Toss_winner</a:t>
            </a:r>
            <a:endParaRPr lang="en-IN" sz="1500" dirty="0">
              <a:latin typeface="Calibri" panose="020F0502020204030204" pitchFamily="34" charset="0"/>
              <a:cs typeface="Calibri" panose="020F0502020204030204" pitchFamily="34" charset="0"/>
            </a:endParaRPr>
          </a:p>
          <a:p>
            <a:r>
              <a:rPr lang="en-IN" sz="1500" dirty="0" err="1">
                <a:latin typeface="Calibri" panose="020F0502020204030204" pitchFamily="34" charset="0"/>
                <a:cs typeface="Calibri" panose="020F0502020204030204" pitchFamily="34" charset="0"/>
              </a:rPr>
              <a:t>Toss_decision</a:t>
            </a:r>
            <a:endParaRPr lang="en-IN" sz="1500" dirty="0">
              <a:latin typeface="Calibri" panose="020F0502020204030204" pitchFamily="34" charset="0"/>
              <a:cs typeface="Calibri" panose="020F0502020204030204" pitchFamily="34" charset="0"/>
            </a:endParaRPr>
          </a:p>
          <a:p>
            <a:r>
              <a:rPr lang="en-IN" sz="1500" dirty="0">
                <a:latin typeface="Calibri" panose="020F0502020204030204" pitchFamily="34" charset="0"/>
                <a:cs typeface="Calibri" panose="020F0502020204030204" pitchFamily="34" charset="0"/>
              </a:rPr>
              <a:t>Winner</a:t>
            </a:r>
          </a:p>
          <a:p>
            <a:r>
              <a:rPr lang="en-IN" sz="1500" dirty="0">
                <a:latin typeface="Calibri" panose="020F0502020204030204" pitchFamily="34" charset="0"/>
                <a:cs typeface="Calibri" panose="020F0502020204030204" pitchFamily="34" charset="0"/>
              </a:rPr>
              <a:t>Result</a:t>
            </a:r>
          </a:p>
          <a:p>
            <a:r>
              <a:rPr lang="en-IN" sz="1500" dirty="0" err="1">
                <a:latin typeface="Calibri" panose="020F0502020204030204" pitchFamily="34" charset="0"/>
                <a:cs typeface="Calibri" panose="020F0502020204030204" pitchFamily="34" charset="0"/>
              </a:rPr>
              <a:t>Result_margin</a:t>
            </a:r>
            <a:endParaRPr lang="en-IN" sz="1500" dirty="0">
              <a:latin typeface="Calibri" panose="020F0502020204030204" pitchFamily="34" charset="0"/>
              <a:cs typeface="Calibri" panose="020F0502020204030204" pitchFamily="34" charset="0"/>
            </a:endParaRPr>
          </a:p>
          <a:p>
            <a:r>
              <a:rPr lang="en-IN" sz="1500" dirty="0" err="1">
                <a:latin typeface="Calibri" panose="020F0502020204030204" pitchFamily="34" charset="0"/>
                <a:cs typeface="Calibri" panose="020F0502020204030204" pitchFamily="34" charset="0"/>
              </a:rPr>
              <a:t>Elimnator</a:t>
            </a:r>
            <a:endParaRPr lang="en-IN" sz="1500" dirty="0">
              <a:latin typeface="Calibri" panose="020F0502020204030204" pitchFamily="34" charset="0"/>
              <a:cs typeface="Calibri" panose="020F0502020204030204" pitchFamily="34" charset="0"/>
            </a:endParaRPr>
          </a:p>
          <a:p>
            <a:r>
              <a:rPr lang="en-IN" sz="1500" dirty="0">
                <a:latin typeface="Calibri" panose="020F0502020204030204" pitchFamily="34" charset="0"/>
                <a:cs typeface="Calibri" panose="020F0502020204030204" pitchFamily="34" charset="0"/>
              </a:rPr>
              <a:t>Method</a:t>
            </a:r>
          </a:p>
          <a:p>
            <a:r>
              <a:rPr lang="en-IN" sz="1500" dirty="0">
                <a:latin typeface="Calibri" panose="020F0502020204030204" pitchFamily="34" charset="0"/>
                <a:cs typeface="Calibri" panose="020F0502020204030204" pitchFamily="34" charset="0"/>
              </a:rPr>
              <a:t>Umpire 1</a:t>
            </a:r>
          </a:p>
          <a:p>
            <a:r>
              <a:rPr lang="en-IN" sz="1500" dirty="0">
                <a:latin typeface="Calibri" panose="020F0502020204030204" pitchFamily="34" charset="0"/>
                <a:cs typeface="Calibri" panose="020F0502020204030204" pitchFamily="34" charset="0"/>
              </a:rPr>
              <a:t>Umpire 2</a:t>
            </a:r>
          </a:p>
          <a:p>
            <a:endParaRPr lang="en-IN" sz="1500"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AC717D5E-2C79-250D-E2B7-80A9020265FF}"/>
              </a:ext>
            </a:extLst>
          </p:cNvPr>
          <p:cNvPicPr>
            <a:picLocks noChangeAspect="1"/>
          </p:cNvPicPr>
          <p:nvPr/>
        </p:nvPicPr>
        <p:blipFill>
          <a:blip r:embed="rId2"/>
          <a:stretch>
            <a:fillRect/>
          </a:stretch>
        </p:blipFill>
        <p:spPr>
          <a:xfrm>
            <a:off x="3542097" y="943277"/>
            <a:ext cx="6756934" cy="3715350"/>
          </a:xfrm>
          <a:prstGeom prst="rect">
            <a:avLst/>
          </a:prstGeom>
        </p:spPr>
      </p:pic>
    </p:spTree>
    <p:extLst>
      <p:ext uri="{BB962C8B-B14F-4D97-AF65-F5344CB8AC3E}">
        <p14:creationId xmlns:p14="http://schemas.microsoft.com/office/powerpoint/2010/main" val="3590477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E8934-D002-2491-17AF-49D1BB8755F2}"/>
              </a:ext>
            </a:extLst>
          </p:cNvPr>
          <p:cNvSpPr>
            <a:spLocks noGrp="1"/>
          </p:cNvSpPr>
          <p:nvPr>
            <p:ph type="title"/>
          </p:nvPr>
        </p:nvSpPr>
        <p:spPr/>
        <p:txBody>
          <a:bodyPr>
            <a:normAutofit/>
          </a:bodyPr>
          <a:lstStyle/>
          <a:p>
            <a:r>
              <a:rPr lang="en-IN" sz="2800" dirty="0"/>
              <a:t>Information we get from the data..</a:t>
            </a:r>
          </a:p>
        </p:txBody>
      </p:sp>
      <p:sp>
        <p:nvSpPr>
          <p:cNvPr id="3" name="Content Placeholder 2">
            <a:extLst>
              <a:ext uri="{FF2B5EF4-FFF2-40B4-BE49-F238E27FC236}">
                <a16:creationId xmlns:a16="http://schemas.microsoft.com/office/drawing/2014/main" id="{7C94CB47-46BD-9AA6-EC3E-518B8348631D}"/>
              </a:ext>
            </a:extLst>
          </p:cNvPr>
          <p:cNvSpPr>
            <a:spLocks noGrp="1"/>
          </p:cNvSpPr>
          <p:nvPr>
            <p:ph sz="quarter" idx="13"/>
          </p:nvPr>
        </p:nvSpPr>
        <p:spPr/>
        <p:txBody>
          <a:bodyPr>
            <a:normAutofit/>
          </a:bodyPr>
          <a:lstStyle/>
          <a:p>
            <a:r>
              <a:rPr lang="en-IN" sz="3600" b="1" dirty="0">
                <a:latin typeface="Calibri" panose="020F0502020204030204" pitchFamily="34" charset="0"/>
                <a:cs typeface="Calibri" panose="020F0502020204030204" pitchFamily="34" charset="0"/>
              </a:rPr>
              <a:t>Maximum Runs: </a:t>
            </a:r>
            <a:r>
              <a:rPr lang="en-IN" sz="3600" dirty="0">
                <a:latin typeface="Calibri" panose="020F0502020204030204" pitchFamily="34" charset="0"/>
                <a:cs typeface="Calibri" panose="020F0502020204030204" pitchFamily="34" charset="0"/>
              </a:rPr>
              <a:t>Z Khan, 6081</a:t>
            </a:r>
          </a:p>
          <a:p>
            <a:r>
              <a:rPr lang="en-IN" sz="3600" b="1" dirty="0">
                <a:latin typeface="Calibri" panose="020F0502020204030204" pitchFamily="34" charset="0"/>
                <a:cs typeface="Calibri" panose="020F0502020204030204" pitchFamily="34" charset="0"/>
              </a:rPr>
              <a:t>Minimum Runs: </a:t>
            </a:r>
            <a:r>
              <a:rPr lang="en-IN" sz="3600" dirty="0">
                <a:latin typeface="Calibri" panose="020F0502020204030204" pitchFamily="34" charset="0"/>
                <a:cs typeface="Calibri" panose="020F0502020204030204" pitchFamily="34" charset="0"/>
              </a:rPr>
              <a:t>A Ashish Reddy, 0</a:t>
            </a:r>
          </a:p>
          <a:p>
            <a:r>
              <a:rPr lang="en-IN" sz="3600" b="1" dirty="0">
                <a:latin typeface="Calibri" panose="020F0502020204030204" pitchFamily="34" charset="0"/>
                <a:cs typeface="Calibri" panose="020F0502020204030204" pitchFamily="34" charset="0"/>
              </a:rPr>
              <a:t>Maximum Runs in a season:</a:t>
            </a:r>
            <a:r>
              <a:rPr lang="en-IN" sz="3600" dirty="0">
                <a:latin typeface="Calibri" panose="020F0502020204030204" pitchFamily="34" charset="0"/>
                <a:cs typeface="Calibri" panose="020F0502020204030204" pitchFamily="34" charset="0"/>
              </a:rPr>
              <a:t>	2012, 22453</a:t>
            </a:r>
          </a:p>
          <a:p>
            <a:r>
              <a:rPr lang="en-IN" sz="3600" b="1" dirty="0">
                <a:latin typeface="Calibri" panose="020F0502020204030204" pitchFamily="34" charset="0"/>
                <a:cs typeface="Calibri" panose="020F0502020204030204" pitchFamily="34" charset="0"/>
              </a:rPr>
              <a:t>Minimum Runs in a season:</a:t>
            </a:r>
            <a:r>
              <a:rPr lang="en-IN" sz="3600" dirty="0">
                <a:latin typeface="Calibri" panose="020F0502020204030204" pitchFamily="34" charset="0"/>
                <a:cs typeface="Calibri" panose="020F0502020204030204" pitchFamily="34" charset="0"/>
              </a:rPr>
              <a:t>2008, 16320</a:t>
            </a:r>
            <a:endParaRPr lang="en-IN" sz="3600" b="1" dirty="0">
              <a:latin typeface="Calibri" panose="020F0502020204030204" pitchFamily="34" charset="0"/>
              <a:cs typeface="Calibri" panose="020F0502020204030204" pitchFamily="34" charset="0"/>
            </a:endParaRPr>
          </a:p>
          <a:p>
            <a:endParaRPr lang="en-IN" sz="15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62243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4E669-049B-0E03-53C0-CD4091CA45E8}"/>
              </a:ext>
            </a:extLst>
          </p:cNvPr>
          <p:cNvSpPr>
            <a:spLocks noGrp="1"/>
          </p:cNvSpPr>
          <p:nvPr>
            <p:ph type="title"/>
          </p:nvPr>
        </p:nvSpPr>
        <p:spPr/>
        <p:txBody>
          <a:bodyPr>
            <a:normAutofit fontScale="90000"/>
          </a:bodyPr>
          <a:lstStyle/>
          <a:p>
            <a:r>
              <a:rPr lang="en-US" dirty="0"/>
              <a:t>Number of times when team won the toss and won the match </a:t>
            </a:r>
            <a:endParaRPr lang="en-IN" dirty="0"/>
          </a:p>
        </p:txBody>
      </p:sp>
      <p:sp>
        <p:nvSpPr>
          <p:cNvPr id="3" name="Content Placeholder 2">
            <a:extLst>
              <a:ext uri="{FF2B5EF4-FFF2-40B4-BE49-F238E27FC236}">
                <a16:creationId xmlns:a16="http://schemas.microsoft.com/office/drawing/2014/main" id="{20B96C1B-D22B-E30D-ADEE-DDD7210B7011}"/>
              </a:ext>
            </a:extLst>
          </p:cNvPr>
          <p:cNvSpPr>
            <a:spLocks noGrp="1"/>
          </p:cNvSpPr>
          <p:nvPr>
            <p:ph sz="quarter" idx="13"/>
          </p:nvPr>
        </p:nvSpPr>
        <p:spPr>
          <a:xfrm>
            <a:off x="464419" y="2159649"/>
            <a:ext cx="10394707" cy="3311189"/>
          </a:xfrm>
        </p:spPr>
        <p:txBody>
          <a:bodyPr>
            <a:normAutofit fontScale="40000" lnSpcReduction="20000"/>
          </a:bodyPr>
          <a:lstStyle/>
          <a:p>
            <a:endParaRPr lang="en-US" b="1" dirty="0">
              <a:latin typeface="Calibri" panose="020F0502020204030204" pitchFamily="34" charset="0"/>
              <a:cs typeface="Calibri" panose="020F0502020204030204" pitchFamily="34" charset="0"/>
            </a:endParaRPr>
          </a:p>
          <a:p>
            <a:endParaRPr lang="en-US" b="1" dirty="0">
              <a:latin typeface="Calibri" panose="020F0502020204030204" pitchFamily="34" charset="0"/>
              <a:cs typeface="Calibri" panose="020F0502020204030204" pitchFamily="34" charset="0"/>
            </a:endParaRPr>
          </a:p>
          <a:p>
            <a:endParaRPr lang="en-US" b="1" dirty="0">
              <a:latin typeface="Calibri" panose="020F0502020204030204" pitchFamily="34" charset="0"/>
              <a:cs typeface="Calibri" panose="020F0502020204030204" pitchFamily="34" charset="0"/>
            </a:endParaRPr>
          </a:p>
          <a:p>
            <a:endParaRPr lang="en-US" sz="3400" b="1" dirty="0">
              <a:latin typeface="Calibri" panose="020F0502020204030204" pitchFamily="34" charset="0"/>
              <a:cs typeface="Calibri" panose="020F0502020204030204" pitchFamily="34" charset="0"/>
            </a:endParaRPr>
          </a:p>
          <a:p>
            <a:r>
              <a:rPr lang="en-US" sz="3400" b="1" dirty="0">
                <a:latin typeface="Calibri" panose="020F0502020204030204" pitchFamily="34" charset="0"/>
                <a:cs typeface="Calibri" panose="020F0502020204030204" pitchFamily="34" charset="0"/>
              </a:rPr>
              <a:t>Out of 816 matches 418 matches have been won when the team has won the match .</a:t>
            </a:r>
          </a:p>
          <a:p>
            <a:r>
              <a:rPr lang="en-US" sz="3400" b="1" dirty="0">
                <a:latin typeface="Calibri" panose="020F0502020204030204" pitchFamily="34" charset="0"/>
                <a:cs typeface="Calibri" panose="020F0502020204030204" pitchFamily="34" charset="0"/>
              </a:rPr>
              <a:t>It means that approx. 52% of matches are won by </a:t>
            </a:r>
          </a:p>
          <a:p>
            <a:pPr marL="0" indent="0">
              <a:buNone/>
            </a:pPr>
            <a:r>
              <a:rPr lang="en-US" sz="3400" b="1" dirty="0">
                <a:latin typeface="Calibri" panose="020F0502020204030204" pitchFamily="34" charset="0"/>
                <a:cs typeface="Calibri" panose="020F0502020204030204" pitchFamily="34" charset="0"/>
              </a:rPr>
              <a:t>     Winning the toss.</a:t>
            </a:r>
          </a:p>
          <a:p>
            <a:r>
              <a:rPr lang="en-US" sz="3400" b="1" dirty="0">
                <a:latin typeface="Calibri" panose="020F0502020204030204" pitchFamily="34" charset="0"/>
                <a:cs typeface="Calibri" panose="020F0502020204030204" pitchFamily="34" charset="0"/>
              </a:rPr>
              <a:t>Blue portion indicates </a:t>
            </a:r>
          </a:p>
          <a:p>
            <a:pPr marL="0" indent="0">
              <a:buNone/>
            </a:pPr>
            <a:r>
              <a:rPr lang="en-US" sz="3400" b="1" dirty="0">
                <a:latin typeface="Calibri" panose="020F0502020204030204" pitchFamily="34" charset="0"/>
                <a:cs typeface="Calibri" panose="020F0502020204030204" pitchFamily="34" charset="0"/>
              </a:rPr>
              <a:t>      Match won while winning </a:t>
            </a:r>
          </a:p>
          <a:p>
            <a:pPr marL="0" indent="0">
              <a:buNone/>
            </a:pPr>
            <a:r>
              <a:rPr lang="en-US" sz="3400" b="1" dirty="0">
                <a:latin typeface="Calibri" panose="020F0502020204030204" pitchFamily="34" charset="0"/>
                <a:cs typeface="Calibri" panose="020F0502020204030204" pitchFamily="34" charset="0"/>
              </a:rPr>
              <a:t>      Toss</a:t>
            </a:r>
          </a:p>
          <a:p>
            <a:pPr marL="0" indent="0">
              <a:buNone/>
            </a:pPr>
            <a:endParaRPr lang="en-US" b="1" dirty="0">
              <a:latin typeface="Calibri" panose="020F0502020204030204" pitchFamily="34" charset="0"/>
              <a:cs typeface="Calibri" panose="020F0502020204030204" pitchFamily="34" charset="0"/>
            </a:endParaRPr>
          </a:p>
          <a:p>
            <a:pPr marL="0" indent="0">
              <a:buNone/>
            </a:pPr>
            <a:endParaRPr lang="en-US" dirty="0">
              <a:latin typeface="Calibri" panose="020F0502020204030204" pitchFamily="34" charset="0"/>
              <a:cs typeface="Calibri" panose="020F0502020204030204" pitchFamily="34" charset="0"/>
            </a:endParaRPr>
          </a:p>
          <a:p>
            <a:pPr marL="0" indent="0">
              <a:buNone/>
            </a:pPr>
            <a:endParaRPr lang="en-US" sz="2900" dirty="0">
              <a:latin typeface="Calibri" panose="020F0502020204030204" pitchFamily="34" charset="0"/>
              <a:cs typeface="Calibri" panose="020F0502020204030204" pitchFamily="34" charset="0"/>
            </a:endParaRPr>
          </a:p>
          <a:p>
            <a:pPr marL="0" indent="0">
              <a:buNone/>
            </a:pPr>
            <a:endParaRPr lang="en-US" dirty="0">
              <a:latin typeface="Calibri" panose="020F0502020204030204" pitchFamily="34" charset="0"/>
              <a:cs typeface="Calibri" panose="020F0502020204030204" pitchFamily="34" charset="0"/>
            </a:endParaRPr>
          </a:p>
          <a:p>
            <a:pPr marL="0" indent="0">
              <a:buNone/>
            </a:pPr>
            <a:endParaRPr lang="en-US" dirty="0">
              <a:latin typeface="Calibri" panose="020F0502020204030204" pitchFamily="34" charset="0"/>
              <a:cs typeface="Calibri" panose="020F0502020204030204" pitchFamily="34" charset="0"/>
            </a:endParaRPr>
          </a:p>
          <a:p>
            <a:pPr marL="0" indent="0">
              <a:buNone/>
            </a:pPr>
            <a:endParaRPr lang="en-US" dirty="0">
              <a:latin typeface="Calibri" panose="020F0502020204030204" pitchFamily="34" charset="0"/>
              <a:cs typeface="Calibri" panose="020F0502020204030204" pitchFamily="34" charset="0"/>
            </a:endParaRPr>
          </a:p>
          <a:p>
            <a:pPr marL="0" indent="0">
              <a:buNone/>
            </a:pPr>
            <a:endParaRPr lang="en-IN"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30F0476D-6BEC-B35C-584B-C848A81DEA92}"/>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4415123" y="2537138"/>
            <a:ext cx="3111500" cy="2933700"/>
          </a:xfrm>
          <a:prstGeom prst="rect">
            <a:avLst/>
          </a:prstGeom>
          <a:noFill/>
          <a:ln>
            <a:noFill/>
          </a:ln>
        </p:spPr>
      </p:pic>
    </p:spTree>
    <p:extLst>
      <p:ext uri="{BB962C8B-B14F-4D97-AF65-F5344CB8AC3E}">
        <p14:creationId xmlns:p14="http://schemas.microsoft.com/office/powerpoint/2010/main" val="304174353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TM04033927[[fn=Main Event]]</Template>
  <TotalTime>10486</TotalTime>
  <Words>1150</Words>
  <Application>Microsoft Office PowerPoint</Application>
  <PresentationFormat>Widescreen</PresentationFormat>
  <Paragraphs>140</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Algerian</vt:lpstr>
      <vt:lpstr>Arial</vt:lpstr>
      <vt:lpstr>Calibri</vt:lpstr>
      <vt:lpstr>Impact</vt:lpstr>
      <vt:lpstr>Wingdings</vt:lpstr>
      <vt:lpstr>Main Event</vt:lpstr>
      <vt:lpstr>Ipl Data EDA And Prediction's</vt:lpstr>
      <vt:lpstr>Index.</vt:lpstr>
      <vt:lpstr>Summary.</vt:lpstr>
      <vt:lpstr>Information About Data (Ball To Ball data).</vt:lpstr>
      <vt:lpstr>PowerPoint Presentation</vt:lpstr>
      <vt:lpstr>Information about data (matches data).</vt:lpstr>
      <vt:lpstr>PowerPoint Presentation</vt:lpstr>
      <vt:lpstr>Information we get from the data..</vt:lpstr>
      <vt:lpstr>Number of times when team won the toss and won the match </vt:lpstr>
      <vt:lpstr>PowerPoint Presentation</vt:lpstr>
      <vt:lpstr>PowerPoint Presentation</vt:lpstr>
      <vt:lpstr>PowerPoint Presentation</vt:lpstr>
      <vt:lpstr>PowerPoint Presentation</vt:lpstr>
      <vt:lpstr>PowerPoint Presentation</vt:lpstr>
      <vt:lpstr>PowerPoint Presentation</vt:lpstr>
      <vt:lpstr>Prediction </vt:lpstr>
      <vt:lpstr>Continue..</vt:lpstr>
      <vt:lpstr>Best Ipl team from the current Stats</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Ipl Data EDA And PREDECTions</dc:title>
  <dc:creator>Pujan Shah</dc:creator>
  <cp:lastModifiedBy>Pujan Shah</cp:lastModifiedBy>
  <cp:revision>8</cp:revision>
  <dcterms:created xsi:type="dcterms:W3CDTF">2022-05-06T05:47:21Z</dcterms:created>
  <dcterms:modified xsi:type="dcterms:W3CDTF">2022-05-17T03:51:37Z</dcterms:modified>
</cp:coreProperties>
</file>