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6" r:id="rId4"/>
    <p:sldId id="311" r:id="rId5"/>
    <p:sldId id="302" r:id="rId6"/>
    <p:sldId id="301" r:id="rId7"/>
    <p:sldId id="303" r:id="rId8"/>
    <p:sldId id="306" r:id="rId9"/>
    <p:sldId id="308" r:id="rId10"/>
    <p:sldId id="307" r:id="rId11"/>
    <p:sldId id="313" r:id="rId12"/>
    <p:sldId id="315" r:id="rId13"/>
    <p:sldId id="314" r:id="rId14"/>
    <p:sldId id="316" r:id="rId15"/>
    <p:sldId id="299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arvil" id="{E07FFB05-86F5-4773-A37C-E014E3A459F5}">
          <p14:sldIdLst>
            <p14:sldId id="257"/>
            <p14:sldId id="258"/>
            <p14:sldId id="266"/>
            <p14:sldId id="311"/>
          </p14:sldIdLst>
        </p14:section>
        <p14:section name="Jay" id="{B1D1875A-CA60-4D82-A554-182DE558EDC6}">
          <p14:sldIdLst>
            <p14:sldId id="302"/>
            <p14:sldId id="301"/>
          </p14:sldIdLst>
        </p14:section>
        <p14:section name="Kevin" id="{9E45B293-99D5-450C-9A08-6FE1A8749B0E}">
          <p14:sldIdLst>
            <p14:sldId id="303"/>
            <p14:sldId id="306"/>
            <p14:sldId id="308"/>
          </p14:sldIdLst>
        </p14:section>
        <p14:section name="Pujan" id="{E720D5C7-E6EC-4422-AD01-199F8C261A16}">
          <p14:sldIdLst>
            <p14:sldId id="307"/>
            <p14:sldId id="313"/>
            <p14:sldId id="315"/>
            <p14:sldId id="314"/>
            <p14:sldId id="316"/>
            <p14:sldId id="29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FC0"/>
    <a:srgbClr val="06384F"/>
    <a:srgbClr val="48A4DA"/>
    <a:srgbClr val="70AD47"/>
    <a:srgbClr val="45B451"/>
    <a:srgbClr val="43BB8D"/>
    <a:srgbClr val="50144D"/>
    <a:srgbClr val="6A3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Vimalkumar Shah" userId="27d8f100-1846-46e5-be5c-c46976fd4ad4" providerId="ADAL" clId="{B860AA5F-53AB-4E44-AEB8-073F06241E88}"/>
    <pc:docChg chg="undo redo custSel mod delSld modSld modSection">
      <pc:chgData name="Kevin Vimalkumar Shah" userId="27d8f100-1846-46e5-be5c-c46976fd4ad4" providerId="ADAL" clId="{B860AA5F-53AB-4E44-AEB8-073F06241E88}" dt="2020-08-13T03:08:50.113" v="156" actId="1076"/>
      <pc:docMkLst>
        <pc:docMk/>
      </pc:docMkLst>
      <pc:sldChg chg="modSp">
        <pc:chgData name="Kevin Vimalkumar Shah" userId="27d8f100-1846-46e5-be5c-c46976fd4ad4" providerId="ADAL" clId="{B860AA5F-53AB-4E44-AEB8-073F06241E88}" dt="2020-08-13T01:35:39.082" v="51" actId="1076"/>
        <pc:sldMkLst>
          <pc:docMk/>
          <pc:sldMk cId="0" sldId="258"/>
        </pc:sldMkLst>
        <pc:spChg chg="mod">
          <ac:chgData name="Kevin Vimalkumar Shah" userId="27d8f100-1846-46e5-be5c-c46976fd4ad4" providerId="ADAL" clId="{B860AA5F-53AB-4E44-AEB8-073F06241E88}" dt="2020-08-13T01:35:39.082" v="51" actId="1076"/>
          <ac:spMkLst>
            <pc:docMk/>
            <pc:sldMk cId="0" sldId="258"/>
            <ac:spMk id="6" creationId="{00000000-0000-0000-0000-000000000000}"/>
          </ac:spMkLst>
        </pc:spChg>
      </pc:sldChg>
      <pc:sldChg chg="addSp delSp modSp delDesignElem">
        <pc:chgData name="Kevin Vimalkumar Shah" userId="27d8f100-1846-46e5-be5c-c46976fd4ad4" providerId="ADAL" clId="{B860AA5F-53AB-4E44-AEB8-073F06241E88}" dt="2020-08-13T03:02:47.279" v="147"/>
        <pc:sldMkLst>
          <pc:docMk/>
          <pc:sldMk cId="1592003087" sldId="299"/>
        </pc:sldMkLst>
        <pc:spChg chg="add del mod">
          <ac:chgData name="Kevin Vimalkumar Shah" userId="27d8f100-1846-46e5-be5c-c46976fd4ad4" providerId="ADAL" clId="{B860AA5F-53AB-4E44-AEB8-073F06241E88}" dt="2020-08-13T03:02:47.279" v="147"/>
          <ac:spMkLst>
            <pc:docMk/>
            <pc:sldMk cId="1592003087" sldId="299"/>
            <ac:spMk id="2" creationId="{B9303C47-E374-4BE7-A24D-1C54D20928E3}"/>
          </ac:spMkLst>
        </pc:spChg>
        <pc:spChg chg="add del">
          <ac:chgData name="Kevin Vimalkumar Shah" userId="27d8f100-1846-46e5-be5c-c46976fd4ad4" providerId="ADAL" clId="{B860AA5F-53AB-4E44-AEB8-073F06241E88}" dt="2020-08-13T03:02:47.279" v="147"/>
          <ac:spMkLst>
            <pc:docMk/>
            <pc:sldMk cId="1592003087" sldId="299"/>
            <ac:spMk id="39" creationId="{75F4D120-3921-42A8-A063-46B023CB0CDA}"/>
          </ac:spMkLst>
        </pc:spChg>
        <pc:picChg chg="add del">
          <ac:chgData name="Kevin Vimalkumar Shah" userId="27d8f100-1846-46e5-be5c-c46976fd4ad4" providerId="ADAL" clId="{B860AA5F-53AB-4E44-AEB8-073F06241E88}" dt="2020-08-13T03:02:47.279" v="147"/>
          <ac:picMkLst>
            <pc:docMk/>
            <pc:sldMk cId="1592003087" sldId="299"/>
            <ac:picMk id="40" creationId="{9D01B3E5-85F4-41A9-A504-D5E6268DEC1D}"/>
          </ac:picMkLst>
        </pc:picChg>
      </pc:sldChg>
      <pc:sldChg chg="modSp">
        <pc:chgData name="Kevin Vimalkumar Shah" userId="27d8f100-1846-46e5-be5c-c46976fd4ad4" providerId="ADAL" clId="{B860AA5F-53AB-4E44-AEB8-073F06241E88}" dt="2020-08-13T03:08:50.113" v="156" actId="1076"/>
        <pc:sldMkLst>
          <pc:docMk/>
          <pc:sldMk cId="3964983168" sldId="303"/>
        </pc:sldMkLst>
        <pc:spChg chg="mod">
          <ac:chgData name="Kevin Vimalkumar Shah" userId="27d8f100-1846-46e5-be5c-c46976fd4ad4" providerId="ADAL" clId="{B860AA5F-53AB-4E44-AEB8-073F06241E88}" dt="2020-08-13T03:08:50.113" v="156" actId="1076"/>
          <ac:spMkLst>
            <pc:docMk/>
            <pc:sldMk cId="3964983168" sldId="303"/>
            <ac:spMk id="5" creationId="{30691B22-CD56-4D48-BDFC-EE645A0ACAE9}"/>
          </ac:spMkLst>
        </pc:spChg>
      </pc:sldChg>
      <pc:sldChg chg="addSp delSp modSp delDesignElem">
        <pc:chgData name="Kevin Vimalkumar Shah" userId="27d8f100-1846-46e5-be5c-c46976fd4ad4" providerId="ADAL" clId="{B860AA5F-53AB-4E44-AEB8-073F06241E88}" dt="2020-08-13T03:03:15.235" v="155" actId="26606"/>
        <pc:sldMkLst>
          <pc:docMk/>
          <pc:sldMk cId="2096130736" sldId="307"/>
        </pc:sldMkLst>
        <pc:spChg chg="mod">
          <ac:chgData name="Kevin Vimalkumar Shah" userId="27d8f100-1846-46e5-be5c-c46976fd4ad4" providerId="ADAL" clId="{B860AA5F-53AB-4E44-AEB8-073F06241E88}" dt="2020-08-13T03:03:15.235" v="155" actId="26606"/>
          <ac:spMkLst>
            <pc:docMk/>
            <pc:sldMk cId="2096130736" sldId="307"/>
            <ac:spMk id="10" creationId="{0F0345BB-E22A-4948-BD88-13626DD3B07D}"/>
          </ac:spMkLst>
        </pc:spChg>
        <pc:spChg chg="add del">
          <ac:chgData name="Kevin Vimalkumar Shah" userId="27d8f100-1846-46e5-be5c-c46976fd4ad4" providerId="ADAL" clId="{B860AA5F-53AB-4E44-AEB8-073F06241E88}" dt="2020-08-13T03:03:15.235" v="155" actId="26606"/>
          <ac:spMkLst>
            <pc:docMk/>
            <pc:sldMk cId="2096130736" sldId="307"/>
            <ac:spMk id="120" creationId="{23962611-DFD5-4092-AAFD-559E3DFCE2C9}"/>
          </ac:spMkLst>
        </pc:spChg>
        <pc:spChg chg="add del">
          <ac:chgData name="Kevin Vimalkumar Shah" userId="27d8f100-1846-46e5-be5c-c46976fd4ad4" providerId="ADAL" clId="{B860AA5F-53AB-4E44-AEB8-073F06241E88}" dt="2020-08-13T03:03:05.215" v="149" actId="26606"/>
          <ac:spMkLst>
            <pc:docMk/>
            <pc:sldMk cId="2096130736" sldId="307"/>
            <ac:spMk id="127" creationId="{25168E7B-6D42-4B3A-B7A1-17D4C49EC903}"/>
          </ac:spMkLst>
        </pc:spChg>
        <pc:spChg chg="add del">
          <ac:chgData name="Kevin Vimalkumar Shah" userId="27d8f100-1846-46e5-be5c-c46976fd4ad4" providerId="ADAL" clId="{B860AA5F-53AB-4E44-AEB8-073F06241E88}" dt="2020-08-13T03:03:15.235" v="155" actId="26606"/>
          <ac:spMkLst>
            <pc:docMk/>
            <pc:sldMk cId="2096130736" sldId="307"/>
            <ac:spMk id="131" creationId="{23962611-DFD5-4092-AAFD-559E3DFCE2C9}"/>
          </ac:spMkLst>
        </pc:spChg>
        <pc:picChg chg="add del">
          <ac:chgData name="Kevin Vimalkumar Shah" userId="27d8f100-1846-46e5-be5c-c46976fd4ad4" providerId="ADAL" clId="{B860AA5F-53AB-4E44-AEB8-073F06241E88}" dt="2020-08-13T03:03:15.235" v="155" actId="26606"/>
          <ac:picMkLst>
            <pc:docMk/>
            <pc:sldMk cId="2096130736" sldId="307"/>
            <ac:picMk id="122" creationId="{2270F1FA-0425-408F-9861-80BF5AFB276D}"/>
          </ac:picMkLst>
        </pc:picChg>
        <pc:picChg chg="add del">
          <ac:chgData name="Kevin Vimalkumar Shah" userId="27d8f100-1846-46e5-be5c-c46976fd4ad4" providerId="ADAL" clId="{B860AA5F-53AB-4E44-AEB8-073F06241E88}" dt="2020-08-13T03:03:05.215" v="149" actId="26606"/>
          <ac:picMkLst>
            <pc:docMk/>
            <pc:sldMk cId="2096130736" sldId="307"/>
            <ac:picMk id="129" creationId="{98A030C2-9F23-4593-9F99-7B73C232A4C9}"/>
          </ac:picMkLst>
        </pc:picChg>
        <pc:picChg chg="add del">
          <ac:chgData name="Kevin Vimalkumar Shah" userId="27d8f100-1846-46e5-be5c-c46976fd4ad4" providerId="ADAL" clId="{B860AA5F-53AB-4E44-AEB8-073F06241E88}" dt="2020-08-13T03:03:15.235" v="155" actId="26606"/>
          <ac:picMkLst>
            <pc:docMk/>
            <pc:sldMk cId="2096130736" sldId="307"/>
            <ac:picMk id="132" creationId="{2270F1FA-0425-408F-9861-80BF5AFB276D}"/>
          </ac:picMkLst>
        </pc:picChg>
      </pc:sldChg>
      <pc:sldChg chg="modSp">
        <pc:chgData name="Kevin Vimalkumar Shah" userId="27d8f100-1846-46e5-be5c-c46976fd4ad4" providerId="ADAL" clId="{B860AA5F-53AB-4E44-AEB8-073F06241E88}" dt="2020-08-13T03:03:11.007" v="153" actId="20577"/>
        <pc:sldMkLst>
          <pc:docMk/>
          <pc:sldMk cId="620236417" sldId="308"/>
        </pc:sldMkLst>
        <pc:spChg chg="mod">
          <ac:chgData name="Kevin Vimalkumar Shah" userId="27d8f100-1846-46e5-be5c-c46976fd4ad4" providerId="ADAL" clId="{B860AA5F-53AB-4E44-AEB8-073F06241E88}" dt="2020-08-13T03:03:11.007" v="153" actId="20577"/>
          <ac:spMkLst>
            <pc:docMk/>
            <pc:sldMk cId="620236417" sldId="308"/>
            <ac:spMk id="4" creationId="{64B2A4CC-31CD-4DED-B3E4-D87CEED7E437}"/>
          </ac:spMkLst>
        </pc:spChg>
      </pc:sldChg>
      <pc:sldChg chg="addSp delSp modSp delDesignElem">
        <pc:chgData name="Kevin Vimalkumar Shah" userId="27d8f100-1846-46e5-be5c-c46976fd4ad4" providerId="ADAL" clId="{B860AA5F-53AB-4E44-AEB8-073F06241E88}" dt="2020-08-13T03:02:47.279" v="147"/>
        <pc:sldMkLst>
          <pc:docMk/>
          <pc:sldMk cId="1150300801" sldId="309"/>
        </pc:sldMkLst>
        <pc:spChg chg="add del mod">
          <ac:chgData name="Kevin Vimalkumar Shah" userId="27d8f100-1846-46e5-be5c-c46976fd4ad4" providerId="ADAL" clId="{B860AA5F-53AB-4E44-AEB8-073F06241E88}" dt="2020-08-13T03:02:47.279" v="147"/>
          <ac:spMkLst>
            <pc:docMk/>
            <pc:sldMk cId="1150300801" sldId="309"/>
            <ac:spMk id="2" creationId="{8BE2D7AE-C0B7-43D0-8908-C5EF0CE8B9EF}"/>
          </ac:spMkLst>
        </pc:spChg>
        <pc:spChg chg="add del">
          <ac:chgData name="Kevin Vimalkumar Shah" userId="27d8f100-1846-46e5-be5c-c46976fd4ad4" providerId="ADAL" clId="{B860AA5F-53AB-4E44-AEB8-073F06241E88}" dt="2020-08-13T03:02:47.279" v="147"/>
          <ac:spMkLst>
            <pc:docMk/>
            <pc:sldMk cId="1150300801" sldId="309"/>
            <ac:spMk id="2052" creationId="{69D184B2-2226-4E31-BCCB-444330767440}"/>
          </ac:spMkLst>
        </pc:spChg>
        <pc:spChg chg="add del">
          <ac:chgData name="Kevin Vimalkumar Shah" userId="27d8f100-1846-46e5-be5c-c46976fd4ad4" providerId="ADAL" clId="{B860AA5F-53AB-4E44-AEB8-073F06241E88}" dt="2020-08-13T03:02:47.279" v="147"/>
          <ac:spMkLst>
            <pc:docMk/>
            <pc:sldMk cId="1150300801" sldId="309"/>
            <ac:spMk id="2053" creationId="{1AC4D4E3-486A-464A-8EC8-D44881097267}"/>
          </ac:spMkLst>
        </pc:spChg>
        <pc:spChg chg="add del">
          <ac:chgData name="Kevin Vimalkumar Shah" userId="27d8f100-1846-46e5-be5c-c46976fd4ad4" providerId="ADAL" clId="{B860AA5F-53AB-4E44-AEB8-073F06241E88}" dt="2020-08-13T03:02:47.279" v="147"/>
          <ac:spMkLst>
            <pc:docMk/>
            <pc:sldMk cId="1150300801" sldId="309"/>
            <ac:spMk id="2054" creationId="{864DE13E-58EB-4475-B79C-0D4FC651239B}"/>
          </ac:spMkLst>
        </pc:spChg>
      </pc:sldChg>
      <pc:sldChg chg="del">
        <pc:chgData name="Kevin Vimalkumar Shah" userId="27d8f100-1846-46e5-be5c-c46976fd4ad4" providerId="ADAL" clId="{B860AA5F-53AB-4E44-AEB8-073F06241E88}" dt="2020-08-13T01:35:47.349" v="52" actId="2696"/>
        <pc:sldMkLst>
          <pc:docMk/>
          <pc:sldMk cId="884540310" sldId="310"/>
        </pc:sldMkLst>
      </pc:sldChg>
      <pc:sldChg chg="delSp">
        <pc:chgData name="Kevin Vimalkumar Shah" userId="27d8f100-1846-46e5-be5c-c46976fd4ad4" providerId="ADAL" clId="{B860AA5F-53AB-4E44-AEB8-073F06241E88}" dt="2020-08-13T01:36:02.391" v="55" actId="478"/>
        <pc:sldMkLst>
          <pc:docMk/>
          <pc:sldMk cId="2848159584" sldId="313"/>
        </pc:sldMkLst>
        <pc:spChg chg="del">
          <ac:chgData name="Kevin Vimalkumar Shah" userId="27d8f100-1846-46e5-be5c-c46976fd4ad4" providerId="ADAL" clId="{B860AA5F-53AB-4E44-AEB8-073F06241E88}" dt="2020-08-13T01:36:02.391" v="55" actId="478"/>
          <ac:spMkLst>
            <pc:docMk/>
            <pc:sldMk cId="2848159584" sldId="313"/>
            <ac:spMk id="4" creationId="{11A8356F-4C57-4A05-9417-D6EA2565F557}"/>
          </ac:spMkLst>
        </pc:spChg>
      </pc:sldChg>
      <pc:sldChg chg="delSp modSp">
        <pc:chgData name="Kevin Vimalkumar Shah" userId="27d8f100-1846-46e5-be5c-c46976fd4ad4" providerId="ADAL" clId="{B860AA5F-53AB-4E44-AEB8-073F06241E88}" dt="2020-08-13T01:35:58.521" v="54" actId="478"/>
        <pc:sldMkLst>
          <pc:docMk/>
          <pc:sldMk cId="690780933" sldId="315"/>
        </pc:sldMkLst>
        <pc:spChg chg="del mod">
          <ac:chgData name="Kevin Vimalkumar Shah" userId="27d8f100-1846-46e5-be5c-c46976fd4ad4" providerId="ADAL" clId="{B860AA5F-53AB-4E44-AEB8-073F06241E88}" dt="2020-08-13T01:35:58.521" v="54" actId="478"/>
          <ac:spMkLst>
            <pc:docMk/>
            <pc:sldMk cId="690780933" sldId="315"/>
            <ac:spMk id="4" creationId="{11A8356F-4C57-4A05-9417-D6EA2565F5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BE332-1D3F-41B0-9B23-0234C601EA32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E7C0-4B94-424C-9C99-14298C2799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960F-AE79-46B2-9684-C44A01D8E7B7}" type="datetime1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75D3-8B74-46CB-85AB-DF80991FAE2B}" type="datetime1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A32E-C0B2-4BD4-B54C-6AB777538865}" type="datetime1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5C9-5F81-452F-B653-8B2541FE1C3D}" type="datetime1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227-7267-43EC-A92D-4B357A2A10B5}" type="datetime1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7263-3BB7-4D7D-AEB2-279D08EA782A}" type="datetime1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E93C-FFD4-4D9C-985F-F5A5824582C8}" type="datetime1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9F7E-DB9F-421C-8512-F1B367BC8C4A}" type="datetime1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C4E0-FF45-422C-A1FE-AA1D8D966697}" type="datetime1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504E-6F98-4408-8F5D-3A71C5CF920E}" type="datetime1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D1BA-40DA-4010-8BC7-266D912AFD3F}" type="datetime1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0901F-2B3A-4CD2-9FFD-28AFE59E210A}" type="datetime1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AD5F-6A84-4610-A055-49EF3C45756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384F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626D55-A154-4D99-9038-3B7935AB6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6" r="25470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29" name="Picture 1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076" y="368816"/>
            <a:ext cx="5370948" cy="13113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4000" b="1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rbel" panose="020B0503020204020204" pitchFamily="34" charset="0"/>
              </a:defRPr>
            </a:lvl1pPr>
          </a:lstStyle>
          <a:p>
            <a:r>
              <a:rPr lang="en-US" b="0" dirty="0">
                <a:ln>
                  <a:noFill/>
                </a:ln>
                <a:solidFill>
                  <a:srgbClr val="06384F"/>
                </a:solidFill>
                <a:effectLst/>
              </a:rPr>
              <a:t>Advance Database Topics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7641" y="2085063"/>
            <a:ext cx="3333821" cy="1910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6384F"/>
                </a:solidFill>
              </a:rPr>
              <a:t>Group – 12</a:t>
            </a:r>
            <a:br>
              <a:rPr lang="en-US" sz="2400" b="1" dirty="0">
                <a:solidFill>
                  <a:srgbClr val="06384F"/>
                </a:solidFill>
              </a:rPr>
            </a:br>
            <a:endParaRPr lang="en-US" sz="2400" b="1" dirty="0">
              <a:solidFill>
                <a:srgbClr val="06384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6384F"/>
                </a:solidFill>
              </a:rPr>
              <a:t>Pujan Soni     (</a:t>
            </a:r>
            <a:r>
              <a:rPr lang="en-US" sz="2400" dirty="0">
                <a:solidFill>
                  <a:srgbClr val="06384F"/>
                </a:solidFill>
              </a:rPr>
              <a:t>105167055</a:t>
            </a:r>
            <a:r>
              <a:rPr lang="en-US" sz="2400" b="1" dirty="0">
                <a:solidFill>
                  <a:srgbClr val="06384F"/>
                </a:soli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6384F"/>
                </a:solidFill>
              </a:rPr>
              <a:t>Sharvil Patel (</a:t>
            </a:r>
            <a:r>
              <a:rPr lang="en-US" sz="2400" dirty="0">
                <a:solidFill>
                  <a:srgbClr val="06384F"/>
                </a:solidFill>
              </a:rPr>
              <a:t>110021109</a:t>
            </a:r>
            <a:r>
              <a:rPr lang="en-US" sz="2400" b="1" dirty="0">
                <a:solidFill>
                  <a:srgbClr val="06384F"/>
                </a:soli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6384F"/>
                </a:solidFill>
              </a:rPr>
              <a:t>Jay Patel         (</a:t>
            </a:r>
            <a:r>
              <a:rPr lang="en-US" sz="2400" dirty="0">
                <a:solidFill>
                  <a:srgbClr val="06384F"/>
                </a:solidFill>
              </a:rPr>
              <a:t>110009714</a:t>
            </a:r>
            <a:r>
              <a:rPr lang="en-US" sz="2400" b="1" dirty="0">
                <a:solidFill>
                  <a:srgbClr val="06384F"/>
                </a:soli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6384F"/>
                </a:solidFill>
              </a:rPr>
              <a:t>Kevin Shah     (</a:t>
            </a:r>
            <a:r>
              <a:rPr lang="en-US" sz="2400" dirty="0">
                <a:solidFill>
                  <a:srgbClr val="06384F"/>
                </a:solidFill>
              </a:rPr>
              <a:t>110023647)</a:t>
            </a:r>
            <a:endParaRPr lang="en-US" sz="2400" b="1" dirty="0">
              <a:solidFill>
                <a:srgbClr val="06384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806" y="4376218"/>
            <a:ext cx="608148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Query Searching with Similarity Measures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188" y="6092540"/>
            <a:ext cx="476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b="1" dirty="0">
                <a:solidFill>
                  <a:srgbClr val="06384F"/>
                </a:solidFill>
                <a:latin typeface="Corbel" panose="020B0503020204020204" pitchFamily="34" charset="0"/>
              </a:rPr>
              <a:t>Guided By : Dr. Kalyani </a:t>
            </a:r>
            <a:r>
              <a:rPr lang="en-IN" sz="2400" b="1" dirty="0" err="1">
                <a:solidFill>
                  <a:srgbClr val="06384F"/>
                </a:solidFill>
                <a:latin typeface="Corbel" panose="020B0503020204020204" pitchFamily="34" charset="0"/>
              </a:rPr>
              <a:t>Selvarajah</a:t>
            </a:r>
            <a:endParaRPr lang="en-IN" sz="2400" b="1" dirty="0">
              <a:solidFill>
                <a:srgbClr val="06384F"/>
              </a:solidFill>
              <a:latin typeface="Corbel" panose="020B0503020204020204" pitchFamily="34" charset="0"/>
            </a:endParaRPr>
          </a:p>
        </p:txBody>
      </p:sp>
      <p:sp>
        <p:nvSpPr>
          <p:cNvPr id="11" name="Slide Number Placeholder 1"/>
          <p:cNvSpPr txBox="1"/>
          <p:nvPr/>
        </p:nvSpPr>
        <p:spPr>
          <a:xfrm>
            <a:off x="11698940" y="6506943"/>
            <a:ext cx="493059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F0345BB-E22A-4948-BD88-13626DD3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2" name="Title 9">
            <a:extLst>
              <a:ext uri="{FF2B5EF4-FFF2-40B4-BE49-F238E27FC236}">
                <a16:creationId xmlns:a16="http://schemas.microsoft.com/office/drawing/2014/main" id="{3D2E8A9B-CDE7-4F85-A312-B9F564CAD136}"/>
              </a:ext>
            </a:extLst>
          </p:cNvPr>
          <p:cNvSpPr txBox="1">
            <a:spLocks/>
          </p:cNvSpPr>
          <p:nvPr/>
        </p:nvSpPr>
        <p:spPr>
          <a:xfrm>
            <a:off x="752867" y="2413531"/>
            <a:ext cx="5414205" cy="680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97"/>
    </mc:Choice>
    <mc:Fallback xmlns="">
      <p:transition spd="slow" advTm="955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2BAB253-07DE-4C23-B277-DA1A5644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64" y="405094"/>
            <a:ext cx="5414205" cy="68081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Corbel" panose="020B0503020204020204" pitchFamily="34" charset="0"/>
              </a:rPr>
              <a:t>Case- </a:t>
            </a:r>
            <a:r>
              <a:rPr lang="en-IN" sz="2400" b="1" dirty="0" err="1">
                <a:latin typeface="Corbel" panose="020B0503020204020204" pitchFamily="34" charset="0"/>
              </a:rPr>
              <a:t>Sensitivie</a:t>
            </a:r>
            <a:r>
              <a:rPr lang="en-IN" sz="2400" b="1" dirty="0">
                <a:latin typeface="Corbel" panose="020B0503020204020204" pitchFamily="34" charset="0"/>
              </a:rPr>
              <a:t> Results of “COVID”</a:t>
            </a:r>
          </a:p>
        </p:txBody>
      </p:sp>
      <p:pic>
        <p:nvPicPr>
          <p:cNvPr id="12" name="Picture 11" descr="A picture containing monitor, computer&#10;&#10;Description automatically generated">
            <a:extLst>
              <a:ext uri="{FF2B5EF4-FFF2-40B4-BE49-F238E27FC236}">
                <a16:creationId xmlns:a16="http://schemas.microsoft.com/office/drawing/2014/main" id="{DB618416-B17E-4B9F-B7C9-4BD2562EC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0" y="1522758"/>
            <a:ext cx="11397600" cy="1761895"/>
          </a:xfrm>
          <a:prstGeom prst="rect">
            <a:avLst/>
          </a:prstGeom>
        </p:spPr>
      </p:pic>
      <p:pic>
        <p:nvPicPr>
          <p:cNvPr id="13" name="Picture 12" descr="A picture containing monitor, computer&#10;&#10;Description automatically generated">
            <a:extLst>
              <a:ext uri="{FF2B5EF4-FFF2-40B4-BE49-F238E27FC236}">
                <a16:creationId xmlns:a16="http://schemas.microsoft.com/office/drawing/2014/main" id="{9A06DB16-6A0A-4054-A8BE-A0961E0AE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0" y="3904224"/>
            <a:ext cx="11397600" cy="1761895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8FC7589-6E1D-49AD-B6CD-3667DED531CD}"/>
              </a:ext>
            </a:extLst>
          </p:cNvPr>
          <p:cNvSpPr txBox="1">
            <a:spLocks/>
          </p:cNvSpPr>
          <p:nvPr/>
        </p:nvSpPr>
        <p:spPr>
          <a:xfrm>
            <a:off x="11701641" y="6505172"/>
            <a:ext cx="4932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2AEAAD5F-6A84-4610-A055-49EF3C457569}" type="slidenum">
              <a:rPr lang="en-IN" sz="2400" b="1" smtClean="0">
                <a:solidFill>
                  <a:schemeClr val="accent5">
                    <a:lumMod val="50000"/>
                  </a:schemeClr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5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2BAB253-07DE-4C23-B277-DA1A5644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64" y="405094"/>
            <a:ext cx="5414205" cy="68081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Corbel" panose="020B0503020204020204" pitchFamily="34" charset="0"/>
              </a:rPr>
              <a:t>Case- </a:t>
            </a:r>
            <a:r>
              <a:rPr lang="en-IN" sz="2400" b="1" dirty="0" err="1">
                <a:latin typeface="Corbel" panose="020B0503020204020204" pitchFamily="34" charset="0"/>
              </a:rPr>
              <a:t>Insensitivie</a:t>
            </a:r>
            <a:r>
              <a:rPr lang="en-IN" sz="2400" b="1" dirty="0">
                <a:latin typeface="Corbel" panose="020B0503020204020204" pitchFamily="34" charset="0"/>
              </a:rPr>
              <a:t> Results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6C6F77E-5009-4C75-8061-E8F2D7AACB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5" y="1498320"/>
            <a:ext cx="11398250" cy="1893887"/>
          </a:xfrm>
          <a:prstGeom prst="rect">
            <a:avLst/>
          </a:prstGeom>
        </p:spPr>
      </p:pic>
      <p:pic>
        <p:nvPicPr>
          <p:cNvPr id="7" name="Picture 6" descr="A picture containing photo, player&#10;&#10;Description automatically generated">
            <a:extLst>
              <a:ext uri="{FF2B5EF4-FFF2-40B4-BE49-F238E27FC236}">
                <a16:creationId xmlns:a16="http://schemas.microsoft.com/office/drawing/2014/main" id="{297A911C-C375-41A1-BCFB-550511041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5" y="3934749"/>
            <a:ext cx="11397600" cy="15656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EFC1-315B-494E-AB8E-7774A9F90B00}"/>
              </a:ext>
            </a:extLst>
          </p:cNvPr>
          <p:cNvSpPr txBox="1">
            <a:spLocks/>
          </p:cNvSpPr>
          <p:nvPr/>
        </p:nvSpPr>
        <p:spPr>
          <a:xfrm>
            <a:off x="11701641" y="6505172"/>
            <a:ext cx="4932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2AEAAD5F-6A84-4610-A055-49EF3C457569}" type="slidenum">
              <a:rPr lang="en-IN" sz="2400" b="1" smtClean="0">
                <a:solidFill>
                  <a:schemeClr val="accent5">
                    <a:lumMod val="50000"/>
                  </a:schemeClr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8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2BAB253-07DE-4C23-B277-DA1A5644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64" y="405094"/>
            <a:ext cx="10515600" cy="814992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Corbel" panose="020B0503020204020204" pitchFamily="34" charset="0"/>
              </a:rPr>
              <a:t>Jaccard Similarity Case- </a:t>
            </a:r>
            <a:r>
              <a:rPr lang="en-IN" sz="2400" b="1" dirty="0" err="1">
                <a:latin typeface="Corbel" panose="020B0503020204020204" pitchFamily="34" charset="0"/>
              </a:rPr>
              <a:t>Insensitivie</a:t>
            </a:r>
            <a:r>
              <a:rPr lang="en-IN" sz="2400" b="1" dirty="0">
                <a:latin typeface="Corbel" panose="020B0503020204020204" pitchFamily="34" charset="0"/>
              </a:rPr>
              <a:t> Result without special characters</a:t>
            </a:r>
          </a:p>
        </p:txBody>
      </p:sp>
      <p:pic>
        <p:nvPicPr>
          <p:cNvPr id="6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74C9D0BF-4957-45F6-8B4B-7A54C224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1646904"/>
            <a:ext cx="10515600" cy="4282628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4684722A-85B8-4AF7-B084-51DA31A089AF}"/>
              </a:ext>
            </a:extLst>
          </p:cNvPr>
          <p:cNvSpPr txBox="1">
            <a:spLocks/>
          </p:cNvSpPr>
          <p:nvPr/>
        </p:nvSpPr>
        <p:spPr>
          <a:xfrm>
            <a:off x="11701641" y="6505172"/>
            <a:ext cx="4932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2AEAAD5F-6A84-4610-A055-49EF3C457569}" type="slidenum">
              <a:rPr lang="en-IN" sz="2400" b="1" smtClean="0">
                <a:solidFill>
                  <a:schemeClr val="accent5">
                    <a:lumMod val="50000"/>
                  </a:schemeClr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2BAB253-07DE-4C23-B277-DA1A5644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64" y="405094"/>
            <a:ext cx="10515600" cy="814992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Corbel" panose="020B0503020204020204" pitchFamily="34" charset="0"/>
              </a:rPr>
              <a:t>Cosine Similarity Case- </a:t>
            </a:r>
            <a:r>
              <a:rPr lang="en-IN" sz="2400" b="1" dirty="0" err="1">
                <a:latin typeface="Corbel" panose="020B0503020204020204" pitchFamily="34" charset="0"/>
              </a:rPr>
              <a:t>Insensitivie</a:t>
            </a:r>
            <a:r>
              <a:rPr lang="en-IN" sz="2400" b="1" dirty="0">
                <a:latin typeface="Corbel" panose="020B0503020204020204" pitchFamily="34" charset="0"/>
              </a:rPr>
              <a:t> Result without special characters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4C9D0BF-4957-45F6-8B4B-7A54C224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69" y="1631853"/>
            <a:ext cx="10515600" cy="407051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4884A0-AA26-4B19-9019-220F72DAEC5A}"/>
              </a:ext>
            </a:extLst>
          </p:cNvPr>
          <p:cNvSpPr txBox="1">
            <a:spLocks/>
          </p:cNvSpPr>
          <p:nvPr/>
        </p:nvSpPr>
        <p:spPr>
          <a:xfrm>
            <a:off x="11701641" y="6505172"/>
            <a:ext cx="4932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2AEAAD5F-6A84-4610-A055-49EF3C457569}" type="slidenum">
              <a:rPr lang="en-IN" sz="2400" b="1" smtClean="0">
                <a:solidFill>
                  <a:schemeClr val="accent5">
                    <a:lumMod val="50000"/>
                  </a:schemeClr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4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1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7E6DB-1A63-46AE-9052-4506B0DF1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3" r="12989"/>
          <a:stretch/>
        </p:blipFill>
        <p:spPr>
          <a:xfrm>
            <a:off x="4476307" y="595421"/>
            <a:ext cx="7715693" cy="5658438"/>
          </a:xfrm>
          <a:prstGeom prst="rect">
            <a:avLst/>
          </a:prstGeom>
        </p:spPr>
      </p:pic>
      <p:pic>
        <p:nvPicPr>
          <p:cNvPr id="40" name="Picture 43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8" name="Oval 7"/>
          <p:cNvSpPr/>
          <p:nvPr/>
        </p:nvSpPr>
        <p:spPr>
          <a:xfrm>
            <a:off x="604911" y="1420837"/>
            <a:ext cx="5219113" cy="4487594"/>
          </a:xfrm>
          <a:prstGeom prst="ellipse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592003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4 Thank You Page Examples to Boost Customer Loyalty">
            <a:extLst>
              <a:ext uri="{FF2B5EF4-FFF2-40B4-BE49-F238E27FC236}">
                <a16:creationId xmlns:a16="http://schemas.microsoft.com/office/drawing/2014/main" id="{CA8F3550-0F17-419A-948E-C065AF96D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3064" y="1286934"/>
            <a:ext cx="8465874" cy="410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604911" y="1420837"/>
            <a:ext cx="5219113" cy="4487594"/>
          </a:xfrm>
          <a:prstGeom prst="ellipse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030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44141" y="1512494"/>
            <a:ext cx="1161143" cy="2438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" y="1"/>
            <a:ext cx="4862285" cy="3759200"/>
          </a:xfrm>
          <a:prstGeom prst="rect">
            <a:avLst/>
          </a:prstGeom>
          <a:solidFill>
            <a:srgbClr val="063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7"/>
          <p:cNvSpPr txBox="1"/>
          <p:nvPr/>
        </p:nvSpPr>
        <p:spPr>
          <a:xfrm>
            <a:off x="500980" y="1022018"/>
            <a:ext cx="3686159" cy="146605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Corbel" panose="020B0503020204020204" pitchFamily="34" charset="0"/>
              </a:rPr>
              <a:t>Overview</a:t>
            </a:r>
            <a:endParaRPr lang="en-US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" name="Text Placeholder 10"/>
          <p:cNvSpPr txBox="1"/>
          <p:nvPr/>
        </p:nvSpPr>
        <p:spPr>
          <a:xfrm>
            <a:off x="6502837" y="1578854"/>
            <a:ext cx="5442632" cy="31858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dirty="0">
                <a:ln w="0"/>
                <a:latin typeface="Bell MT" panose="02020503060305020303" pitchFamily="18" charset="0"/>
              </a:rPr>
              <a:t>Introduction</a:t>
            </a:r>
          </a:p>
          <a:p>
            <a:pPr>
              <a:buBlip>
                <a:blip r:embed="rId2"/>
              </a:buBlip>
            </a:pPr>
            <a:r>
              <a:rPr lang="en-US" dirty="0">
                <a:ln w="0"/>
                <a:latin typeface="Bell MT" panose="02020503060305020303" pitchFamily="18" charset="0"/>
              </a:rPr>
              <a:t>Existing Work</a:t>
            </a:r>
          </a:p>
          <a:p>
            <a:pPr>
              <a:buBlip>
                <a:blip r:embed="rId2"/>
              </a:buBlip>
            </a:pPr>
            <a:r>
              <a:rPr lang="en-US" dirty="0">
                <a:ln w="0"/>
                <a:latin typeface="Bell MT" panose="02020503060305020303" pitchFamily="18" charset="0"/>
              </a:rPr>
              <a:t>Step-by-step Process</a:t>
            </a:r>
          </a:p>
          <a:p>
            <a:pPr>
              <a:buBlip>
                <a:blip r:embed="rId2"/>
              </a:buBlip>
            </a:pPr>
            <a:r>
              <a:rPr lang="en-US" dirty="0">
                <a:ln w="0"/>
                <a:latin typeface="Bell MT" panose="02020503060305020303" pitchFamily="18" charset="0"/>
              </a:rPr>
              <a:t>Jaccard </a:t>
            </a:r>
            <a:r>
              <a:rPr lang="en-IN" dirty="0">
                <a:ln w="0"/>
                <a:latin typeface="Bell MT" panose="02020503060305020303" pitchFamily="18" charset="0"/>
              </a:rPr>
              <a:t>Similarity</a:t>
            </a:r>
          </a:p>
          <a:p>
            <a:pPr>
              <a:buBlip>
                <a:blip r:embed="rId2"/>
              </a:buBlip>
            </a:pPr>
            <a:r>
              <a:rPr lang="en-IN" dirty="0">
                <a:ln w="0"/>
                <a:latin typeface="Bell MT" panose="02020503060305020303" pitchFamily="18" charset="0"/>
              </a:rPr>
              <a:t>Cosine Similarity </a:t>
            </a:r>
            <a:endParaRPr lang="en-US" dirty="0">
              <a:ln w="0"/>
              <a:latin typeface="Bell MT" panose="02020503060305020303" pitchFamily="18" charset="0"/>
            </a:endParaRPr>
          </a:p>
          <a:p>
            <a:pPr>
              <a:buBlip>
                <a:blip r:embed="rId2"/>
              </a:buBlip>
            </a:pPr>
            <a:r>
              <a:rPr lang="en-US" dirty="0">
                <a:ln w="0"/>
                <a:latin typeface="Bell MT" panose="02020503060305020303" pitchFamily="18" charset="0"/>
              </a:rPr>
              <a:t>Tools and Technology</a:t>
            </a:r>
          </a:p>
          <a:p>
            <a:pPr>
              <a:buBlip>
                <a:blip r:embed="rId2"/>
              </a:buBlip>
            </a:pPr>
            <a:r>
              <a:rPr lang="en-US" dirty="0">
                <a:ln w="0"/>
                <a:latin typeface="Bell MT" panose="02020503060305020303" pitchFamily="18" charset="0"/>
              </a:rPr>
              <a:t>Demo</a:t>
            </a:r>
          </a:p>
          <a:p>
            <a:pPr>
              <a:buBlip>
                <a:blip r:embed="rId2"/>
              </a:buBlip>
            </a:pPr>
            <a:r>
              <a:rPr lang="en-US" dirty="0">
                <a:ln w="0"/>
                <a:latin typeface="Bell MT" panose="02020503060305020303" pitchFamily="18" charset="0"/>
              </a:rPr>
              <a:t>Questions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59143" y="2155371"/>
            <a:ext cx="19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7874939" y="3203590"/>
            <a:ext cx="3528000" cy="3060000"/>
          </a:xfrm>
          <a:prstGeom prst="bentConnector3">
            <a:avLst>
              <a:gd name="adj1" fmla="val -215"/>
            </a:avLst>
          </a:prstGeom>
          <a:ln w="5715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Slide Number Placeholder 1"/>
          <p:cNvSpPr txBox="1"/>
          <p:nvPr/>
        </p:nvSpPr>
        <p:spPr>
          <a:xfrm>
            <a:off x="11698940" y="6492875"/>
            <a:ext cx="493059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spcAft>
                <a:spcPts val="600"/>
              </a:spcAft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AD5F-6A84-4610-A055-49EF3C457569}" type="slidenum">
              <a:rPr lang="en-IN"/>
              <a:pPr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F0345BB-E22A-4948-BD88-13626DD3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848" y="800968"/>
            <a:ext cx="9720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  <a:latin typeface="Corbel" panose="020B0503020204020204" pitchFamily="34" charset="0"/>
              </a:rPr>
              <a:t>Introduction</a:t>
            </a:r>
            <a:endParaRPr lang="en-US" sz="4000" b="1" u="sng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EBA66D2-02C1-4AFE-8B22-89D0C97B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847" y="2753935"/>
            <a:ext cx="10229321" cy="373893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i="1" dirty="0">
                <a:solidFill>
                  <a:srgbClr val="000000"/>
                </a:solidFill>
                <a:latin typeface="Corbel" panose="020B0503020204020204" pitchFamily="34" charset="0"/>
              </a:rPr>
              <a:t>Similarity Measure - </a:t>
            </a:r>
            <a:r>
              <a:rPr lang="en-IN" sz="2000" dirty="0">
                <a:solidFill>
                  <a:srgbClr val="000000"/>
                </a:solidFill>
                <a:latin typeface="Corbel" panose="020B0503020204020204" pitchFamily="34" charset="0"/>
              </a:rPr>
              <a:t>Similarity is the measure of how often two data items are similar. Similarity in a context of data mining is usually described as a distance, with dimensions representing object characteristics (documents, images). If this distance is small, then there will be a high degree of similarity; if a distance is large, the similarity will be low. Similarity is measured in the range 0 to 1 [0,1].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0000"/>
                </a:solidFill>
                <a:latin typeface="Corbel" panose="020B0503020204020204" pitchFamily="34" charset="0"/>
              </a:rPr>
              <a:t>While working on natural language processing models for search engines, text similarity metrics such as Jaccard, cosine, Euclid distances are used for better query search optimisations and processing 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0000"/>
                </a:solidFill>
                <a:latin typeface="Corbel" panose="020B0503020204020204" pitchFamily="34" charset="0"/>
              </a:rPr>
              <a:t>In text analysis, the similarity of two texts can be evaluated in its most basic form by describing each text as a set of word counts and by measuring distance using those words as features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D721119D-49CD-43BA-8D67-3B8E12FC59C2}"/>
              </a:ext>
            </a:extLst>
          </p:cNvPr>
          <p:cNvSpPr txBox="1"/>
          <p:nvPr/>
        </p:nvSpPr>
        <p:spPr>
          <a:xfrm>
            <a:off x="11698940" y="6492875"/>
            <a:ext cx="493059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spcAft>
                <a:spcPts val="600"/>
              </a:spcAft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AD5F-6A84-4610-A055-49EF3C457569}" type="slidenum">
              <a:rPr lang="en-IN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8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97"/>
    </mc:Choice>
    <mc:Fallback xmlns="">
      <p:transition spd="slow" advTm="955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F0345BB-E22A-4948-BD88-13626DD3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848" y="800968"/>
            <a:ext cx="9720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  <a:latin typeface="Corbel" panose="020B0503020204020204" pitchFamily="34" charset="0"/>
              </a:rPr>
              <a:t>Introduction</a:t>
            </a:r>
            <a:endParaRPr lang="en-US" sz="4000" b="1" u="sng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EBA66D2-02C1-4AFE-8B22-89D0C97B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847" y="2753935"/>
            <a:ext cx="10229321" cy="373893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100" dirty="0">
                <a:solidFill>
                  <a:srgbClr val="000000"/>
                </a:solidFill>
                <a:latin typeface="Corbel" panose="020B0503020204020204" pitchFamily="34" charset="0"/>
              </a:rPr>
              <a:t>We have worked on the COVID-19 database for improving dynamic query suggestions and comparison between MySql Pattern Matching, Jaccard Similarity and Cosine Similarity.  </a:t>
            </a:r>
          </a:p>
          <a:p>
            <a:r>
              <a:rPr lang="en-IN" sz="2100" dirty="0">
                <a:solidFill>
                  <a:srgbClr val="000000"/>
                </a:solidFill>
                <a:latin typeface="Corbel" panose="020B0503020204020204" pitchFamily="34" charset="0"/>
              </a:rPr>
              <a:t>If the system search for the article or keywords containing more than two words, In MySql, result will be separated. While in Similarity metrices, result will be according to the search.</a:t>
            </a:r>
          </a:p>
          <a:p>
            <a:r>
              <a:rPr lang="en-IN" sz="2100" dirty="0">
                <a:solidFill>
                  <a:srgbClr val="000000"/>
                </a:solidFill>
                <a:latin typeface="Corbel" panose="020B0503020204020204" pitchFamily="34" charset="0"/>
              </a:rPr>
              <a:t>The proximity of suggestions based on searched keywords will be better for Similarity metrices.</a:t>
            </a:r>
          </a:p>
          <a:p>
            <a:r>
              <a:rPr lang="en-IN" sz="2100" dirty="0">
                <a:solidFill>
                  <a:srgbClr val="000000"/>
                </a:solidFill>
                <a:latin typeface="Corbel" panose="020B0503020204020204" pitchFamily="34" charset="0"/>
              </a:rPr>
              <a:t>We have implemented this project to understand working with MySql, similarity metrices concept with basic natural language processing tools.</a:t>
            </a:r>
          </a:p>
          <a:p>
            <a:endParaRPr lang="en-IN" sz="2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IN" sz="21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D721119D-49CD-43BA-8D67-3B8E12FC59C2}"/>
              </a:ext>
            </a:extLst>
          </p:cNvPr>
          <p:cNvSpPr txBox="1"/>
          <p:nvPr/>
        </p:nvSpPr>
        <p:spPr>
          <a:xfrm>
            <a:off x="11698940" y="6492875"/>
            <a:ext cx="493059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spcAft>
                <a:spcPts val="600"/>
              </a:spcAft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AAD5F-6A84-4610-A055-49EF3C457569}" type="slidenum">
              <a:rPr lang="en-IN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4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97"/>
    </mc:Choice>
    <mc:Fallback xmlns="">
      <p:transition spd="slow" advTm="955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0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F0345BB-E22A-4948-BD88-13626DD3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848" y="800968"/>
            <a:ext cx="9720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Corbel" panose="020B0503020204020204" pitchFamily="34" charset="0"/>
              </a:rPr>
              <a:t>Existing Work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EBA66D2-02C1-4AFE-8B22-89D0C97B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848" y="2852410"/>
            <a:ext cx="9934250" cy="33468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2000" dirty="0">
                <a:latin typeface="Corbel" panose="020B0503020204020204" pitchFamily="34" charset="0"/>
              </a:rPr>
              <a:t>There are many theoretical researches done  related to the implementation of the similarity measures.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Corbel" panose="020B0503020204020204" pitchFamily="34" charset="0"/>
              </a:rPr>
              <a:t>A research shows that “ Autocomplete suggestions implemented in a search engine Google and a web browser which allows both to display suggestions when user type some words in the search bar or address bar implemented through the similarity distances”.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Corbel" panose="020B0503020204020204" pitchFamily="34" charset="0"/>
              </a:rPr>
              <a:t>A research “ An efficient recommendation generation using relevant Jaccard similarity ” to perform better recommendation to reduce the search cost of the user using Jaccard Similarity.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705679" y="6501728"/>
            <a:ext cx="493200" cy="360000"/>
          </a:xfrm>
          <a:noFill/>
        </p:spPr>
        <p:txBody>
          <a:bodyPr vert="horz" lIns="91440" tIns="45720" rIns="91440" bIns="45720" rtlCol="0" anchor="ctr"/>
          <a:lstStyle/>
          <a:p>
            <a:pPr algn="ctr">
              <a:spcAft>
                <a:spcPts val="600"/>
              </a:spcAft>
            </a:pPr>
            <a:fld id="{2E1CE074-E3C6-4DDA-A178-00EBF2716794}" type="slidenum">
              <a:rPr lang="en-IN" sz="2400" b="1" smtClean="0">
                <a:solidFill>
                  <a:schemeClr val="accent5">
                    <a:lumMod val="50000"/>
                  </a:schemeClr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1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97"/>
    </mc:Choice>
    <mc:Fallback xmlns="">
      <p:transition spd="slow" advTm="955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470400" cy="6858000"/>
          </a:xfrm>
          <a:prstGeom prst="rect">
            <a:avLst/>
          </a:prstGeom>
          <a:solidFill>
            <a:srgbClr val="063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="1" dirty="0">
              <a:latin typeface="Corbel" panose="020B0503020204020204" pitchFamily="34" charset="0"/>
            </a:endParaRPr>
          </a:p>
          <a:p>
            <a:pPr algn="ctr"/>
            <a:r>
              <a:rPr lang="en-IN" sz="4400" b="1" dirty="0">
                <a:latin typeface="Corbel" panose="020B0503020204020204" pitchFamily="34" charset="0"/>
              </a:rPr>
              <a:t>How Similarity Measure Works!!</a:t>
            </a:r>
          </a:p>
          <a:p>
            <a:pPr algn="ctr"/>
            <a:endParaRPr lang="en-IN" sz="4400" b="1" dirty="0">
              <a:latin typeface="Corbel" panose="020B0503020204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19691" y="4305390"/>
            <a:ext cx="2628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1641" y="6491104"/>
            <a:ext cx="493200" cy="360000"/>
          </a:xfrm>
          <a:noFill/>
        </p:spPr>
        <p:txBody>
          <a:bodyPr vert="horz" lIns="91440" tIns="45720" rIns="91440" bIns="45720" rtlCol="0" anchor="ctr"/>
          <a:lstStyle/>
          <a:p>
            <a:pPr algn="ctr">
              <a:spcAft>
                <a:spcPts val="600"/>
              </a:spcAft>
            </a:pPr>
            <a:fld id="{2AEAAD5F-6A84-4610-A055-49EF3C457569}" type="slidenum">
              <a:rPr lang="en-IN" sz="2400" b="1">
                <a:solidFill>
                  <a:schemeClr val="accent5">
                    <a:lumMod val="50000"/>
                  </a:schemeClr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7234" y="6406696"/>
            <a:ext cx="3071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6384F"/>
                </a:solidFill>
              </a:rPr>
              <a:t>System Flow Diagram</a:t>
            </a:r>
          </a:p>
        </p:txBody>
      </p:sp>
      <p:pic>
        <p:nvPicPr>
          <p:cNvPr id="8" name="Picture 7" descr="System flow diagram">
            <a:extLst>
              <a:ext uri="{FF2B5EF4-FFF2-40B4-BE49-F238E27FC236}">
                <a16:creationId xmlns:a16="http://schemas.microsoft.com/office/drawing/2014/main" id="{6811A6A7-6032-454E-B27C-C83DDC455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015"/>
            <a:ext cx="4104278" cy="60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1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8">
            <a:extLst>
              <a:ext uri="{FF2B5EF4-FFF2-40B4-BE49-F238E27FC236}">
                <a16:creationId xmlns:a16="http://schemas.microsoft.com/office/drawing/2014/main" id="{60E0E4BF-A0A0-407B-B6DF-3FFE66E5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Freeform 6">
            <a:extLst>
              <a:ext uri="{FF2B5EF4-FFF2-40B4-BE49-F238E27FC236}">
                <a16:creationId xmlns:a16="http://schemas.microsoft.com/office/drawing/2014/main" id="{EC539AFD-2CC3-4386-8AD7-0EEC8E973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Freeform 7">
            <a:extLst>
              <a:ext uri="{FF2B5EF4-FFF2-40B4-BE49-F238E27FC236}">
                <a16:creationId xmlns:a16="http://schemas.microsoft.com/office/drawing/2014/main" id="{50BA16B2-5287-4777-9C67-B9BC3962F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4" name="Rectangle 8">
            <a:extLst>
              <a:ext uri="{FF2B5EF4-FFF2-40B4-BE49-F238E27FC236}">
                <a16:creationId xmlns:a16="http://schemas.microsoft.com/office/drawing/2014/main" id="{DE349891-3F5B-49B2-B512-5426A3B3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691B22-CD56-4D48-BDFC-EE645A0A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05" y="662010"/>
            <a:ext cx="6149595" cy="116467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  <a:latin typeface="Corbel" panose="020B0503020204020204" pitchFamily="34" charset="0"/>
              </a:rPr>
              <a:t>Jaccard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608BACB-F08B-4C65-8BBF-AD078F4E7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440" y="1826683"/>
                <a:ext cx="6769046" cy="3891946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000" dirty="0">
                    <a:latin typeface="Corbel" panose="020B0503020204020204" pitchFamily="34" charset="0"/>
                  </a:rPr>
                  <a:t>It is also known as Jaccard coefficient or Jaccard Index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Corbel" panose="020B0503020204020204" pitchFamily="34" charset="0"/>
                  </a:rPr>
                  <a:t>It uses Lemmatization , result will be in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[0,1]</a:t>
                </a:r>
                <a:r>
                  <a:rPr lang="en-IN" sz="2000" dirty="0">
                    <a:latin typeface="Corbel" panose="020B0503020204020204" pitchFamily="34" charset="0"/>
                  </a:rPr>
                  <a:t>.</a:t>
                </a:r>
              </a:p>
              <a:p>
                <a:r>
                  <a:rPr lang="en-IN" sz="2000" dirty="0">
                    <a:latin typeface="Corbel" panose="020B0503020204020204" pitchFamily="34" charset="0"/>
                  </a:rPr>
                  <a:t>Two sets that share all members, value will be </a:t>
                </a:r>
                <a:r>
                  <a:rPr lang="en-IN" sz="2000" b="1" dirty="0">
                    <a:latin typeface="Times New Roman" panose="02020603050405020304" pitchFamily="18" charset="0"/>
                  </a:rPr>
                  <a:t>1</a:t>
                </a:r>
                <a:r>
                  <a:rPr lang="en-IN" sz="2000" dirty="0">
                    <a:latin typeface="Corbel" panose="020B0503020204020204" pitchFamily="34" charset="0"/>
                  </a:rPr>
                  <a:t>.</a:t>
                </a:r>
              </a:p>
              <a:p>
                <a:r>
                  <a:rPr lang="en-IN" sz="2000" dirty="0">
                    <a:latin typeface="Corbel" panose="020B0503020204020204" pitchFamily="34" charset="0"/>
                  </a:rPr>
                  <a:t> If they share no members, it will be </a:t>
                </a:r>
                <a:r>
                  <a:rPr lang="en-IN" sz="2000" b="1" dirty="0">
                    <a:latin typeface="Times New Roman" panose="02020603050405020304" pitchFamily="18" charset="0"/>
                  </a:rPr>
                  <a:t>0.</a:t>
                </a:r>
              </a:p>
              <a:p>
                <a:r>
                  <a:rPr lang="en-IN" sz="2000" dirty="0">
                    <a:latin typeface="Corbel" panose="020B0503020204020204" pitchFamily="34" charset="0"/>
                  </a:rPr>
                  <a:t>For example, </a:t>
                </a:r>
                <a:br>
                  <a:rPr lang="en-IN" sz="2000" dirty="0">
                    <a:latin typeface="Corbel" panose="020B0503020204020204" pitchFamily="34" charset="0"/>
                  </a:rPr>
                </a:br>
                <a:r>
                  <a:rPr lang="en-IN" sz="2000" dirty="0">
                    <a:latin typeface="Corbel" panose="020B0503020204020204" pitchFamily="34" charset="0"/>
                  </a:rPr>
                  <a:t>	Sentence 1: AI is our friend and it has been friendly</a:t>
                </a:r>
                <a:br>
                  <a:rPr lang="en-IN" sz="2000" dirty="0">
                    <a:latin typeface="Corbel" panose="020B0503020204020204" pitchFamily="34" charset="0"/>
                  </a:rPr>
                </a:br>
                <a:r>
                  <a:rPr lang="en-IN" sz="2000" dirty="0">
                    <a:latin typeface="Corbel" panose="020B0503020204020204" pitchFamily="34" charset="0"/>
                  </a:rPr>
                  <a:t>	Sentence 2: AI and humans have always been friendly</a:t>
                </a:r>
              </a:p>
              <a:p>
                <a:r>
                  <a:rPr lang="en-IN" sz="2000" b="1" dirty="0">
                    <a:latin typeface="Times New Roman" panose="02020603050405020304" pitchFamily="18" charset="0"/>
                  </a:rPr>
                  <a:t>Value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IN" sz="2000" b="1" dirty="0">
                  <a:latin typeface="Times New Roman" panose="02020603050405020304" pitchFamily="18" charset="0"/>
                </a:endParaRPr>
              </a:p>
              <a:p>
                <a:endParaRPr lang="en-IN" sz="2000" dirty="0">
                  <a:latin typeface="Corbel" panose="020B0503020204020204" pitchFamily="34" charset="0"/>
                </a:endParaRPr>
              </a:p>
              <a:p>
                <a:r>
                  <a:rPr lang="en-IN" sz="2000" dirty="0">
                    <a:latin typeface="Corbel" panose="020B0503020204020204" pitchFamily="34" charset="0"/>
                  </a:rPr>
                  <a:t>It is better for text similarity where duplication doesn’t matter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608BACB-F08B-4C65-8BBF-AD078F4E7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440" y="1826683"/>
                <a:ext cx="6769046" cy="3891946"/>
              </a:xfrm>
              <a:blipFill>
                <a:blip r:embed="rId2"/>
                <a:stretch>
                  <a:fillRect l="-991" t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4">
            <a:extLst>
              <a:ext uri="{FF2B5EF4-FFF2-40B4-BE49-F238E27FC236}">
                <a16:creationId xmlns:a16="http://schemas.microsoft.com/office/drawing/2014/main" id="{77AC1BD1-3BDD-4765-9174-FF640D23C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t="4095" r="129" b="-2"/>
          <a:stretch/>
        </p:blipFill>
        <p:spPr>
          <a:xfrm>
            <a:off x="7824673" y="870031"/>
            <a:ext cx="4262173" cy="2412009"/>
          </a:xfrm>
          <a:prstGeom prst="rect">
            <a:avLst/>
          </a:prstGeom>
        </p:spPr>
      </p:pic>
      <p:pic>
        <p:nvPicPr>
          <p:cNvPr id="1032" name="Picture 8" descr="Venn Diagram for calculations">
            <a:extLst>
              <a:ext uri="{FF2B5EF4-FFF2-40B4-BE49-F238E27FC236}">
                <a16:creationId xmlns:a16="http://schemas.microsoft.com/office/drawing/2014/main" id="{8D174010-3A73-4F56-B986-B4C8DD3EF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t="7465" r="9518" b="6795"/>
          <a:stretch/>
        </p:blipFill>
        <p:spPr bwMode="auto">
          <a:xfrm>
            <a:off x="8384345" y="3971058"/>
            <a:ext cx="3285999" cy="21979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7A4B8A5-3C78-4A4C-8A49-4842FF52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641" y="6491104"/>
            <a:ext cx="493200" cy="360000"/>
          </a:xfrm>
          <a:noFill/>
        </p:spPr>
        <p:txBody>
          <a:bodyPr vert="horz" lIns="91440" tIns="45720" rIns="91440" bIns="45720" rtlCol="0" anchor="ctr"/>
          <a:lstStyle/>
          <a:p>
            <a:pPr algn="ctr">
              <a:spcAft>
                <a:spcPts val="600"/>
              </a:spcAft>
            </a:pPr>
            <a:fld id="{2AEAAD5F-6A84-4610-A055-49EF3C457569}" type="slidenum">
              <a:rPr lang="en-IN" sz="2400" b="1">
                <a:solidFill>
                  <a:schemeClr val="accent5">
                    <a:lumMod val="50000"/>
                  </a:schemeClr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8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5" name="Rectangle 20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6" name="Group 2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0691B22-CD56-4D48-BDFC-EE645A0A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Corbel" panose="020B0503020204020204" pitchFamily="34" charset="0"/>
              </a:rPr>
              <a:t>Cosine Similarity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08BACB-F08B-4C65-8BBF-AD078F4E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351782" cy="400795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orbel" panose="020B0503020204020204" pitchFamily="34" charset="0"/>
              </a:rPr>
              <a:t>It calculates the cosine of angle between two vectors( i.e. Sentence 1 &amp; 2)</a:t>
            </a:r>
          </a:p>
          <a:p>
            <a:r>
              <a:rPr lang="en-IN" sz="2000" dirty="0">
                <a:latin typeface="Corbel" panose="020B0503020204020204" pitchFamily="34" charset="0"/>
              </a:rPr>
              <a:t>Converts Sentences </a:t>
            </a:r>
            <a:r>
              <a:rPr lang="en-IN" sz="2000" dirty="0">
                <a:latin typeface="Corbel" panose="020B0503020204020204" pitchFamily="34" charset="0"/>
                <a:sym typeface="Wingdings" panose="05000000000000000000" pitchFamily="2" charset="2"/>
              </a:rPr>
              <a:t> Vectors Using</a:t>
            </a:r>
            <a:br>
              <a:rPr lang="en-IN" sz="20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en-IN" sz="2000" dirty="0">
                <a:latin typeface="Corbel" panose="020B0503020204020204" pitchFamily="34" charset="0"/>
                <a:sym typeface="Wingdings" panose="05000000000000000000" pitchFamily="2" charset="2"/>
              </a:rPr>
              <a:t>Bag of Words – Term Frequency</a:t>
            </a:r>
            <a:br>
              <a:rPr lang="en-IN" sz="20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en-IN" sz="2000" dirty="0">
                <a:latin typeface="Corbel" panose="020B0503020204020204" pitchFamily="34" charset="0"/>
                <a:sym typeface="Wingdings" panose="05000000000000000000" pitchFamily="2" charset="2"/>
              </a:rPr>
              <a:t>or </a:t>
            </a:r>
            <a:r>
              <a:rPr lang="en-IN" sz="2000" b="1" dirty="0">
                <a:latin typeface="Corbel" panose="020B0503020204020204" pitchFamily="34" charset="0"/>
                <a:sym typeface="Wingdings" panose="05000000000000000000" pitchFamily="2" charset="2"/>
              </a:rPr>
              <a:t>Word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IN" sz="2000" b="1" dirty="0">
                <a:latin typeface="Corbel" panose="020B0503020204020204" pitchFamily="34" charset="0"/>
                <a:sym typeface="Wingdings" panose="05000000000000000000" pitchFamily="2" charset="2"/>
              </a:rPr>
              <a:t>Vec</a:t>
            </a:r>
            <a:r>
              <a:rPr lang="en-IN" sz="2000" dirty="0">
                <a:latin typeface="Corbel" panose="020B0503020204020204" pitchFamily="34" charset="0"/>
                <a:sym typeface="Wingdings" panose="05000000000000000000" pitchFamily="2" charset="2"/>
              </a:rPr>
              <a:t> using </a:t>
            </a:r>
            <a:r>
              <a:rPr lang="en-IN" sz="2000" b="1" dirty="0">
                <a:latin typeface="Corbel" panose="020B0503020204020204" pitchFamily="34" charset="0"/>
                <a:sym typeface="Wingdings" panose="05000000000000000000" pitchFamily="2" charset="2"/>
              </a:rPr>
              <a:t>CountVectorizer</a:t>
            </a:r>
            <a:r>
              <a:rPr lang="en-IN" sz="2000" dirty="0">
                <a:latin typeface="Corbel" panose="020B0503020204020204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IN" sz="2000" dirty="0">
                <a:latin typeface="Corbel" panose="020B0503020204020204" pitchFamily="34" charset="0"/>
                <a:sym typeface="Wingdings" panose="05000000000000000000" pitchFamily="2" charset="2"/>
              </a:rPr>
              <a:t>Cosine is useful with large text dataset with different length of words.</a:t>
            </a:r>
          </a:p>
        </p:txBody>
      </p:sp>
      <p:pic>
        <p:nvPicPr>
          <p:cNvPr id="1026" name="Picture 2" descr="cosine similarity">
            <a:extLst>
              <a:ext uri="{FF2B5EF4-FFF2-40B4-BE49-F238E27FC236}">
                <a16:creationId xmlns:a16="http://schemas.microsoft.com/office/drawing/2014/main" id="{00F368DF-DC7A-4D53-B3B7-F3D4E3D6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892" y="2288493"/>
            <a:ext cx="5452923" cy="141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BCE26F9-A03C-445D-8E7F-11F8575B5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42" r="-575" b="2738"/>
          <a:stretch/>
        </p:blipFill>
        <p:spPr>
          <a:xfrm>
            <a:off x="5781755" y="4010120"/>
            <a:ext cx="6087195" cy="1272005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CB490DD5-DB55-4110-9448-A2D86544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641" y="6491104"/>
            <a:ext cx="493200" cy="360000"/>
          </a:xfrm>
          <a:noFill/>
        </p:spPr>
        <p:txBody>
          <a:bodyPr vert="horz" lIns="91440" tIns="45720" rIns="91440" bIns="45720" rtlCol="0" anchor="ctr"/>
          <a:lstStyle/>
          <a:p>
            <a:pPr algn="ctr">
              <a:spcAft>
                <a:spcPts val="600"/>
              </a:spcAft>
            </a:pPr>
            <a:fld id="{2AEAAD5F-6A84-4610-A055-49EF3C457569}" type="slidenum">
              <a:rPr lang="en-IN" sz="2400" b="1">
                <a:solidFill>
                  <a:schemeClr val="accent5">
                    <a:lumMod val="50000"/>
                  </a:schemeClr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30" name="Picture 6" descr="Image for post">
            <a:extLst>
              <a:ext uri="{FF2B5EF4-FFF2-40B4-BE49-F238E27FC236}">
                <a16:creationId xmlns:a16="http://schemas.microsoft.com/office/drawing/2014/main" id="{EE45580B-72AF-4BCB-82BF-2EEADFE5F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63" y="5570000"/>
            <a:ext cx="78962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8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1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0" name="Picture 12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F0345BB-E22A-4948-BD88-13626DD3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848" y="836968"/>
            <a:ext cx="972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Corbel" panose="020B0503020204020204" pitchFamily="34" charset="0"/>
              </a:rPr>
              <a:t>Tools &amp;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2A4CC-31CD-4DED-B3E4-D87CEED7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066" y="2431792"/>
            <a:ext cx="6299005" cy="3319605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Corbel"/>
              </a:rPr>
              <a:t>Python provides libraries such as NumPy, Pandas, SciPy, Scikit-learn, CountVectorizer  to implement the frequency count of the total words,, </a:t>
            </a:r>
            <a:r>
              <a:rPr lang="en-IN" sz="2000" dirty="0" err="1">
                <a:solidFill>
                  <a:srgbClr val="000000"/>
                </a:solidFill>
                <a:latin typeface="Corbel"/>
              </a:rPr>
              <a:t>vectorization,etc</a:t>
            </a:r>
            <a:endParaRPr lang="en-IN" sz="2000" dirty="0">
              <a:solidFill>
                <a:srgbClr val="000000"/>
              </a:solidFill>
              <a:latin typeface="Corbel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rbel"/>
              </a:rPr>
              <a:t>SQLite3 to store and manage the database system</a:t>
            </a:r>
          </a:p>
          <a:p>
            <a:r>
              <a:rPr lang="en-IN" sz="2000" dirty="0">
                <a:solidFill>
                  <a:srgbClr val="000000"/>
                </a:solidFill>
                <a:latin typeface="Corbel"/>
              </a:rPr>
              <a:t>Django to develop/manage the model, load data, and develop Django command to run similarity scripts</a:t>
            </a:r>
            <a:endParaRPr lang="en-IN" sz="20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E55EA-1431-4FAA-A38E-B21346B38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29" y="2827419"/>
            <a:ext cx="3938242" cy="2528352"/>
          </a:xfrm>
          <a:prstGeom prst="rect">
            <a:avLst/>
          </a:prstGeom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8FB13BD-ADEF-440E-8222-F4CFEE6F775D}"/>
              </a:ext>
            </a:extLst>
          </p:cNvPr>
          <p:cNvSpPr txBox="1">
            <a:spLocks/>
          </p:cNvSpPr>
          <p:nvPr/>
        </p:nvSpPr>
        <p:spPr>
          <a:xfrm>
            <a:off x="11701641" y="6491104"/>
            <a:ext cx="49320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2AEAAD5F-6A84-4610-A055-49EF3C457569}" type="slidenum">
              <a:rPr lang="en-IN" sz="2400" b="1" smtClean="0">
                <a:solidFill>
                  <a:schemeClr val="accent5">
                    <a:lumMod val="50000"/>
                  </a:schemeClr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2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97"/>
    </mc:Choice>
    <mc:Fallback xmlns="">
      <p:transition spd="slow" advTm="9559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640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Bell MT</vt:lpstr>
      <vt:lpstr>Calibri</vt:lpstr>
      <vt:lpstr>Calibri Light</vt:lpstr>
      <vt:lpstr>Cambria Math</vt:lpstr>
      <vt:lpstr>Corbel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Introduction</vt:lpstr>
      <vt:lpstr>Existing Work</vt:lpstr>
      <vt:lpstr>PowerPoint Presentation</vt:lpstr>
      <vt:lpstr>Jaccard Similarity </vt:lpstr>
      <vt:lpstr>Cosine Similarity </vt:lpstr>
      <vt:lpstr>Tools &amp; Technology</vt:lpstr>
      <vt:lpstr>Demo</vt:lpstr>
      <vt:lpstr>Case- Sensitivie Results of “COVID”</vt:lpstr>
      <vt:lpstr>Case- Insensitivie Results</vt:lpstr>
      <vt:lpstr>Jaccard Similarity Case- Insensitivie Result without special characters</vt:lpstr>
      <vt:lpstr>Cosine Similarity Case- Insensitivie Result without special characters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shah</dc:creator>
  <cp:lastModifiedBy>kevin shah</cp:lastModifiedBy>
  <cp:revision>2</cp:revision>
  <dcterms:created xsi:type="dcterms:W3CDTF">2020-08-13T00:08:00Z</dcterms:created>
  <dcterms:modified xsi:type="dcterms:W3CDTF">2020-08-13T03:14:02Z</dcterms:modified>
</cp:coreProperties>
</file>