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1F0094-AA75-49B5-975B-BB32A585CF78}">
  <a:tblStyle styleId="{C71F0094-AA75-49B5-975B-BB32A585CF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af703ede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af703ede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b1966a3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b1966a3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16438f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16438f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b16438f7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b16438f7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16438f7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b16438f7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f703ed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f703ed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b16438f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b16438f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bb6239a762d2ad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bb6239a762d2ad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af703ed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af703ed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f703ed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f703ed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f703ede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f703ed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f703ede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f703ede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f703ede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f703ede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412: Predicting Bankruptcy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David Contento, John Macke, Pujan Thakrar, and Mark Vandre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875" y="1170125"/>
            <a:ext cx="3367833" cy="25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506350" y="3485400"/>
            <a:ext cx="1399200" cy="3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6449800" y="3460950"/>
            <a:ext cx="15225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  Num Trees = 500</a:t>
            </a:r>
            <a:endParaRPr sz="1200"/>
          </a:p>
        </p:txBody>
      </p:sp>
      <p:sp>
        <p:nvSpPr>
          <p:cNvPr id="145" name="Google Shape;145;p22"/>
          <p:cNvSpPr/>
          <p:nvPr/>
        </p:nvSpPr>
        <p:spPr>
          <a:xfrm>
            <a:off x="5287826" y="3987950"/>
            <a:ext cx="3723300" cy="3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5287825" y="3987941"/>
            <a:ext cx="37233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Accuracy: 94%      Precision : 96%      Recall = 86%</a:t>
            </a:r>
            <a:endParaRPr sz="1200"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723300" cy="318862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3779175" y="2742825"/>
            <a:ext cx="15753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375050" y="4393400"/>
            <a:ext cx="3804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transparent → still good for prediction!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5287825" y="4445141"/>
            <a:ext cx="37233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Accuracy: 92%      Precision : 91%      Recall = 82%</a:t>
            </a:r>
            <a:endParaRPr sz="1200"/>
          </a:p>
        </p:txBody>
      </p:sp>
      <p:sp>
        <p:nvSpPr>
          <p:cNvPr id="151" name="Google Shape;151;p22"/>
          <p:cNvSpPr/>
          <p:nvPr/>
        </p:nvSpPr>
        <p:spPr>
          <a:xfrm>
            <a:off x="5287826" y="4445150"/>
            <a:ext cx="3723300" cy="363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4014113" y="3942450"/>
            <a:ext cx="1208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Validation: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Test: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58" name="Google Shape;158;p23"/>
          <p:cNvGraphicFramePr/>
          <p:nvPr/>
        </p:nvGraphicFramePr>
        <p:xfrm>
          <a:off x="3319600" y="9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{C71F0094-AA75-49B5-975B-BB32A585CF78}</a:tableStyleId>
              </a:tblPr>
              <a:tblGrid>
                <a:gridCol w="1954850"/>
                <a:gridCol w="1262150"/>
                <a:gridCol w="1293350"/>
                <a:gridCol w="10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Accuracy(%)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Precision(%)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Recall(%)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 Regression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Pruned Tree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Pruned Tree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152475"/>
            <a:ext cx="297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Worst Predictive Model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Lasso</a:t>
            </a:r>
            <a:endParaRPr b="1"/>
          </a:p>
        </p:txBody>
      </p:sp>
      <p:sp>
        <p:nvSpPr>
          <p:cNvPr id="165" name="Google Shape;165;p24"/>
          <p:cNvSpPr/>
          <p:nvPr/>
        </p:nvSpPr>
        <p:spPr>
          <a:xfrm>
            <a:off x="3261338" y="2112550"/>
            <a:ext cx="5629200" cy="517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6" name="Google Shape;166;p24"/>
          <p:cNvGraphicFramePr/>
          <p:nvPr/>
        </p:nvGraphicFramePr>
        <p:xfrm>
          <a:off x="3319600" y="9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{C71F0094-AA75-49B5-975B-BB32A585CF78}</a:tableStyleId>
              </a:tblPr>
              <a:tblGrid>
                <a:gridCol w="1954850"/>
                <a:gridCol w="1262150"/>
                <a:gridCol w="1293350"/>
                <a:gridCol w="10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Accuracy(%)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Precision(%)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Recall(%)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 Regression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Pruned Tree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Pruned Tree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297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Best Predictive Model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Random Forest</a:t>
            </a:r>
            <a:endParaRPr b="1"/>
          </a:p>
        </p:txBody>
      </p:sp>
      <p:sp>
        <p:nvSpPr>
          <p:cNvPr id="173" name="Google Shape;173;p25"/>
          <p:cNvSpPr/>
          <p:nvPr/>
        </p:nvSpPr>
        <p:spPr>
          <a:xfrm>
            <a:off x="3261350" y="3694075"/>
            <a:ext cx="5629200" cy="517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25"/>
          <p:cNvGraphicFramePr/>
          <p:nvPr/>
        </p:nvGraphicFramePr>
        <p:xfrm>
          <a:off x="3319600" y="9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{C71F0094-AA75-49B5-975B-BB32A585CF78}</a:tableStyleId>
              </a:tblPr>
              <a:tblGrid>
                <a:gridCol w="1954850"/>
                <a:gridCol w="1262150"/>
                <a:gridCol w="1293350"/>
                <a:gridCol w="10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Accuracy(%)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Precision(%)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Recall(%)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 Regression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Pruned Tree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Pruned Tree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4572000" y="8635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Machine Learning Algorithms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Vector Machine (SVM)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Neural</a:t>
            </a:r>
            <a:r>
              <a:rPr lang="en"/>
              <a:t>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Boosted Trees/XG Boost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Settings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United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Western Europe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China &amp; India</a:t>
            </a:r>
            <a:endParaRPr/>
          </a:p>
        </p:txBody>
      </p:sp>
      <p:pic>
        <p:nvPicPr>
          <p:cNvPr descr="Image result for future work"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8600"/>
            <a:ext cx="4095800" cy="28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96200" y="4958475"/>
            <a:ext cx="10953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peabodylibrary.org</a:t>
            </a:r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and Data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97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10503 observation dataset, consists of 64 balance sheet variables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is from 2010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Indicator </a:t>
            </a:r>
            <a:r>
              <a:rPr lang="en" sz="2000"/>
              <a:t>variable</a:t>
            </a:r>
            <a:r>
              <a:rPr lang="en" sz="2000"/>
              <a:t> </a:t>
            </a:r>
            <a:r>
              <a:rPr lang="en" sz="2000"/>
              <a:t>signifying</a:t>
            </a:r>
            <a:r>
              <a:rPr lang="en" sz="2000"/>
              <a:t> bankruptcy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Classification problem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Wanted to fit different models and compare </a:t>
            </a:r>
            <a:r>
              <a:rPr lang="en" sz="2000"/>
              <a:t>accuracy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Unbalanced dataset</a:t>
            </a:r>
            <a:endParaRPr sz="2000"/>
          </a:p>
        </p:txBody>
      </p:sp>
      <p:pic>
        <p:nvPicPr>
          <p:cNvPr descr="Image result for polish flag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375" y="728750"/>
            <a:ext cx="3324400" cy="20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olish currency"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325" y="3019600"/>
            <a:ext cx="3412500" cy="15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SMOTE: Synthetic Minority Oversampling Technique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26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Only 5% of observations resulted in bankruptcy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Reduces model prediction performance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Generate synthetic samples (KNN)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Undersample </a:t>
            </a:r>
            <a:r>
              <a:rPr lang="en" sz="2100"/>
              <a:t>overrepresented</a:t>
            </a:r>
            <a:r>
              <a:rPr lang="en" sz="2100"/>
              <a:t> class and remove excess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rebalance</a:t>
            </a:r>
            <a:endParaRPr sz="2100"/>
          </a:p>
        </p:txBody>
      </p:sp>
      <p:pic>
        <p:nvPicPr>
          <p:cNvPr descr="Image result for smote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738" y="2748625"/>
            <a:ext cx="3052125" cy="196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mote"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100" y="1528273"/>
            <a:ext cx="3519400" cy="10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Multicollinearity</a:t>
            </a:r>
            <a:r>
              <a:rPr lang="en"/>
              <a:t> in Our Dataset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475" y="1202550"/>
            <a:ext cx="39138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32175" y="1232300"/>
            <a:ext cx="45006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Some variables are combinations of others.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Extreme amount of collinearity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Looked at VIF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Ended up with 38 variables out of 64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33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2049900" y="4569400"/>
            <a:ext cx="5044200" cy="4335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Accuracy: 71%		Precision: 58% 	Recall: 50%</a:t>
            </a:r>
            <a:endParaRPr sz="16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462" y="1067261"/>
            <a:ext cx="4662475" cy="34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687800" y="1531913"/>
            <a:ext cx="29802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Probability&gt;0.40 is rounded to 1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055100" y="3548388"/>
            <a:ext cx="29802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Probability&lt;0.40 is rounded to 0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214350" y="3025888"/>
            <a:ext cx="1381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Threshold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307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7375"/>
            <a:ext cx="4114801" cy="32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5"/>
            <a:ext cx="4114801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2049900" y="4337775"/>
            <a:ext cx="5044200" cy="4374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Accuracy: 70%		Precision: 69% 	Recall: 28%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13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1148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971556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049900" y="4337775"/>
            <a:ext cx="5044200" cy="4374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Accuracy: 69%		Precision: 62% 	Recall: 19%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278600" y="1135850"/>
            <a:ext cx="3540900" cy="3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50" y="1498875"/>
            <a:ext cx="3540800" cy="30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Decision Tree vs. Pruned Decision Tree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257101" y="4559525"/>
            <a:ext cx="3723300" cy="3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84375" y="1139378"/>
            <a:ext cx="35409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Cp = 0             Minsplit = 200               nsplit = 31</a:t>
            </a:r>
            <a:endParaRPr sz="12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57101" y="4559525"/>
            <a:ext cx="3723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Accuracy: 77%</a:t>
            </a:r>
            <a:r>
              <a:rPr lang="en" sz="1200"/>
              <a:t>      Precision : 69%      Recall = 58%</a:t>
            </a:r>
            <a:endParaRPr sz="1200"/>
          </a:p>
        </p:txBody>
      </p:sp>
      <p:sp>
        <p:nvSpPr>
          <p:cNvPr id="115" name="Google Shape;115;p20"/>
          <p:cNvSpPr/>
          <p:nvPr/>
        </p:nvSpPr>
        <p:spPr>
          <a:xfrm>
            <a:off x="3626775" y="2742825"/>
            <a:ext cx="15753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579" y="1541401"/>
            <a:ext cx="3499370" cy="29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5202075" y="1163825"/>
            <a:ext cx="3540900" cy="3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5226613" y="1167953"/>
            <a:ext cx="35409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Cp = 0.001         Minsplit = 200             nsplit = 23</a:t>
            </a:r>
            <a:endParaRPr sz="1200"/>
          </a:p>
        </p:txBody>
      </p:sp>
      <p:sp>
        <p:nvSpPr>
          <p:cNvPr id="119" name="Google Shape;119;p20"/>
          <p:cNvSpPr/>
          <p:nvPr/>
        </p:nvSpPr>
        <p:spPr>
          <a:xfrm>
            <a:off x="5135426" y="4496975"/>
            <a:ext cx="3723300" cy="3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5135426" y="4496975"/>
            <a:ext cx="3723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Accuracy: 77%      Precision : 69%      Recall = 60%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</a:t>
            </a:r>
            <a:r>
              <a:rPr lang="en"/>
              <a:t>Pruned Decision Tree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5878275" y="1163825"/>
            <a:ext cx="2115600" cy="3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5878275" y="1139375"/>
            <a:ext cx="21885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Cp = 0.0075         nsplit = 12</a:t>
            </a:r>
            <a:endParaRPr sz="1200"/>
          </a:p>
        </p:txBody>
      </p:sp>
      <p:sp>
        <p:nvSpPr>
          <p:cNvPr id="128" name="Google Shape;128;p21"/>
          <p:cNvSpPr/>
          <p:nvPr/>
        </p:nvSpPr>
        <p:spPr>
          <a:xfrm>
            <a:off x="5135426" y="4496975"/>
            <a:ext cx="3723300" cy="3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5135426" y="4496975"/>
            <a:ext cx="3723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Accuracy: 76%      Precision : 68%      Recall = 58%</a:t>
            </a:r>
            <a:endParaRPr sz="1200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025" y="1579851"/>
            <a:ext cx="3281961" cy="28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3825"/>
            <a:ext cx="4470250" cy="33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3779175" y="2742825"/>
            <a:ext cx="1575300" cy="572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152400" y="4545875"/>
            <a:ext cx="3882600" cy="3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85725" y="4412725"/>
            <a:ext cx="39492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53744"/>
                </a:solidFill>
              </a:rPr>
              <a:t> Xerror = 0.</a:t>
            </a:r>
            <a:r>
              <a:rPr lang="en" sz="1200">
                <a:solidFill>
                  <a:srgbClr val="353744"/>
                </a:solidFill>
              </a:rPr>
              <a:t>76413</a:t>
            </a:r>
            <a:r>
              <a:rPr lang="en" sz="1200">
                <a:solidFill>
                  <a:srgbClr val="353744"/>
                </a:solidFill>
              </a:rPr>
              <a:t> (0.74757+0.016560) → Cp =0.0075</a:t>
            </a:r>
            <a:endParaRPr sz="1200"/>
          </a:p>
        </p:txBody>
      </p:sp>
      <p:sp>
        <p:nvSpPr>
          <p:cNvPr id="135" name="Google Shape;135;p21"/>
          <p:cNvSpPr/>
          <p:nvPr/>
        </p:nvSpPr>
        <p:spPr>
          <a:xfrm>
            <a:off x="2400300" y="3868350"/>
            <a:ext cx="1178700" cy="13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57175" y="2934275"/>
            <a:ext cx="3321900" cy="13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