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e92e04a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e92e04a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e92e04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e92e04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e92e04a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e92e04a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e92e04a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e92e04a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d49bbf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d49bbf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af369fb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af369fb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ad49bbf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ad49bbf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d49bb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d49bb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d49bbf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d49bbf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d49bbf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d49bbf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fbf0d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fbf0d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d49bbf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d49bbf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e92e04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e92e04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e92e04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e92e04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e92e04a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e92e04a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15.jpg"/><Relationship Id="rId5" Type="http://schemas.openxmlformats.org/officeDocument/2006/relationships/image" Target="../media/image21.jp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15.jpg"/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9" Type="http://schemas.openxmlformats.org/officeDocument/2006/relationships/image" Target="../media/image22.png"/><Relationship Id="rId5" Type="http://schemas.openxmlformats.org/officeDocument/2006/relationships/image" Target="../media/image21.jp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75" y="2850375"/>
            <a:ext cx="7308050" cy="21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4575"/>
            <a:ext cx="8520600" cy="17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Accounting for </a:t>
            </a:r>
            <a:r>
              <a:rPr lang="en"/>
              <a:t>Wage Inequality between Genders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5975" y="2373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Pujan Thakrar and Mark Vandre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479125" y="3011100"/>
            <a:ext cx="1425300" cy="5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414350" y="932025"/>
            <a:ext cx="6322200" cy="397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the Gender Premium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99" y="1060513"/>
            <a:ext cx="5946924" cy="37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6804425" y="1341675"/>
            <a:ext cx="19824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Gender premium was increasing until 2006.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Premiums fell during the Great Recession.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Recent significant decline in wage premium starting in 2014.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632600" y="2507450"/>
            <a:ext cx="96300" cy="321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091400" y="2936150"/>
            <a:ext cx="11091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3091400" y="2936150"/>
            <a:ext cx="1178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Start of Recession</a:t>
            </a:r>
            <a:endParaRPr sz="900"/>
          </a:p>
        </p:txBody>
      </p:sp>
      <p:sp>
        <p:nvSpPr>
          <p:cNvPr id="145" name="Google Shape;145;p22"/>
          <p:cNvSpPr/>
          <p:nvPr/>
        </p:nvSpPr>
        <p:spPr>
          <a:xfrm>
            <a:off x="5841425" y="2869100"/>
            <a:ext cx="165000" cy="39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4436275" y="1264450"/>
            <a:ext cx="4532700" cy="2850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057425"/>
            <a:ext cx="4028100" cy="3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Ordinary Least Squares Regression Estimates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IV Regression Estimates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21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Relative Supply and Wages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2105900"/>
            <a:ext cx="348689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42049"/>
            <a:ext cx="384768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1875" y="1320375"/>
            <a:ext cx="4381500" cy="2738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2249875" y="2229225"/>
            <a:ext cx="577800" cy="34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2546750" y="3657100"/>
            <a:ext cx="577800" cy="34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1371600" y="857250"/>
            <a:ext cx="6365100" cy="4007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19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Supply and Wages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00" y="943225"/>
            <a:ext cx="6137200" cy="38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4634575" y="3225650"/>
            <a:ext cx="6375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4572000" y="3182750"/>
            <a:ext cx="852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Start of Recession</a:t>
            </a:r>
            <a:endParaRPr sz="900"/>
          </a:p>
        </p:txBody>
      </p:sp>
      <p:sp>
        <p:nvSpPr>
          <p:cNvPr id="167" name="Google Shape;167;p24"/>
          <p:cNvSpPr/>
          <p:nvPr/>
        </p:nvSpPr>
        <p:spPr>
          <a:xfrm>
            <a:off x="4511275" y="3579025"/>
            <a:ext cx="267900" cy="160800"/>
          </a:xfrm>
          <a:prstGeom prst="leftUpArrow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Shift-Share Decomposition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054725"/>
            <a:ext cx="5130599" cy="36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3343275" y="942975"/>
            <a:ext cx="428700" cy="19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5330450" y="1547299"/>
            <a:ext cx="33030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Female wage bill share changes 2.9 percentage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Between industry accounts for 2 percentage points of the change in the wage bill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Within industry accounts for 0.9 percentage point of the change in the wage bill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108900" y="728675"/>
            <a:ext cx="8926200" cy="2046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123575"/>
            <a:ext cx="85206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Full-Time Results 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501" y="782275"/>
            <a:ext cx="2855948" cy="19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00" y="782275"/>
            <a:ext cx="2931500" cy="19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4150" y="782275"/>
            <a:ext cx="2931500" cy="19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108900" y="2925275"/>
            <a:ext cx="4188000" cy="21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i="1" lang="en"/>
              <a:t>OLS Regression Estimates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IV Regression Estimates</a:t>
            </a:r>
            <a:endParaRPr b="1" i="1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151" y="3383792"/>
            <a:ext cx="2761986" cy="4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150" y="4447425"/>
            <a:ext cx="3338643" cy="45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6"/>
          <p:cNvCxnSpPr/>
          <p:nvPr/>
        </p:nvCxnSpPr>
        <p:spPr>
          <a:xfrm>
            <a:off x="4566600" y="2978825"/>
            <a:ext cx="10800" cy="19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6"/>
          <p:cNvSpPr txBox="1"/>
          <p:nvPr/>
        </p:nvSpPr>
        <p:spPr>
          <a:xfrm>
            <a:off x="4897050" y="2925275"/>
            <a:ext cx="40182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Full-time </a:t>
            </a:r>
            <a:r>
              <a:rPr lang="en"/>
              <a:t>Female wage bill share changes 3.1 percentage points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Between industry accounts for 2 percentage points of the change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Within industry accounts for 1.1 percentage points of the change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108900" y="728675"/>
            <a:ext cx="8926200" cy="2046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123575"/>
            <a:ext cx="85206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</a:t>
            </a:r>
            <a:r>
              <a:rPr lang="en"/>
              <a:t>-Time Results 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501" y="782275"/>
            <a:ext cx="2855948" cy="19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00" y="782275"/>
            <a:ext cx="2931500" cy="19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4150" y="782275"/>
            <a:ext cx="2931500" cy="19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108900" y="2925275"/>
            <a:ext cx="4188000" cy="21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i="1" lang="en"/>
              <a:t>OLS Regression Estimates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IV Regression Estimates</a:t>
            </a:r>
            <a:endParaRPr b="1" i="1"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151" y="3383792"/>
            <a:ext cx="2761986" cy="45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7"/>
          <p:cNvCxnSpPr/>
          <p:nvPr/>
        </p:nvCxnSpPr>
        <p:spPr>
          <a:xfrm>
            <a:off x="4566600" y="2978825"/>
            <a:ext cx="10800" cy="19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 txBox="1"/>
          <p:nvPr/>
        </p:nvSpPr>
        <p:spPr>
          <a:xfrm>
            <a:off x="4897050" y="2925275"/>
            <a:ext cx="40182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Part</a:t>
            </a:r>
            <a:r>
              <a:rPr lang="en"/>
              <a:t>-time Female wage bill share changes -0.6 percentage points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Between industry accounts for 1.5 percentage points of the change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Within industry accounts for -2  percentage points of the change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838" y="3387350"/>
            <a:ext cx="2761975" cy="37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5175" y="4447425"/>
            <a:ext cx="2761975" cy="40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9800" y="782276"/>
            <a:ext cx="2931500" cy="19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34150" y="792950"/>
            <a:ext cx="2931500" cy="19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18500" y="782275"/>
            <a:ext cx="2855950" cy="19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&amp; Conclusion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seems clear the Financial Crisis and Great Recession spurred an </a:t>
            </a:r>
            <a:r>
              <a:rPr lang="en"/>
              <a:t>incredible</a:t>
            </a:r>
            <a:r>
              <a:rPr lang="en"/>
              <a:t> increase in  the relative supply of female workers, generally.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drastic increase in relative supply may explain a large portion of the decline in relative wages paid to female workers back to near-1999 levels.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these results are interesting, there may be a better framework for analyzing this trend.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Future work could perhaps </a:t>
            </a:r>
            <a:r>
              <a:rPr lang="en"/>
              <a:t>elucidate</a:t>
            </a:r>
            <a:r>
              <a:rPr lang="en"/>
              <a:t> a better model for estimating gender-specific relative wage changes.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8605200" cy="3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Fast Facts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Supply of women in the labor force has increased over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average, w</a:t>
            </a:r>
            <a:r>
              <a:rPr lang="en"/>
              <a:t>omen make 80 cents for every dollar a man makes.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wage gap has been shrinking over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Economic questions</a:t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relationship between relative supply of female labor and relative wages?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 change in the wage bill mainly due to between industry or within industry changes?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these results differ for full-time and part-time workers?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The American Community Survey: 2000 - 2017</a:t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relevant information regarding work, pay, and demographics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Preprocessing</a:t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Outcome variable (relative wage) was composition adjusted using hours worked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Comparisons were made for people in their prime working years (25 to 54)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log-difference of female workers to male workers was calculated as an instrument for the canonical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Three separate versions of the same data were created for comparisons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907575" y="865900"/>
            <a:ext cx="4924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solidFill>
                  <a:schemeClr val="dk2"/>
                </a:solidFill>
              </a:rPr>
              <a:t>The Canonical Model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536725" y="1412875"/>
            <a:ext cx="3759000" cy="115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150" y="1592275"/>
            <a:ext cx="3486150" cy="80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6"/>
          <p:cNvSpPr/>
          <p:nvPr/>
        </p:nvSpPr>
        <p:spPr>
          <a:xfrm>
            <a:off x="4536725" y="2880725"/>
            <a:ext cx="3759000" cy="100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150" y="3039700"/>
            <a:ext cx="3486150" cy="70994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6"/>
          <p:cNvSpPr/>
          <p:nvPr/>
        </p:nvSpPr>
        <p:spPr>
          <a:xfrm>
            <a:off x="566575" y="1233475"/>
            <a:ext cx="3223500" cy="32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875" y="1412875"/>
            <a:ext cx="2895600" cy="289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25" y="1223763"/>
            <a:ext cx="42005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260550" y="445025"/>
            <a:ext cx="262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2"/>
                </a:solidFill>
              </a:rPr>
              <a:t>The Shift-Share Model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2397725" y="1198850"/>
            <a:ext cx="789000" cy="66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339050" y="1198850"/>
            <a:ext cx="1541400" cy="66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032775" y="1198850"/>
            <a:ext cx="1639500" cy="66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94475" y="3171175"/>
            <a:ext cx="2077200" cy="134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87825" y="3318150"/>
            <a:ext cx="17193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change in wage bill share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533363" y="3160225"/>
            <a:ext cx="2077200" cy="134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712325" y="3318150"/>
            <a:ext cx="17193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Industry</a:t>
            </a:r>
            <a:r>
              <a:rPr lang="en"/>
              <a:t> change in wage bill share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672263" y="3160225"/>
            <a:ext cx="2077200" cy="134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851225" y="3318150"/>
            <a:ext cx="17193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</a:t>
            </a:r>
            <a:r>
              <a:rPr lang="en"/>
              <a:t> Industry change in wage bill share</a:t>
            </a:r>
            <a:endParaRPr/>
          </a:p>
        </p:txBody>
      </p:sp>
      <p:cxnSp>
        <p:nvCxnSpPr>
          <p:cNvPr id="98" name="Google Shape;98;p17"/>
          <p:cNvCxnSpPr>
            <a:stCxn id="89" idx="1"/>
            <a:endCxn id="92" idx="0"/>
          </p:cNvCxnSpPr>
          <p:nvPr/>
        </p:nvCxnSpPr>
        <p:spPr>
          <a:xfrm flipH="1">
            <a:off x="1433225" y="1531400"/>
            <a:ext cx="964500" cy="16398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>
            <a:endCxn id="94" idx="0"/>
          </p:cNvCxnSpPr>
          <p:nvPr/>
        </p:nvCxnSpPr>
        <p:spPr>
          <a:xfrm flipH="1" rot="-5400000">
            <a:off x="3699113" y="2287375"/>
            <a:ext cx="1296300" cy="44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>
            <a:stCxn id="91" idx="3"/>
            <a:endCxn id="96" idx="0"/>
          </p:cNvCxnSpPr>
          <p:nvPr/>
        </p:nvCxnSpPr>
        <p:spPr>
          <a:xfrm>
            <a:off x="6672275" y="1531400"/>
            <a:ext cx="1038600" cy="16287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296563" y="867700"/>
            <a:ext cx="6322200" cy="3943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25025"/>
            <a:ext cx="8520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Relative Supply of Female Workers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943875"/>
            <a:ext cx="6065376" cy="37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14350" y="932025"/>
            <a:ext cx="6322200" cy="397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the Gender Premium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99" y="1060513"/>
            <a:ext cx="5946924" cy="37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414350" y="932025"/>
            <a:ext cx="6322200" cy="397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the Gender Premium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99" y="1060513"/>
            <a:ext cx="5946924" cy="37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6804425" y="1341675"/>
            <a:ext cx="19824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Gender premium was increasing until 2006.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414350" y="932025"/>
            <a:ext cx="6322200" cy="3973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the Gender Premium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99" y="1060513"/>
            <a:ext cx="5946924" cy="37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6804425" y="1341675"/>
            <a:ext cx="19824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Gender premium was increasing until 2006.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Premiums fell during the Great Recession.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632600" y="2507450"/>
            <a:ext cx="96300" cy="321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091400" y="2936150"/>
            <a:ext cx="11091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091400" y="2936150"/>
            <a:ext cx="1178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Start of Recession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