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1D2BC47-D3A2-48DB-AFE0-BA260C4EBE11}">
  <a:tblStyle styleId="{21D2BC47-D3A2-48DB-AFE0-BA260C4EBE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26ed272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26ed272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cc135265e2ffb8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cc135265e2ffb8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ccf715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ccf715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1ccf715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1ccf715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ccf715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ccf715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1ccf715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1ccf715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ccf7156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ccf7156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1ccf715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1ccf715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ccf7156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ccf7156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cc135265e2ffb8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cc135265e2ffb8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A Core Problem with Forecasting Inflation: Evidence for Adding Food and Beverage Prices to Core CPI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11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John Macke, Pujan Thakrar, Mark Vandre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13400"/>
            <a:ext cx="85206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Different Models (continued)</a:t>
            </a:r>
            <a:endParaRPr/>
          </a:p>
        </p:txBody>
      </p:sp>
      <p:graphicFrame>
        <p:nvGraphicFramePr>
          <p:cNvPr id="140" name="Google Shape;140;p22"/>
          <p:cNvGraphicFramePr/>
          <p:nvPr/>
        </p:nvGraphicFramePr>
        <p:xfrm>
          <a:off x="178500" y="7427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{21D2BC47-D3A2-48DB-AFE0-BA260C4EBE11}</a:tableStyleId>
              </a:tblPr>
              <a:tblGrid>
                <a:gridCol w="2192200"/>
                <a:gridCol w="2397675"/>
                <a:gridCol w="1220025"/>
                <a:gridCol w="1370675"/>
                <a:gridCol w="1627050"/>
              </a:tblGrid>
              <a:tr h="39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MODEL TYPE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MODEL FIT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RMSE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MAPE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</a:rPr>
                        <a:t>WEIGHT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0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Core CPI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ARIMA(2,1,0)(1,0,0) with drift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</a:tr>
              <a:tr h="39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9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Core CPI (all components of full CPI)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sGARCH(1,1)ARIMA(1,0,1)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9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5 components based on RMSE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sGARCH(1,1)</a:t>
                      </a:r>
                      <a:r>
                        <a:rPr lang="en"/>
                        <a:t>ARIMA(1,0,1)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5 components based on MAPE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sGARCH(1,1)</a:t>
                      </a:r>
                      <a:r>
                        <a:rPr lang="en"/>
                        <a:t>ARIMA(1,0,1)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5 components based on weight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sGARCH(1,1)</a:t>
                      </a:r>
                      <a:r>
                        <a:rPr lang="en"/>
                        <a:t>ARIMA(0,0,1)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Additional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ETS / Holt Winters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&amp; Conclusion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3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Apply different weights to each component of CPI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Try different forecasting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Combine forecasts from different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Central banks and forecasters should consider including food and beverage prices into their models.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may have significant implications for monetary policy.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CPI?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CPI stand for consumer price index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Represents a measure of prices using a representative basket of goods in some base year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Rather than using full CPI, official CPI inflation forecasts use Core CPI, which excludes food and energy prices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275" y="661263"/>
            <a:ext cx="349201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528" y="1494487"/>
            <a:ext cx="3033306" cy="12748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" name="Google Shape;68;p15"/>
          <p:cNvGraphicFramePr/>
          <p:nvPr/>
        </p:nvGraphicFramePr>
        <p:xfrm>
          <a:off x="5082200" y="39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{21D2BC47-D3A2-48DB-AFE0-BA260C4EBE11}</a:tableStyleId>
              </a:tblPr>
              <a:tblGrid>
                <a:gridCol w="950525"/>
                <a:gridCol w="2668975"/>
              </a:tblGrid>
              <a:tr h="55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$14.31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Food &amp; Beverages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54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$42.20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Housing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54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$2.96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Apparel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54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$16.35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Transportation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54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$8.68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Healthcare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54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$5.69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Recreation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54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$6.60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Education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54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$3.20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Other G&amp;S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9" name="Google Shape;69;p15"/>
          <p:cNvSpPr txBox="1"/>
          <p:nvPr/>
        </p:nvSpPr>
        <p:spPr>
          <a:xfrm>
            <a:off x="268375" y="392825"/>
            <a:ext cx="21645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is the Basket Filled?</a:t>
            </a:r>
            <a:endParaRPr sz="24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675" y="3122564"/>
            <a:ext cx="2164425" cy="189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Exclude Food and Energy Prices?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463" y="1017725"/>
            <a:ext cx="53690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0" y="0"/>
            <a:ext cx="357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CPI Components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0627"/>
            <a:ext cx="3469175" cy="26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1300" y="1210900"/>
            <a:ext cx="5942700" cy="39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6140850" y="329450"/>
            <a:ext cx="1418400" cy="487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RMSE: 0.57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7559250" y="329450"/>
            <a:ext cx="1418400" cy="487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MAPE: 0.20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283850" y="329450"/>
            <a:ext cx="1857000" cy="487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CPI Forecast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0" y="0"/>
            <a:ext cx="48033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 of New Core CPI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074" y="280525"/>
            <a:ext cx="242570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7188" y="1017724"/>
            <a:ext cx="2271450" cy="78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0725" y="2196213"/>
            <a:ext cx="4803276" cy="29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017725"/>
            <a:ext cx="4572000" cy="249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0" y="0"/>
            <a:ext cx="444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of New Core CPI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50" y="1691663"/>
            <a:ext cx="4448100" cy="195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72300" y="1172775"/>
            <a:ext cx="3666600" cy="43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RMSE: 0.37                    MAPE: 0.11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877250" y="1172775"/>
            <a:ext cx="4083600" cy="48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RMSE: 0.31                           MAPE: 0.10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41850" y="572700"/>
            <a:ext cx="8411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                         </a:t>
            </a:r>
            <a:r>
              <a:rPr b="1" lang="en" sz="1800"/>
              <a:t>ARIMA                         VS.                          ARIMA-GARCH </a:t>
            </a:r>
            <a:endParaRPr b="1" sz="1800"/>
          </a:p>
        </p:txBody>
      </p:sp>
      <p:cxnSp>
        <p:nvCxnSpPr>
          <p:cNvPr id="105" name="Google Shape;105;p19"/>
          <p:cNvCxnSpPr/>
          <p:nvPr/>
        </p:nvCxnSpPr>
        <p:spPr>
          <a:xfrm flipH="1" rot="10800000">
            <a:off x="420425" y="1020800"/>
            <a:ext cx="8626200" cy="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9"/>
          <p:cNvCxnSpPr/>
          <p:nvPr/>
        </p:nvCxnSpPr>
        <p:spPr>
          <a:xfrm>
            <a:off x="4647700" y="1086600"/>
            <a:ext cx="26700" cy="36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50" y="3641825"/>
            <a:ext cx="4448100" cy="135295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6256003" y="88675"/>
            <a:ext cx="1380900" cy="358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RMSE: 0.57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7636901" y="88675"/>
            <a:ext cx="1380900" cy="358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MAPE: 0.20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4448100" y="88675"/>
            <a:ext cx="1807800" cy="358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CPI Forecast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6800" y="1811775"/>
            <a:ext cx="4164800" cy="2930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25" y="1565800"/>
            <a:ext cx="2781300" cy="31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of Professional Forecasters &amp; Building a new Predictive CPI metric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950" y="1600900"/>
            <a:ext cx="2826550" cy="32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/>
          <p:nvPr/>
        </p:nvSpPr>
        <p:spPr>
          <a:xfrm>
            <a:off x="3881400" y="1151950"/>
            <a:ext cx="2012100" cy="443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5880500" y="1151950"/>
            <a:ext cx="1116900" cy="443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5880500" y="1151950"/>
            <a:ext cx="12132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</a:t>
            </a:r>
            <a:r>
              <a:rPr lang="en"/>
              <a:t>: 0.29  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1050" y="1686625"/>
            <a:ext cx="2619375" cy="29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6997400" y="1151950"/>
            <a:ext cx="1167900" cy="443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3881400" y="1087300"/>
            <a:ext cx="2012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of Professional Forecasters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6997400" y="1151950"/>
            <a:ext cx="11679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MAPE</a:t>
            </a:r>
            <a:r>
              <a:rPr lang="en"/>
              <a:t>: 0.09  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457175" y="2435775"/>
            <a:ext cx="2595600" cy="13074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7" name="Google Shape;127;p20"/>
          <p:cNvSpPr/>
          <p:nvPr/>
        </p:nvSpPr>
        <p:spPr>
          <a:xfrm>
            <a:off x="3356375" y="2432450"/>
            <a:ext cx="2319300" cy="1307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8" name="Google Shape;128;p20"/>
          <p:cNvSpPr/>
          <p:nvPr/>
        </p:nvSpPr>
        <p:spPr>
          <a:xfrm>
            <a:off x="6168550" y="2432450"/>
            <a:ext cx="2414700" cy="130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1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Different Models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3675"/>
            <a:ext cx="8741576" cy="41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