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38"/>
  </p:notesMasterIdLst>
  <p:sldIdLst>
    <p:sldId id="256" r:id="rId2"/>
    <p:sldId id="257" r:id="rId3"/>
    <p:sldId id="258" r:id="rId4"/>
    <p:sldId id="259" r:id="rId5"/>
    <p:sldId id="260" r:id="rId6"/>
    <p:sldId id="261" r:id="rId7"/>
    <p:sldId id="262" r:id="rId8"/>
    <p:sldId id="263" r:id="rId9"/>
    <p:sldId id="286" r:id="rId10"/>
    <p:sldId id="287" r:id="rId11"/>
    <p:sldId id="288" r:id="rId12"/>
    <p:sldId id="289" r:id="rId13"/>
    <p:sldId id="290" r:id="rId14"/>
    <p:sldId id="291" r:id="rId15"/>
    <p:sldId id="264" r:id="rId16"/>
    <p:sldId id="265" r:id="rId17"/>
    <p:sldId id="266" r:id="rId18"/>
    <p:sldId id="267" r:id="rId19"/>
    <p:sldId id="268" r:id="rId20"/>
    <p:sldId id="269" r:id="rId21"/>
    <p:sldId id="271" r:id="rId22"/>
    <p:sldId id="272" r:id="rId23"/>
    <p:sldId id="273" r:id="rId24"/>
    <p:sldId id="274" r:id="rId25"/>
    <p:sldId id="275" r:id="rId26"/>
    <p:sldId id="276" r:id="rId27"/>
    <p:sldId id="277" r:id="rId28"/>
    <p:sldId id="278" r:id="rId29"/>
    <p:sldId id="279" r:id="rId30"/>
    <p:sldId id="282" r:id="rId31"/>
    <p:sldId id="283" r:id="rId32"/>
    <p:sldId id="284" r:id="rId33"/>
    <p:sldId id="285" r:id="rId34"/>
    <p:sldId id="292" r:id="rId35"/>
    <p:sldId id="270"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CB634-3C0B-4BD1-A255-013A40BEA73D}" type="datetimeFigureOut">
              <a:rPr lang="en-IN" smtClean="0"/>
              <a:t>26-12-2021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5763C-9FD7-47A6-9305-45CA003DEA1B}" type="slidenum">
              <a:rPr lang="en-IN" smtClean="0"/>
              <a:t>‹#›</a:t>
            </a:fld>
            <a:endParaRPr lang="en-IN"/>
          </a:p>
        </p:txBody>
      </p:sp>
    </p:spTree>
    <p:extLst>
      <p:ext uri="{BB962C8B-B14F-4D97-AF65-F5344CB8AC3E}">
        <p14:creationId xmlns:p14="http://schemas.microsoft.com/office/powerpoint/2010/main" val="231856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67797D-FD90-4259-8620-90B90A7E1815}"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270278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67797D-FD90-4259-8620-90B90A7E1815}"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3266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67797D-FD90-4259-8620-90B90A7E1815}"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4271776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67797D-FD90-4259-8620-90B90A7E1815}"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CF9F8-A551-4EA1-B297-912397C31C8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9302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67797D-FD90-4259-8620-90B90A7E1815}"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986364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67797D-FD90-4259-8620-90B90A7E1815}"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2556502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67797D-FD90-4259-8620-90B90A7E1815}"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2141654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7797D-FD90-4259-8620-90B90A7E1815}"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3859672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7797D-FD90-4259-8620-90B90A7E1815}"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294070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7797D-FD90-4259-8620-90B90A7E1815}"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197408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67797D-FD90-4259-8620-90B90A7E1815}"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274213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67797D-FD90-4259-8620-90B90A7E1815}"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254355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67797D-FD90-4259-8620-90B90A7E1815}"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123754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67797D-FD90-4259-8620-90B90A7E1815}"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334378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7797D-FD90-4259-8620-90B90A7E1815}" type="datetimeFigureOut">
              <a:rPr lang="en-IN" smtClean="0"/>
              <a:t>26-12-2021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65485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67797D-FD90-4259-8620-90B90A7E1815}"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169017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67797D-FD90-4259-8620-90B90A7E1815}"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CF9F8-A551-4EA1-B297-912397C31C8D}" type="slidenum">
              <a:rPr lang="en-IN" smtClean="0"/>
              <a:t>‹#›</a:t>
            </a:fld>
            <a:endParaRPr lang="en-IN"/>
          </a:p>
        </p:txBody>
      </p:sp>
    </p:spTree>
    <p:extLst>
      <p:ext uri="{BB962C8B-B14F-4D97-AF65-F5344CB8AC3E}">
        <p14:creationId xmlns:p14="http://schemas.microsoft.com/office/powerpoint/2010/main" val="140315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F67797D-FD90-4259-8620-90B90A7E1815}" type="datetimeFigureOut">
              <a:rPr lang="en-IN" smtClean="0"/>
              <a:t>26-12-2021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B5CF9F8-A551-4EA1-B297-912397C31C8D}" type="slidenum">
              <a:rPr lang="en-IN" smtClean="0"/>
              <a:t>‹#›</a:t>
            </a:fld>
            <a:endParaRPr lang="en-IN"/>
          </a:p>
        </p:txBody>
      </p:sp>
    </p:spTree>
    <p:extLst>
      <p:ext uri="{BB962C8B-B14F-4D97-AF65-F5344CB8AC3E}">
        <p14:creationId xmlns:p14="http://schemas.microsoft.com/office/powerpoint/2010/main" val="759640427"/>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53E3-3F3F-455F-928A-9D0AB2B666EE}"/>
              </a:ext>
            </a:extLst>
          </p:cNvPr>
          <p:cNvSpPr>
            <a:spLocks noGrp="1"/>
          </p:cNvSpPr>
          <p:nvPr>
            <p:ph type="ctrTitle"/>
          </p:nvPr>
        </p:nvSpPr>
        <p:spPr/>
        <p:txBody>
          <a:bodyPr/>
          <a:lstStyle/>
          <a:p>
            <a:r>
              <a:rPr lang="en-IN" dirty="0"/>
              <a:t>Content-Based Medical Image Retrieval</a:t>
            </a:r>
          </a:p>
        </p:txBody>
      </p:sp>
      <p:sp>
        <p:nvSpPr>
          <p:cNvPr id="3" name="Subtitle 2">
            <a:extLst>
              <a:ext uri="{FF2B5EF4-FFF2-40B4-BE49-F238E27FC236}">
                <a16:creationId xmlns:a16="http://schemas.microsoft.com/office/drawing/2014/main" id="{974D9698-7F2B-40A2-8700-9D4E69BB50D7}"/>
              </a:ext>
            </a:extLst>
          </p:cNvPr>
          <p:cNvSpPr>
            <a:spLocks noGrp="1"/>
          </p:cNvSpPr>
          <p:nvPr>
            <p:ph type="subTitle" idx="1"/>
          </p:nvPr>
        </p:nvSpPr>
        <p:spPr/>
        <p:txBody>
          <a:bodyPr/>
          <a:lstStyle/>
          <a:p>
            <a:pPr algn="l"/>
            <a:r>
              <a:rPr lang="en-IN" dirty="0"/>
              <a:t>PUJARA RAHI</a:t>
            </a:r>
          </a:p>
          <a:p>
            <a:pPr algn="l"/>
            <a:r>
              <a:rPr lang="en-IN" dirty="0"/>
              <a:t>19BCE1777</a:t>
            </a:r>
          </a:p>
        </p:txBody>
      </p:sp>
    </p:spTree>
    <p:extLst>
      <p:ext uri="{BB962C8B-B14F-4D97-AF65-F5344CB8AC3E}">
        <p14:creationId xmlns:p14="http://schemas.microsoft.com/office/powerpoint/2010/main" val="259536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AE40-5544-46F3-85B0-0FA5462B4EB8}"/>
              </a:ext>
            </a:extLst>
          </p:cNvPr>
          <p:cNvSpPr>
            <a:spLocks noGrp="1"/>
          </p:cNvSpPr>
          <p:nvPr>
            <p:ph type="title"/>
          </p:nvPr>
        </p:nvSpPr>
        <p:spPr/>
        <p:txBody>
          <a:bodyPr/>
          <a:lstStyle/>
          <a:p>
            <a:pPr algn="l"/>
            <a:r>
              <a:rPr lang="en-IN" i="0" u="sng" dirty="0">
                <a:solidFill>
                  <a:srgbClr val="00B0F0"/>
                </a:solidFill>
                <a:effectLst/>
                <a:latin typeface="Merriweather"/>
              </a:rPr>
              <a:t> Motivation:</a:t>
            </a:r>
            <a:endParaRPr lang="en-IN" u="sng" dirty="0">
              <a:solidFill>
                <a:srgbClr val="00B0F0"/>
              </a:solidFill>
            </a:endParaRPr>
          </a:p>
        </p:txBody>
      </p:sp>
      <p:sp>
        <p:nvSpPr>
          <p:cNvPr id="3" name="Content Placeholder 2">
            <a:extLst>
              <a:ext uri="{FF2B5EF4-FFF2-40B4-BE49-F238E27FC236}">
                <a16:creationId xmlns:a16="http://schemas.microsoft.com/office/drawing/2014/main" id="{5A0A8B52-CAC0-40CA-BFEA-61574E2502DE}"/>
              </a:ext>
            </a:extLst>
          </p:cNvPr>
          <p:cNvSpPr>
            <a:spLocks noGrp="1"/>
          </p:cNvSpPr>
          <p:nvPr>
            <p:ph idx="1"/>
          </p:nvPr>
        </p:nvSpPr>
        <p:spPr>
          <a:xfrm>
            <a:off x="913795" y="2096064"/>
            <a:ext cx="10353762" cy="4342058"/>
          </a:xfrm>
        </p:spPr>
        <p:txBody>
          <a:bodyPr>
            <a:normAutofit fontScale="92500" lnSpcReduction="20000"/>
          </a:bodyPr>
          <a:lstStyle/>
          <a:p>
            <a:pPr>
              <a:buFont typeface="Wingdings" panose="05000000000000000000" pitchFamily="2" charset="2"/>
              <a:buChar char="Ø"/>
            </a:pPr>
            <a:r>
              <a:rPr lang="en-US" b="0" i="0" dirty="0">
                <a:effectLst/>
                <a:latin typeface="Merriweather"/>
              </a:rPr>
              <a:t>Medical imaging is one of the largest data producers in the world and over the last 30 years this production increased exponentially via a larger number of images and a higher resolution, plus totally new types of images. </a:t>
            </a:r>
          </a:p>
          <a:p>
            <a:pPr>
              <a:buFont typeface="Wingdings" panose="05000000000000000000" pitchFamily="2" charset="2"/>
              <a:buChar char="Ø"/>
            </a:pPr>
            <a:r>
              <a:rPr lang="en-US" b="0" i="0" dirty="0">
                <a:effectLst/>
                <a:latin typeface="Merriweather"/>
              </a:rPr>
              <a:t>Most images are used only in the context of a single patient and a single time point, besides a few images that are used for publications or in teaching. </a:t>
            </a:r>
          </a:p>
          <a:p>
            <a:pPr>
              <a:buFont typeface="Wingdings" panose="05000000000000000000" pitchFamily="2" charset="2"/>
              <a:buChar char="Ø"/>
            </a:pPr>
            <a:r>
              <a:rPr lang="en-US" b="0" i="0" dirty="0">
                <a:effectLst/>
                <a:latin typeface="Merriweather"/>
              </a:rPr>
              <a:t>Data are usually scattered across many institutions and cannot be combined even for the treatment of a single patient. </a:t>
            </a:r>
          </a:p>
          <a:p>
            <a:pPr>
              <a:buFont typeface="Wingdings" panose="05000000000000000000" pitchFamily="2" charset="2"/>
              <a:buChar char="Ø"/>
            </a:pPr>
            <a:r>
              <a:rPr lang="en-US" b="0" i="0" dirty="0">
                <a:solidFill>
                  <a:srgbClr val="333333"/>
                </a:solidFill>
                <a:effectLst/>
                <a:latin typeface="Merriweather"/>
              </a:rPr>
              <a:t> </a:t>
            </a:r>
            <a:r>
              <a:rPr lang="en-US" b="0" i="0" dirty="0">
                <a:effectLst/>
                <a:latin typeface="Merriweather"/>
              </a:rPr>
              <a:t>Much knowledge is stored in these medical archives of images and other clinical information and content-based medical image retrieval has from the start aimed at making such knowledge accessible using visual information in combination with text or structured data.</a:t>
            </a:r>
          </a:p>
          <a:p>
            <a:pPr>
              <a:buFont typeface="Wingdings" panose="05000000000000000000" pitchFamily="2" charset="2"/>
              <a:buChar char="Ø"/>
            </a:pPr>
            <a:r>
              <a:rPr lang="en-US" b="0" i="0" dirty="0">
                <a:effectLst/>
                <a:latin typeface="Merriweather"/>
              </a:rPr>
              <a:t> With the digitization of radiology that started in the mid 1990s the foundation for broader use was laid out. </a:t>
            </a:r>
            <a:endParaRPr lang="en-IN" dirty="0"/>
          </a:p>
        </p:txBody>
      </p:sp>
    </p:spTree>
    <p:extLst>
      <p:ext uri="{BB962C8B-B14F-4D97-AF65-F5344CB8AC3E}">
        <p14:creationId xmlns:p14="http://schemas.microsoft.com/office/powerpoint/2010/main" val="447388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74BB-2CC5-4A32-875E-ECBB00548878}"/>
              </a:ext>
            </a:extLst>
          </p:cNvPr>
          <p:cNvSpPr>
            <a:spLocks noGrp="1"/>
          </p:cNvSpPr>
          <p:nvPr>
            <p:ph type="title"/>
          </p:nvPr>
        </p:nvSpPr>
        <p:spPr/>
        <p:txBody>
          <a:bodyPr/>
          <a:lstStyle/>
          <a:p>
            <a:pPr algn="l"/>
            <a:r>
              <a:rPr lang="en-US" u="sng" dirty="0">
                <a:solidFill>
                  <a:srgbClr val="00B0F0"/>
                </a:solidFill>
                <a:effectLst>
                  <a:outerShdw blurRad="38100" dist="38100" dir="2700000" algn="tl">
                    <a:srgbClr val="000000">
                      <a:alpha val="43137"/>
                    </a:srgbClr>
                  </a:outerShdw>
                </a:effectLst>
                <a:latin typeface="Merriweather"/>
              </a:rPr>
              <a:t>Approach:</a:t>
            </a:r>
            <a:endParaRPr lang="en-IN" u="sng" dirty="0">
              <a:solidFill>
                <a:srgbClr val="00B0F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9D147F7-F3EA-43C4-82CD-81BB7EA691F3}"/>
              </a:ext>
            </a:extLst>
          </p:cNvPr>
          <p:cNvSpPr>
            <a:spLocks noGrp="1"/>
          </p:cNvSpPr>
          <p:nvPr>
            <p:ph idx="1"/>
          </p:nvPr>
        </p:nvSpPr>
        <p:spPr>
          <a:xfrm>
            <a:off x="913795" y="2096064"/>
            <a:ext cx="10353762" cy="4603316"/>
          </a:xfrm>
        </p:spPr>
        <p:txBody>
          <a:bodyPr>
            <a:normAutofit/>
          </a:bodyPr>
          <a:lstStyle/>
          <a:p>
            <a:pPr>
              <a:buFont typeface="Wingdings" panose="05000000000000000000" pitchFamily="2" charset="2"/>
              <a:buChar char="Ø"/>
            </a:pPr>
            <a:r>
              <a:rPr lang="en-US" b="0" i="0" dirty="0">
                <a:effectLst/>
                <a:latin typeface="Merriweather"/>
              </a:rPr>
              <a:t>The presentation follows a systematic review of the domain that includes many examples of systems and approaches that changed over time when better performing tools became available. </a:t>
            </a:r>
          </a:p>
          <a:p>
            <a:pPr>
              <a:buFont typeface="Wingdings" panose="05000000000000000000" pitchFamily="2" charset="2"/>
              <a:buChar char="Ø"/>
            </a:pPr>
            <a:r>
              <a:rPr lang="en-US" b="0" i="0" dirty="0">
                <a:effectLst/>
                <a:latin typeface="Merriweather"/>
              </a:rPr>
              <a:t>Medical mage retrieval has evolved strongly, and many tools linked to mage retrieval are now employed as clinical decision support but mainly for detection and classification.</a:t>
            </a:r>
          </a:p>
          <a:p>
            <a:pPr>
              <a:buFont typeface="Wingdings" panose="05000000000000000000" pitchFamily="2" charset="2"/>
              <a:buChar char="Ø"/>
            </a:pPr>
            <a:r>
              <a:rPr lang="en-US" b="0" i="0" dirty="0">
                <a:effectLst/>
                <a:latin typeface="Merriweather"/>
              </a:rPr>
              <a:t> Retrieval remains useful but is often integrated with tools and thus has become almost invisible.</a:t>
            </a:r>
          </a:p>
          <a:p>
            <a:pPr>
              <a:buFont typeface="Wingdings" panose="05000000000000000000" pitchFamily="2" charset="2"/>
              <a:buChar char="Ø"/>
            </a:pPr>
            <a:r>
              <a:rPr lang="en-US" b="0" i="0" dirty="0">
                <a:effectLst/>
                <a:latin typeface="Merriweather"/>
              </a:rPr>
              <a:t>A second aspect of the presentation includes a presentations of existing data sets and other resources that were difficult to obtain even ten years ago, but that have been shared via repositories such as TCGA </a:t>
            </a:r>
            <a:r>
              <a:rPr lang="en-IN" b="0" i="0" dirty="0">
                <a:effectLst/>
                <a:latin typeface="Merriweather"/>
              </a:rPr>
              <a:t>, TCIA </a:t>
            </a:r>
            <a:r>
              <a:rPr lang="en-US" b="0" i="0" dirty="0">
                <a:effectLst/>
                <a:latin typeface="Merriweather"/>
              </a:rPr>
              <a:t>, or via scientific challenges such </a:t>
            </a:r>
            <a:r>
              <a:rPr lang="en-US" b="0" i="0" dirty="0" err="1">
                <a:effectLst/>
                <a:latin typeface="Merriweather"/>
              </a:rPr>
              <a:t>ImageCLEF</a:t>
            </a:r>
            <a:r>
              <a:rPr lang="en-US" b="0" i="0" dirty="0">
                <a:effectLst/>
                <a:latin typeface="Merriweather"/>
              </a:rPr>
              <a:t> or listed in the Grand Challenges web page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0309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6F2F5D-69AC-4502-B591-FAC005042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535" y="1091682"/>
            <a:ext cx="8592405" cy="4813585"/>
          </a:xfrm>
        </p:spPr>
      </p:pic>
    </p:spTree>
    <p:extLst>
      <p:ext uri="{BB962C8B-B14F-4D97-AF65-F5344CB8AC3E}">
        <p14:creationId xmlns:p14="http://schemas.microsoft.com/office/powerpoint/2010/main" val="94530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38B4-290A-4C20-928A-B124B6F407B2}"/>
              </a:ext>
            </a:extLst>
          </p:cNvPr>
          <p:cNvSpPr>
            <a:spLocks noGrp="1"/>
          </p:cNvSpPr>
          <p:nvPr>
            <p:ph type="title"/>
          </p:nvPr>
        </p:nvSpPr>
        <p:spPr/>
        <p:txBody>
          <a:bodyPr/>
          <a:lstStyle/>
          <a:p>
            <a:pPr algn="l"/>
            <a:r>
              <a:rPr lang="en-IN" b="0" i="0" dirty="0">
                <a:solidFill>
                  <a:srgbClr val="00B0F0"/>
                </a:solidFill>
                <a:effectLst/>
                <a:latin typeface="-apple-system"/>
              </a:rPr>
              <a:t> </a:t>
            </a:r>
            <a:r>
              <a:rPr lang="en-IN" u="sng" dirty="0">
                <a:solidFill>
                  <a:srgbClr val="00B0F0"/>
                </a:solidFill>
                <a:effectLst>
                  <a:outerShdw blurRad="38100" dist="38100" dir="2700000" algn="tl">
                    <a:srgbClr val="000000">
                      <a:alpha val="43137"/>
                    </a:srgbClr>
                  </a:outerShdw>
                </a:effectLst>
                <a:latin typeface="-apple-system"/>
              </a:rPr>
              <a:t>Literature Survey :</a:t>
            </a:r>
            <a:br>
              <a:rPr lang="en-IN" u="sng" dirty="0">
                <a:solidFill>
                  <a:srgbClr val="00B0F0"/>
                </a:solidFill>
                <a:effectLst>
                  <a:outerShdw blurRad="38100" dist="38100" dir="2700000" algn="tl">
                    <a:srgbClr val="000000">
                      <a:alpha val="43137"/>
                    </a:srgbClr>
                  </a:outerShdw>
                </a:effectLst>
                <a:latin typeface="-apple-system"/>
              </a:rPr>
            </a:br>
            <a:endParaRPr lang="en-IN" u="sng" dirty="0">
              <a:solidFill>
                <a:srgbClr val="00B0F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201FCFE-8A53-42F1-996D-944E4A91AD3E}"/>
              </a:ext>
            </a:extLst>
          </p:cNvPr>
          <p:cNvSpPr>
            <a:spLocks noGrp="1"/>
          </p:cNvSpPr>
          <p:nvPr>
            <p:ph idx="1"/>
          </p:nvPr>
        </p:nvSpPr>
        <p:spPr>
          <a:xfrm>
            <a:off x="913795" y="2096064"/>
            <a:ext cx="10353762" cy="4519340"/>
          </a:xfrm>
        </p:spPr>
        <p:txBody>
          <a:bodyPr>
            <a:normAutofit fontScale="85000" lnSpcReduction="10000"/>
          </a:bodyPr>
          <a:lstStyle/>
          <a:p>
            <a:pPr>
              <a:buFont typeface="Wingdings" panose="05000000000000000000" pitchFamily="2" charset="2"/>
              <a:buChar char="Ø"/>
            </a:pPr>
            <a:r>
              <a:rPr lang="en-US" dirty="0"/>
              <a:t>Image preprocessing is the first step of image retrieval to ensure accuracy of subsequent steps. </a:t>
            </a:r>
          </a:p>
          <a:p>
            <a:pPr>
              <a:buFont typeface="Wingdings" panose="05000000000000000000" pitchFamily="2" charset="2"/>
              <a:buChar char="Ø"/>
            </a:pPr>
            <a:r>
              <a:rPr lang="en-US" dirty="0"/>
              <a:t>The images acquired through different modalities cause many artifacts such as low resolution, noise and extra cranial tissue etc.</a:t>
            </a:r>
          </a:p>
          <a:p>
            <a:pPr>
              <a:buFont typeface="Wingdings" panose="05000000000000000000" pitchFamily="2" charset="2"/>
              <a:buChar char="Ø"/>
            </a:pPr>
            <a:r>
              <a:rPr lang="en-US" dirty="0"/>
              <a:t> which reduces the accuracy of acquired result.</a:t>
            </a:r>
          </a:p>
          <a:p>
            <a:pPr>
              <a:buFont typeface="Wingdings" panose="05000000000000000000" pitchFamily="2" charset="2"/>
              <a:buChar char="Ø"/>
            </a:pPr>
            <a:r>
              <a:rPr lang="en-US" dirty="0"/>
              <a:t>In order to overcome the above problem preprocessing of an image is required. </a:t>
            </a:r>
          </a:p>
          <a:p>
            <a:pPr>
              <a:buFont typeface="Wingdings" panose="05000000000000000000" pitchFamily="2" charset="2"/>
              <a:buChar char="Ø"/>
            </a:pPr>
            <a:r>
              <a:rPr lang="en-US" dirty="0"/>
              <a:t>An analysis on filtering techniques such as Gabor &amp; QMF filters for noise is performed by .</a:t>
            </a:r>
          </a:p>
          <a:p>
            <a:pPr>
              <a:buFont typeface="Wingdings" panose="05000000000000000000" pitchFamily="2" charset="2"/>
              <a:buChar char="Ø"/>
            </a:pPr>
            <a:r>
              <a:rPr lang="en-US" dirty="0"/>
              <a:t>These primitive methods along with reducing the noise blur the important and detailed structure necessary for subsequent steps.</a:t>
            </a:r>
          </a:p>
          <a:p>
            <a:pPr>
              <a:buFont typeface="Wingdings" panose="05000000000000000000" pitchFamily="2" charset="2"/>
              <a:buChar char="Ø"/>
            </a:pPr>
            <a:r>
              <a:rPr lang="en-US" dirty="0"/>
              <a:t> In order to increase the processing speed and to reduce the error probability of mammogram images Morphological top hat filtering algorithm is utilized in . </a:t>
            </a:r>
          </a:p>
          <a:p>
            <a:pPr>
              <a:buFont typeface="Wingdings" panose="05000000000000000000" pitchFamily="2" charset="2"/>
              <a:buChar char="Ø"/>
            </a:pPr>
            <a:r>
              <a:rPr lang="en-US" dirty="0"/>
              <a:t>But these types of filtering are applicable for mammogram images only. To eliminate the noise in images, Gaussian filter is suggested in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67015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A212A4-B9E6-45DA-967E-9A5A4322B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3544" y="1474237"/>
            <a:ext cx="5253134" cy="4366726"/>
          </a:xfrm>
        </p:spPr>
      </p:pic>
    </p:spTree>
    <p:extLst>
      <p:ext uri="{BB962C8B-B14F-4D97-AF65-F5344CB8AC3E}">
        <p14:creationId xmlns:p14="http://schemas.microsoft.com/office/powerpoint/2010/main" val="256031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9FDC-F10D-47D0-82AD-34D6235F956B}"/>
              </a:ext>
            </a:extLst>
          </p:cNvPr>
          <p:cNvSpPr>
            <a:spLocks noGrp="1"/>
          </p:cNvSpPr>
          <p:nvPr>
            <p:ph type="title"/>
          </p:nvPr>
        </p:nvSpPr>
        <p:spPr/>
        <p:txBody>
          <a:bodyPr/>
          <a:lstStyle/>
          <a:p>
            <a:pPr algn="l"/>
            <a:r>
              <a:rPr lang="en-IN" u="sng" dirty="0">
                <a:solidFill>
                  <a:srgbClr val="00B0F0"/>
                </a:solidFill>
              </a:rPr>
              <a:t>Materials and Methods</a:t>
            </a:r>
          </a:p>
        </p:txBody>
      </p:sp>
      <p:sp>
        <p:nvSpPr>
          <p:cNvPr id="3" name="Content Placeholder 2">
            <a:extLst>
              <a:ext uri="{FF2B5EF4-FFF2-40B4-BE49-F238E27FC236}">
                <a16:creationId xmlns:a16="http://schemas.microsoft.com/office/drawing/2014/main" id="{11DFC8A1-C992-4321-9892-7484F1D47AD3}"/>
              </a:ext>
            </a:extLst>
          </p:cNvPr>
          <p:cNvSpPr>
            <a:spLocks noGrp="1"/>
          </p:cNvSpPr>
          <p:nvPr>
            <p:ph idx="1"/>
          </p:nvPr>
        </p:nvSpPr>
        <p:spPr>
          <a:xfrm>
            <a:off x="913795" y="1828800"/>
            <a:ext cx="10353762" cy="4851918"/>
          </a:xfrm>
        </p:spPr>
        <p:txBody>
          <a:bodyPr>
            <a:normAutofit lnSpcReduction="10000"/>
          </a:bodyPr>
          <a:lstStyle/>
          <a:p>
            <a:pPr>
              <a:buFont typeface="Wingdings" panose="05000000000000000000" pitchFamily="2" charset="2"/>
              <a:buChar char="Ø"/>
            </a:pPr>
            <a:r>
              <a:rPr lang="en-US" dirty="0"/>
              <a:t>Integration with the hospital (Clinical Hospital University of Chile, Santiago, Chile) to have continuous feeding of medical images and metadata was composed of different microservices.</a:t>
            </a:r>
          </a:p>
          <a:p>
            <a:pPr>
              <a:buFont typeface="Wingdings" panose="05000000000000000000" pitchFamily="2" charset="2"/>
              <a:buChar char="Ø"/>
            </a:pPr>
            <a:r>
              <a:rPr lang="en-US" dirty="0"/>
              <a:t> First, a Mirth Connect integration system was used to receive data in different health standard types, DICOM channels, HL7 messages, and HL7-FHIR messages. </a:t>
            </a:r>
          </a:p>
          <a:p>
            <a:pPr>
              <a:buFont typeface="Wingdings" panose="05000000000000000000" pitchFamily="2" charset="2"/>
              <a:buChar char="Ø"/>
            </a:pPr>
            <a:r>
              <a:rPr lang="en-US" dirty="0"/>
              <a:t>Mirth Connect was integrated to an Anonymizer service, which eliminates all patients’ personal data and extracts healthcare data to feed an FHIR server using international standardized health terms (SNOMED-CT, ICD-9, ICD-10). </a:t>
            </a:r>
          </a:p>
          <a:p>
            <a:pPr>
              <a:buFont typeface="Wingdings" panose="05000000000000000000" pitchFamily="2" charset="2"/>
              <a:buChar char="Ø"/>
            </a:pPr>
            <a:r>
              <a:rPr lang="en-US" dirty="0"/>
              <a:t>This allows the development of an interoperable and standardized repository.</a:t>
            </a:r>
          </a:p>
          <a:p>
            <a:pPr>
              <a:buFont typeface="Wingdings" panose="05000000000000000000" pitchFamily="2" charset="2"/>
              <a:buChar char="Ø"/>
            </a:pPr>
            <a:r>
              <a:rPr lang="en-US" dirty="0"/>
              <a:t> The Institutional Review Board approved (</a:t>
            </a:r>
            <a:r>
              <a:rPr lang="en-US" dirty="0" err="1"/>
              <a:t>METc</a:t>
            </a:r>
            <a:r>
              <a:rPr lang="en-US" dirty="0"/>
              <a:t> 2020/035, on 8 July 2020) the storage and management of thorax computed tomography in this repository.</a:t>
            </a:r>
          </a:p>
          <a:p>
            <a:pPr>
              <a:buFont typeface="Wingdings" panose="05000000000000000000" pitchFamily="2" charset="2"/>
              <a:buChar char="Ø"/>
            </a:pPr>
            <a:r>
              <a:rPr lang="en-US" dirty="0"/>
              <a:t> All procedures were conducted in adherence to the declarations of Helsinki.</a:t>
            </a:r>
            <a:endParaRPr lang="en-IN" dirty="0"/>
          </a:p>
        </p:txBody>
      </p:sp>
    </p:spTree>
    <p:extLst>
      <p:ext uri="{BB962C8B-B14F-4D97-AF65-F5344CB8AC3E}">
        <p14:creationId xmlns:p14="http://schemas.microsoft.com/office/powerpoint/2010/main" val="2384036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BCC7-F087-4E26-9E2E-950F7B240295}"/>
              </a:ext>
            </a:extLst>
          </p:cNvPr>
          <p:cNvSpPr>
            <a:spLocks noGrp="1"/>
          </p:cNvSpPr>
          <p:nvPr>
            <p:ph type="title"/>
          </p:nvPr>
        </p:nvSpPr>
        <p:spPr/>
        <p:txBody>
          <a:bodyPr>
            <a:normAutofit/>
          </a:bodyPr>
          <a:lstStyle/>
          <a:p>
            <a:r>
              <a:rPr lang="en-US" u="sng" dirty="0">
                <a:solidFill>
                  <a:srgbClr val="00B0F0"/>
                </a:solidFill>
              </a:rPr>
              <a:t>Deep Learning-Based Medical Image Indexation and Retrieval Strategy</a:t>
            </a:r>
            <a:endParaRPr lang="en-IN" u="sng" dirty="0">
              <a:solidFill>
                <a:srgbClr val="00B0F0"/>
              </a:solidFill>
            </a:endParaRPr>
          </a:p>
        </p:txBody>
      </p:sp>
      <p:sp>
        <p:nvSpPr>
          <p:cNvPr id="3" name="Content Placeholder 2">
            <a:extLst>
              <a:ext uri="{FF2B5EF4-FFF2-40B4-BE49-F238E27FC236}">
                <a16:creationId xmlns:a16="http://schemas.microsoft.com/office/drawing/2014/main" id="{21807481-BE59-4634-937A-F22BDF3923BB}"/>
              </a:ext>
            </a:extLst>
          </p:cNvPr>
          <p:cNvSpPr>
            <a:spLocks noGrp="1"/>
          </p:cNvSpPr>
          <p:nvPr>
            <p:ph idx="1"/>
          </p:nvPr>
        </p:nvSpPr>
        <p:spPr>
          <a:xfrm>
            <a:off x="913795" y="1935921"/>
            <a:ext cx="10353762" cy="4791450"/>
          </a:xfrm>
        </p:spPr>
        <p:txBody>
          <a:bodyPr>
            <a:noAutofit/>
          </a:bodyPr>
          <a:lstStyle/>
          <a:p>
            <a:pPr>
              <a:buFont typeface="Wingdings" panose="05000000000000000000" pitchFamily="2" charset="2"/>
              <a:buChar char="Ø"/>
            </a:pPr>
            <a:r>
              <a:rPr lang="en-US" sz="2400" dirty="0"/>
              <a:t>Two image processing architectures based on deep learning were combined. </a:t>
            </a:r>
          </a:p>
          <a:p>
            <a:pPr>
              <a:buFont typeface="Wingdings" panose="05000000000000000000" pitchFamily="2" charset="2"/>
              <a:buChar char="Ø"/>
            </a:pPr>
            <a:r>
              <a:rPr lang="en-US" sz="2400" dirty="0"/>
              <a:t>The first, CE-Net (Context Encoder Network) , was used to build a representation of the input image in a lower dimensional space, i.e., a latent representation.</a:t>
            </a:r>
          </a:p>
          <a:p>
            <a:pPr>
              <a:buFont typeface="Wingdings" panose="05000000000000000000" pitchFamily="2" charset="2"/>
              <a:buChar char="Ø"/>
            </a:pPr>
            <a:r>
              <a:rPr lang="en-US" sz="2400" dirty="0"/>
              <a:t> Using these image embeddings, a second neural architecture was trained, </a:t>
            </a:r>
            <a:r>
              <a:rPr lang="en-US" sz="2400" dirty="0" err="1"/>
              <a:t>Xception</a:t>
            </a:r>
            <a:r>
              <a:rPr lang="en-US" sz="2400" dirty="0"/>
              <a:t> , which is capable of learning a new representation of the input image. </a:t>
            </a:r>
          </a:p>
          <a:p>
            <a:pPr>
              <a:buFont typeface="Wingdings" panose="05000000000000000000" pitchFamily="2" charset="2"/>
              <a:buChar char="Ø"/>
            </a:pPr>
            <a:r>
              <a:rPr lang="en-US" sz="2400" dirty="0"/>
              <a:t>This architecture is trained to solve a diagnosis classification task, which helps group images that coincide with their initial diagnosis. </a:t>
            </a:r>
            <a:endParaRPr lang="en-IN" sz="2400" dirty="0"/>
          </a:p>
        </p:txBody>
      </p:sp>
    </p:spTree>
    <p:extLst>
      <p:ext uri="{BB962C8B-B14F-4D97-AF65-F5344CB8AC3E}">
        <p14:creationId xmlns:p14="http://schemas.microsoft.com/office/powerpoint/2010/main" val="1973530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BEAA-4709-4F6E-9DC6-0125B06C1469}"/>
              </a:ext>
            </a:extLst>
          </p:cNvPr>
          <p:cNvSpPr>
            <a:spLocks noGrp="1"/>
          </p:cNvSpPr>
          <p:nvPr>
            <p:ph type="title"/>
          </p:nvPr>
        </p:nvSpPr>
        <p:spPr/>
        <p:txBody>
          <a:bodyPr/>
          <a:lstStyle/>
          <a:p>
            <a:pPr algn="l"/>
            <a:r>
              <a:rPr lang="en-IN" dirty="0"/>
              <a:t> </a:t>
            </a:r>
            <a:r>
              <a:rPr lang="en-IN" sz="4400" u="sng" dirty="0">
                <a:solidFill>
                  <a:srgbClr val="00B0F0"/>
                </a:solidFill>
              </a:rPr>
              <a:t>CE-Net</a:t>
            </a:r>
          </a:p>
        </p:txBody>
      </p:sp>
      <p:sp>
        <p:nvSpPr>
          <p:cNvPr id="3" name="Content Placeholder 2">
            <a:extLst>
              <a:ext uri="{FF2B5EF4-FFF2-40B4-BE49-F238E27FC236}">
                <a16:creationId xmlns:a16="http://schemas.microsoft.com/office/drawing/2014/main" id="{6A59862F-25A1-4927-86A4-36E61ED2CE68}"/>
              </a:ext>
            </a:extLst>
          </p:cNvPr>
          <p:cNvSpPr>
            <a:spLocks noGrp="1"/>
          </p:cNvSpPr>
          <p:nvPr>
            <p:ph idx="1"/>
          </p:nvPr>
        </p:nvSpPr>
        <p:spPr>
          <a:xfrm>
            <a:off x="913795" y="1810139"/>
            <a:ext cx="10353762" cy="4851918"/>
          </a:xfrm>
        </p:spPr>
        <p:txBody>
          <a:bodyPr/>
          <a:lstStyle/>
          <a:p>
            <a:pPr>
              <a:buFont typeface="Wingdings" panose="05000000000000000000" pitchFamily="2" charset="2"/>
              <a:buChar char="Ø"/>
            </a:pPr>
            <a:r>
              <a:rPr lang="en-US" dirty="0"/>
              <a:t>The image segmentation architecture CE-Net  was used first, which allows 2D medical images to be processed.</a:t>
            </a:r>
          </a:p>
          <a:p>
            <a:pPr>
              <a:buFont typeface="Wingdings" panose="05000000000000000000" pitchFamily="2" charset="2"/>
              <a:buChar char="Ø"/>
            </a:pPr>
            <a:r>
              <a:rPr lang="en-US" dirty="0"/>
              <a:t> The CE-Net architecture is an extension of the U-Net architecture , which is an encoder-decoder architecture. </a:t>
            </a:r>
          </a:p>
          <a:p>
            <a:pPr>
              <a:buFont typeface="Wingdings" panose="05000000000000000000" pitchFamily="2" charset="2"/>
              <a:buChar char="Ø"/>
            </a:pPr>
            <a:r>
              <a:rPr lang="en-US" dirty="0"/>
              <a:t>Encoder-decoder architectures work with a tandem of neural layers, wherein the first architecture block, the encoder, is a sequence of layers responsible for building a representation of the input image in a lower dimensional space, known as latent space.</a:t>
            </a:r>
          </a:p>
          <a:p>
            <a:pPr>
              <a:buFont typeface="Wingdings" panose="05000000000000000000" pitchFamily="2" charset="2"/>
              <a:buChar char="Ø"/>
            </a:pPr>
            <a:r>
              <a:rPr lang="en-US" dirty="0"/>
              <a:t> The second architecture block, the decoder, is another sequence of layers responsible for transforming the encoding from latent space to original space, recovering the original dimensionality of the image. </a:t>
            </a:r>
            <a:endParaRPr lang="en-IN" dirty="0"/>
          </a:p>
        </p:txBody>
      </p:sp>
    </p:spTree>
    <p:extLst>
      <p:ext uri="{BB962C8B-B14F-4D97-AF65-F5344CB8AC3E}">
        <p14:creationId xmlns:p14="http://schemas.microsoft.com/office/powerpoint/2010/main" val="15171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8712D-C228-4773-99FF-015A8DFDB766}"/>
              </a:ext>
            </a:extLst>
          </p:cNvPr>
          <p:cNvSpPr>
            <a:spLocks noGrp="1"/>
          </p:cNvSpPr>
          <p:nvPr>
            <p:ph idx="1"/>
          </p:nvPr>
        </p:nvSpPr>
        <p:spPr>
          <a:xfrm>
            <a:off x="913795" y="195943"/>
            <a:ext cx="10353762" cy="6550090"/>
          </a:xfrm>
        </p:spPr>
        <p:txBody>
          <a:bodyPr>
            <a:normAutofit lnSpcReduction="10000"/>
          </a:bodyPr>
          <a:lstStyle/>
          <a:p>
            <a:pPr>
              <a:buFont typeface="Wingdings" panose="05000000000000000000" pitchFamily="2" charset="2"/>
              <a:buChar char="Ø"/>
            </a:pPr>
            <a:r>
              <a:rPr lang="en-US" dirty="0"/>
              <a:t>The layers of the U-Net architecture are convolutional, introduce max-pooling operators, and add residual connections to prevent the network from the loss of information between layers. </a:t>
            </a:r>
          </a:p>
          <a:p>
            <a:pPr>
              <a:buFont typeface="Wingdings" panose="05000000000000000000" pitchFamily="2" charset="2"/>
              <a:buChar char="Ø"/>
            </a:pPr>
            <a:r>
              <a:rPr lang="en-US" dirty="0"/>
              <a:t>This allows the construction of lower dimensional representations that retain the most important information from the encodings obtained in the previous layers. </a:t>
            </a:r>
          </a:p>
          <a:p>
            <a:pPr>
              <a:buFont typeface="Wingdings" panose="05000000000000000000" pitchFamily="2" charset="2"/>
              <a:buChar char="Ø"/>
            </a:pPr>
            <a:r>
              <a:rPr lang="en-US" dirty="0"/>
              <a:t>The architecture parameters are adjusted in such a way as to minimize the reconstruction error. </a:t>
            </a:r>
          </a:p>
          <a:p>
            <a:pPr>
              <a:buFont typeface="Wingdings" panose="05000000000000000000" pitchFamily="2" charset="2"/>
              <a:buChar char="Ø"/>
            </a:pPr>
            <a:r>
              <a:rPr lang="en-US" dirty="0"/>
              <a:t>Thus, the encoder-decoder architectures are intended to encode the images in the latent space. </a:t>
            </a:r>
          </a:p>
          <a:p>
            <a:pPr>
              <a:buFont typeface="Wingdings" panose="05000000000000000000" pitchFamily="2" charset="2"/>
              <a:buChar char="Ø"/>
            </a:pPr>
            <a:r>
              <a:rPr lang="en-US" dirty="0"/>
              <a:t>The CE-Net architecture extends the U-Net architecture by incorporating two processing modules: the dense à-</a:t>
            </a:r>
            <a:r>
              <a:rPr lang="en-US" dirty="0" err="1"/>
              <a:t>trous</a:t>
            </a:r>
            <a:r>
              <a:rPr lang="en-US" dirty="0"/>
              <a:t> convolution (DAC) and the residual multi-kernel pooling (RMP) module. </a:t>
            </a:r>
          </a:p>
          <a:p>
            <a:pPr>
              <a:buFont typeface="Wingdings" panose="05000000000000000000" pitchFamily="2" charset="2"/>
              <a:buChar char="Ø"/>
            </a:pPr>
            <a:r>
              <a:rPr lang="en-US" dirty="0"/>
              <a:t>Both modules were designed to capture high-level characteristics, preserving spatial information throughout the encoder-decoder architecture. </a:t>
            </a:r>
          </a:p>
          <a:p>
            <a:pPr>
              <a:buFont typeface="Wingdings" panose="05000000000000000000" pitchFamily="2" charset="2"/>
              <a:buChar char="Ø"/>
            </a:pPr>
            <a:r>
              <a:rPr lang="en-US" dirty="0"/>
              <a:t>These representations were used to feed the second neural architecture used by the system, the </a:t>
            </a:r>
            <a:r>
              <a:rPr lang="en-US" dirty="0" err="1"/>
              <a:t>Xception</a:t>
            </a:r>
            <a:r>
              <a:rPr lang="en-US" dirty="0"/>
              <a:t>. </a:t>
            </a:r>
            <a:endParaRPr lang="en-IN" dirty="0"/>
          </a:p>
        </p:txBody>
      </p:sp>
    </p:spTree>
    <p:extLst>
      <p:ext uri="{BB962C8B-B14F-4D97-AF65-F5344CB8AC3E}">
        <p14:creationId xmlns:p14="http://schemas.microsoft.com/office/powerpoint/2010/main" val="2135455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8A59D92-6EBB-4462-A60D-2A5E6AECB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346441" cy="6858000"/>
          </a:xfrm>
        </p:spPr>
      </p:pic>
      <p:sp>
        <p:nvSpPr>
          <p:cNvPr id="10" name="TextBox 9">
            <a:extLst>
              <a:ext uri="{FF2B5EF4-FFF2-40B4-BE49-F238E27FC236}">
                <a16:creationId xmlns:a16="http://schemas.microsoft.com/office/drawing/2014/main" id="{BD762FEB-F71F-4E37-8E70-9EE321CC0997}"/>
              </a:ext>
            </a:extLst>
          </p:cNvPr>
          <p:cNvSpPr txBox="1"/>
          <p:nvPr/>
        </p:nvSpPr>
        <p:spPr>
          <a:xfrm>
            <a:off x="5346441" y="0"/>
            <a:ext cx="6845559" cy="655564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By separating the testing set between COVID-19 and non COVID-19 queries, the results in Figure 1 show that our method obtains advantages over other methods when using queries of patients with COVID-19, surpassing by a significant margin the most direct competitor, the </a:t>
            </a:r>
            <a:r>
              <a:rPr lang="en-US" sz="2000" dirty="0" err="1"/>
              <a:t>Xception</a:t>
            </a:r>
            <a:r>
              <a:rPr lang="en-US" sz="2000" dirty="0"/>
              <a:t> network.</a:t>
            </a:r>
          </a:p>
          <a:p>
            <a:pPr marL="285750" indent="-285750">
              <a:buFont typeface="Wingdings" panose="05000000000000000000" pitchFamily="2" charset="2"/>
              <a:buChar char="Ø"/>
            </a:pPr>
            <a:r>
              <a:rPr lang="en-US" sz="2000" dirty="0"/>
              <a:t> The other methods have lower performances. </a:t>
            </a:r>
          </a:p>
          <a:p>
            <a:pPr marL="285750" indent="-285750">
              <a:buFont typeface="Wingdings" panose="05000000000000000000" pitchFamily="2" charset="2"/>
              <a:buChar char="Ø"/>
            </a:pPr>
            <a:r>
              <a:rPr lang="en-US" sz="2000" dirty="0"/>
              <a:t>U-Net-ME performs well in the healthy patient class. </a:t>
            </a:r>
          </a:p>
          <a:p>
            <a:pPr marL="285750" indent="-285750">
              <a:buFont typeface="Wingdings" panose="05000000000000000000" pitchFamily="2" charset="2"/>
              <a:buChar char="Ø"/>
            </a:pPr>
            <a:r>
              <a:rPr lang="en-US" sz="2000" dirty="0"/>
              <a:t>However, this model exhibits overfitting to this class as its performance in the COVID-19 class is very low. </a:t>
            </a:r>
          </a:p>
          <a:p>
            <a:pPr marL="285750" indent="-285750">
              <a:buFont typeface="Wingdings" panose="05000000000000000000" pitchFamily="2" charset="2"/>
              <a:buChar char="Ø"/>
            </a:pPr>
            <a:r>
              <a:rPr lang="en-US" sz="2000" dirty="0"/>
              <a:t>Our proposal surpasses the other methods in COVID-19 images regarding recall rates, while U-Net-ME generates a better recall in images of healthy patients. </a:t>
            </a:r>
          </a:p>
          <a:p>
            <a:pPr marL="285750" indent="-285750">
              <a:buFont typeface="Wingdings" panose="05000000000000000000" pitchFamily="2" charset="2"/>
              <a:buChar char="Ø"/>
            </a:pPr>
            <a:r>
              <a:rPr lang="en-US" sz="2000" dirty="0"/>
              <a:t>The results confirm that our proposal is suitable for searching for images of COVID-19 patients, surpassing all its competitors in precision and without generating overfitting to any of the classes.</a:t>
            </a:r>
          </a:p>
          <a:p>
            <a:pPr marL="285750" indent="-285750">
              <a:buFont typeface="Wingdings" panose="05000000000000000000" pitchFamily="2" charset="2"/>
              <a:buChar char="Ø"/>
            </a:pPr>
            <a:r>
              <a:rPr lang="en-US" sz="2000" dirty="0"/>
              <a:t>With the Ce-Net + </a:t>
            </a:r>
            <a:r>
              <a:rPr lang="en-US" sz="2000" dirty="0" err="1"/>
              <a:t>Xception</a:t>
            </a:r>
            <a:r>
              <a:rPr lang="en-US" sz="2000" dirty="0"/>
              <a:t> network validated, latent vectors were indexed in a nearest neighbors query engine, which is the basis of the intelligent visual browser.</a:t>
            </a:r>
            <a:endParaRPr lang="en-IN" sz="2000" dirty="0"/>
          </a:p>
        </p:txBody>
      </p:sp>
    </p:spTree>
    <p:extLst>
      <p:ext uri="{BB962C8B-B14F-4D97-AF65-F5344CB8AC3E}">
        <p14:creationId xmlns:p14="http://schemas.microsoft.com/office/powerpoint/2010/main" val="139192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D62D-02D9-4733-A479-D127E7379388}"/>
              </a:ext>
            </a:extLst>
          </p:cNvPr>
          <p:cNvSpPr>
            <a:spLocks noGrp="1"/>
          </p:cNvSpPr>
          <p:nvPr>
            <p:ph type="title"/>
          </p:nvPr>
        </p:nvSpPr>
        <p:spPr/>
        <p:txBody>
          <a:bodyPr/>
          <a:lstStyle/>
          <a:p>
            <a:pPr algn="l"/>
            <a:r>
              <a:rPr lang="en-IN" u="sng" dirty="0">
                <a:solidFill>
                  <a:srgbClr val="00B0F0"/>
                </a:solidFill>
              </a:rPr>
              <a:t>Abstract</a:t>
            </a:r>
          </a:p>
        </p:txBody>
      </p:sp>
      <p:sp>
        <p:nvSpPr>
          <p:cNvPr id="3" name="Content Placeholder 2">
            <a:extLst>
              <a:ext uri="{FF2B5EF4-FFF2-40B4-BE49-F238E27FC236}">
                <a16:creationId xmlns:a16="http://schemas.microsoft.com/office/drawing/2014/main" id="{D0EF2F86-2CA8-4936-8220-F7C25892D4AB}"/>
              </a:ext>
            </a:extLst>
          </p:cNvPr>
          <p:cNvSpPr>
            <a:spLocks noGrp="1"/>
          </p:cNvSpPr>
          <p:nvPr>
            <p:ph idx="1"/>
          </p:nvPr>
        </p:nvSpPr>
        <p:spPr/>
        <p:txBody>
          <a:bodyPr>
            <a:noAutofit/>
          </a:bodyPr>
          <a:lstStyle/>
          <a:p>
            <a:pPr>
              <a:buFont typeface="Wingdings" panose="05000000000000000000" pitchFamily="2" charset="2"/>
              <a:buChar char="Ø"/>
            </a:pPr>
            <a:r>
              <a:rPr lang="en-US" sz="1600" dirty="0"/>
              <a:t>Medical imaging is essential nowadays throughout medical education, research, and care.</a:t>
            </a:r>
          </a:p>
          <a:p>
            <a:pPr>
              <a:buFont typeface="Wingdings" panose="05000000000000000000" pitchFamily="2" charset="2"/>
              <a:buChar char="Ø"/>
            </a:pPr>
            <a:r>
              <a:rPr lang="en-US" sz="1600" dirty="0"/>
              <a:t> Accordingly, international efforts have been made to set large-scale image repositories for these purposes.</a:t>
            </a:r>
          </a:p>
          <a:p>
            <a:pPr>
              <a:buFont typeface="Wingdings" panose="05000000000000000000" pitchFamily="2" charset="2"/>
              <a:buChar char="Ø"/>
            </a:pPr>
            <a:r>
              <a:rPr lang="en-US" sz="1600" dirty="0"/>
              <a:t> Yet, to date, browsing of large-scale medical image repositories has been troublesome, </a:t>
            </a:r>
            <a:r>
              <a:rPr lang="en-US" sz="1600" dirty="0" err="1"/>
              <a:t>timeconsuming</a:t>
            </a:r>
            <a:r>
              <a:rPr lang="en-US" sz="1600" dirty="0"/>
              <a:t>, and generally limited by text search engines. </a:t>
            </a:r>
          </a:p>
          <a:p>
            <a:pPr>
              <a:buFont typeface="Wingdings" panose="05000000000000000000" pitchFamily="2" charset="2"/>
              <a:buChar char="Ø"/>
            </a:pPr>
            <a:r>
              <a:rPr lang="en-US" sz="1600" dirty="0"/>
              <a:t>A paradigm shift, by means of a </a:t>
            </a:r>
            <a:r>
              <a:rPr lang="en-US" sz="1600" dirty="0" err="1"/>
              <a:t>queryby</a:t>
            </a:r>
            <a:r>
              <a:rPr lang="en-US" sz="1600" dirty="0"/>
              <a:t>-example search engine, would alleviate these constraints and beneficially impact several practical demands throughout the medical field.</a:t>
            </a:r>
          </a:p>
          <a:p>
            <a:pPr>
              <a:buFont typeface="Wingdings" panose="05000000000000000000" pitchFamily="2" charset="2"/>
              <a:buChar char="Ø"/>
            </a:pPr>
            <a:r>
              <a:rPr lang="en-US" sz="1600" dirty="0"/>
              <a:t> The current project aims to address this gap in medical imaging consumption by developing a content-based image retrieval (CBIR) system, which combines two image processing architectures based on deep learning. </a:t>
            </a:r>
          </a:p>
        </p:txBody>
      </p:sp>
    </p:spTree>
    <p:extLst>
      <p:ext uri="{BB962C8B-B14F-4D97-AF65-F5344CB8AC3E}">
        <p14:creationId xmlns:p14="http://schemas.microsoft.com/office/powerpoint/2010/main" val="3494406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01CA-DC9A-4A3F-A7CE-3B3758AB50D1}"/>
              </a:ext>
            </a:extLst>
          </p:cNvPr>
          <p:cNvSpPr>
            <a:spLocks noGrp="1"/>
          </p:cNvSpPr>
          <p:nvPr>
            <p:ph type="title"/>
          </p:nvPr>
        </p:nvSpPr>
        <p:spPr/>
        <p:txBody>
          <a:bodyPr/>
          <a:lstStyle/>
          <a:p>
            <a:pPr algn="l"/>
            <a:r>
              <a:rPr lang="en-IN" u="sng" dirty="0">
                <a:solidFill>
                  <a:srgbClr val="00B0F0"/>
                </a:solidFill>
              </a:rPr>
              <a:t>Back-End</a:t>
            </a:r>
            <a:br>
              <a:rPr lang="en-IN" u="sng" dirty="0">
                <a:solidFill>
                  <a:srgbClr val="00B0F0"/>
                </a:solidFill>
              </a:rPr>
            </a:br>
            <a:endParaRPr lang="en-IN" u="sng" dirty="0">
              <a:solidFill>
                <a:srgbClr val="00B0F0"/>
              </a:solidFill>
            </a:endParaRPr>
          </a:p>
        </p:txBody>
      </p:sp>
      <p:sp>
        <p:nvSpPr>
          <p:cNvPr id="3" name="Content Placeholder 2">
            <a:extLst>
              <a:ext uri="{FF2B5EF4-FFF2-40B4-BE49-F238E27FC236}">
                <a16:creationId xmlns:a16="http://schemas.microsoft.com/office/drawing/2014/main" id="{BAA2EC15-3D22-4E99-A513-02B6834C2371}"/>
              </a:ext>
            </a:extLst>
          </p:cNvPr>
          <p:cNvSpPr>
            <a:spLocks noGrp="1"/>
          </p:cNvSpPr>
          <p:nvPr>
            <p:ph idx="1"/>
          </p:nvPr>
        </p:nvSpPr>
        <p:spPr>
          <a:xfrm>
            <a:off x="913795" y="1380931"/>
            <a:ext cx="10353762" cy="5225142"/>
          </a:xfrm>
        </p:spPr>
        <p:txBody>
          <a:bodyPr>
            <a:normAutofit fontScale="77500" lnSpcReduction="20000"/>
          </a:bodyPr>
          <a:lstStyle/>
          <a:p>
            <a:pPr>
              <a:buFont typeface="Wingdings" panose="05000000000000000000" pitchFamily="2" charset="2"/>
              <a:buChar char="Ø"/>
            </a:pPr>
            <a:r>
              <a:rPr lang="en-US" dirty="0"/>
              <a:t>The combination CE-Net + </a:t>
            </a:r>
            <a:r>
              <a:rPr lang="en-US" dirty="0" err="1"/>
              <a:t>Xception</a:t>
            </a:r>
            <a:r>
              <a:rPr lang="en-US" dirty="0"/>
              <a:t> constitutes the back-end of the browser.</a:t>
            </a:r>
          </a:p>
          <a:p>
            <a:pPr>
              <a:buFont typeface="Wingdings" panose="05000000000000000000" pitchFamily="2" charset="2"/>
              <a:buChar char="Ø"/>
            </a:pPr>
            <a:r>
              <a:rPr lang="en-US" dirty="0"/>
              <a:t> The back-end provides a vector representation of all the images in the repository, i.e., the latent representations constructed using the CE-Net + </a:t>
            </a:r>
            <a:r>
              <a:rPr lang="en-US" dirty="0" err="1"/>
              <a:t>Xception</a:t>
            </a:r>
            <a:r>
              <a:rPr lang="en-US" dirty="0"/>
              <a:t> allow obtaining continuous and dense vectors of the same dimensionality for all the images in the repository. </a:t>
            </a:r>
          </a:p>
          <a:p>
            <a:pPr>
              <a:buFont typeface="Wingdings" panose="05000000000000000000" pitchFamily="2" charset="2"/>
              <a:buChar char="Ø"/>
            </a:pPr>
            <a:r>
              <a:rPr lang="en-US" dirty="0"/>
              <a:t>It is noteworthy that combining these architectures makes metadata availability requirements more flexible since none of the networks require metadata for ingested imaging datasets. </a:t>
            </a:r>
          </a:p>
          <a:p>
            <a:pPr>
              <a:buFont typeface="Wingdings" panose="05000000000000000000" pitchFamily="2" charset="2"/>
              <a:buChar char="Ø"/>
            </a:pPr>
            <a:r>
              <a:rPr lang="en-US" dirty="0"/>
              <a:t>This means that images of different types could be received without metadata, and all of them would have a latent representation in the same latent space that </a:t>
            </a:r>
            <a:r>
              <a:rPr lang="en-US" dirty="0" err="1"/>
              <a:t>Xception</a:t>
            </a:r>
            <a:r>
              <a:rPr lang="en-US" dirty="0"/>
              <a:t> uses for classification. </a:t>
            </a:r>
          </a:p>
          <a:p>
            <a:pPr>
              <a:buFont typeface="Wingdings" panose="05000000000000000000" pitchFamily="2" charset="2"/>
              <a:buChar char="Ø"/>
            </a:pPr>
            <a:r>
              <a:rPr lang="en-US" dirty="0"/>
              <a:t>Moreover, images of latent representations retrieved by </a:t>
            </a:r>
            <a:r>
              <a:rPr lang="en-US" dirty="0" err="1"/>
              <a:t>Xception</a:t>
            </a:r>
            <a:r>
              <a:rPr lang="en-US" dirty="0"/>
              <a:t> are expected to be separated by types of images (as a result of the CE-Net segmentation model) and by diagnosis (as a result of the </a:t>
            </a:r>
            <a:r>
              <a:rPr lang="en-US" dirty="0" err="1"/>
              <a:t>Xception</a:t>
            </a:r>
            <a:r>
              <a:rPr lang="en-US" dirty="0"/>
              <a:t> classification model).</a:t>
            </a:r>
          </a:p>
          <a:p>
            <a:pPr>
              <a:buFont typeface="Wingdings" panose="05000000000000000000" pitchFamily="2" charset="2"/>
              <a:buChar char="Ø"/>
            </a:pPr>
            <a:r>
              <a:rPr lang="en-US" dirty="0"/>
              <a:t> The clustering hypothesis according to type of image and diagnosis is supported by the combination of both architectures in tandem.</a:t>
            </a:r>
          </a:p>
          <a:p>
            <a:pPr>
              <a:buFont typeface="Wingdings" panose="05000000000000000000" pitchFamily="2" charset="2"/>
              <a:buChar char="Ø"/>
            </a:pPr>
            <a:r>
              <a:rPr lang="en-US" dirty="0"/>
              <a:t> This means that while the </a:t>
            </a:r>
            <a:r>
              <a:rPr lang="en-US" dirty="0" err="1"/>
              <a:t>segmenter</a:t>
            </a:r>
            <a:r>
              <a:rPr lang="en-US" dirty="0"/>
              <a:t> allows different types of medical images to be represented in the same representation space, the </a:t>
            </a:r>
            <a:r>
              <a:rPr lang="en-US" dirty="0" err="1"/>
              <a:t>Xception</a:t>
            </a:r>
            <a:r>
              <a:rPr lang="en-US" dirty="0"/>
              <a:t> network helps to separate them by diagnosis.</a:t>
            </a:r>
          </a:p>
          <a:p>
            <a:pPr>
              <a:buFont typeface="Wingdings" panose="05000000000000000000" pitchFamily="2" charset="2"/>
              <a:buChar char="Ø"/>
            </a:pPr>
            <a:r>
              <a:rPr lang="en-US" dirty="0"/>
              <a:t> It is worth mentioning that if diagnostic metadata is not available, the </a:t>
            </a:r>
            <a:r>
              <a:rPr lang="en-US" dirty="0" err="1"/>
              <a:t>Xception</a:t>
            </a:r>
            <a:r>
              <a:rPr lang="en-US" dirty="0"/>
              <a:t> network will obtain the representation of the unlabeled images using them as a testing partition.</a:t>
            </a:r>
            <a:endParaRPr lang="en-IN" dirty="0"/>
          </a:p>
        </p:txBody>
      </p:sp>
    </p:spTree>
    <p:extLst>
      <p:ext uri="{BB962C8B-B14F-4D97-AF65-F5344CB8AC3E}">
        <p14:creationId xmlns:p14="http://schemas.microsoft.com/office/powerpoint/2010/main" val="2451651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C96C-B21B-4AB0-BFA4-7E71367EA66D}"/>
              </a:ext>
            </a:extLst>
          </p:cNvPr>
          <p:cNvSpPr>
            <a:spLocks noGrp="1"/>
          </p:cNvSpPr>
          <p:nvPr>
            <p:ph type="title"/>
          </p:nvPr>
        </p:nvSpPr>
        <p:spPr/>
        <p:txBody>
          <a:bodyPr/>
          <a:lstStyle/>
          <a:p>
            <a:pPr algn="l"/>
            <a:r>
              <a:rPr lang="en-IN" u="sng" dirty="0">
                <a:solidFill>
                  <a:srgbClr val="00B0F0"/>
                </a:solidFill>
              </a:rPr>
              <a:t>Front-End</a:t>
            </a:r>
          </a:p>
        </p:txBody>
      </p:sp>
      <p:sp>
        <p:nvSpPr>
          <p:cNvPr id="3" name="Content Placeholder 2">
            <a:extLst>
              <a:ext uri="{FF2B5EF4-FFF2-40B4-BE49-F238E27FC236}">
                <a16:creationId xmlns:a16="http://schemas.microsoft.com/office/drawing/2014/main" id="{1EC248F1-9B4A-4010-A15B-90BB8115F541}"/>
              </a:ext>
            </a:extLst>
          </p:cNvPr>
          <p:cNvSpPr>
            <a:spLocks noGrp="1"/>
          </p:cNvSpPr>
          <p:nvPr>
            <p:ph idx="1"/>
          </p:nvPr>
        </p:nvSpPr>
        <p:spPr>
          <a:xfrm>
            <a:off x="913795" y="1791478"/>
            <a:ext cx="10353762" cy="4730620"/>
          </a:xfrm>
        </p:spPr>
        <p:txBody>
          <a:bodyPr>
            <a:normAutofit lnSpcReduction="10000"/>
          </a:bodyPr>
          <a:lstStyle/>
          <a:p>
            <a:pPr>
              <a:buFont typeface="Wingdings" panose="05000000000000000000" pitchFamily="2" charset="2"/>
              <a:buChar char="Ø"/>
            </a:pPr>
            <a:r>
              <a:rPr lang="en-US" dirty="0"/>
              <a:t>The front-end is responsible for enabling the search engine on the repository. </a:t>
            </a:r>
          </a:p>
          <a:p>
            <a:pPr>
              <a:buFont typeface="Wingdings" panose="05000000000000000000" pitchFamily="2" charset="2"/>
              <a:buChar char="Ø"/>
            </a:pPr>
            <a:r>
              <a:rPr lang="en-US" dirty="0"/>
              <a:t>To do this efficiently, the images are indexed using an efficient data structure that allows searching for close neighbors.</a:t>
            </a:r>
          </a:p>
          <a:p>
            <a:pPr>
              <a:buFont typeface="Wingdings" panose="05000000000000000000" pitchFamily="2" charset="2"/>
              <a:buChar char="Ø"/>
            </a:pPr>
            <a:r>
              <a:rPr lang="en-US" dirty="0"/>
              <a:t> This data structure is Multiple Random Projection Trees (MRPT) , which is considered to be state-of-the-art in the approximate search for close neighbors.</a:t>
            </a:r>
          </a:p>
          <a:p>
            <a:pPr>
              <a:buFont typeface="Wingdings" panose="05000000000000000000" pitchFamily="2" charset="2"/>
              <a:buChar char="Ø"/>
            </a:pPr>
            <a:r>
              <a:rPr lang="en-US" dirty="0"/>
              <a:t> MRPT allows the building of a search index with recall guarantees.</a:t>
            </a:r>
          </a:p>
          <a:p>
            <a:pPr>
              <a:buFont typeface="Wingdings" panose="05000000000000000000" pitchFamily="2" charset="2"/>
              <a:buChar char="Ø"/>
            </a:pPr>
            <a:r>
              <a:rPr lang="en-US" dirty="0"/>
              <a:t> This means that we can indicate a minimum recall rate and the structure is built in a way that satisfies this restriction.</a:t>
            </a:r>
          </a:p>
          <a:p>
            <a:pPr>
              <a:buFont typeface="Wingdings" panose="05000000000000000000" pitchFamily="2" charset="2"/>
              <a:buChar char="Ø"/>
            </a:pPr>
            <a:r>
              <a:rPr lang="en-US" dirty="0"/>
              <a:t> This element is important because if the repository grows in volume, an index that scales to a larger volume of data will be required.</a:t>
            </a:r>
          </a:p>
          <a:p>
            <a:pPr>
              <a:buFont typeface="Wingdings" panose="05000000000000000000" pitchFamily="2" charset="2"/>
              <a:buChar char="Ø"/>
            </a:pPr>
            <a:r>
              <a:rPr lang="en-US" dirty="0"/>
              <a:t> Once the index has been built, queries of close neighbors can be run. </a:t>
            </a:r>
          </a:p>
        </p:txBody>
      </p:sp>
    </p:spTree>
    <p:extLst>
      <p:ext uri="{BB962C8B-B14F-4D97-AF65-F5344CB8AC3E}">
        <p14:creationId xmlns:p14="http://schemas.microsoft.com/office/powerpoint/2010/main" val="215648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5D62C-9FEE-4646-8962-DCE0936CBA5A}"/>
              </a:ext>
            </a:extLst>
          </p:cNvPr>
          <p:cNvSpPr>
            <a:spLocks noGrp="1"/>
          </p:cNvSpPr>
          <p:nvPr>
            <p:ph idx="1"/>
          </p:nvPr>
        </p:nvSpPr>
        <p:spPr>
          <a:xfrm>
            <a:off x="913795" y="261257"/>
            <a:ext cx="10353762" cy="6214188"/>
          </a:xfrm>
        </p:spPr>
        <p:txBody>
          <a:bodyPr/>
          <a:lstStyle/>
          <a:p>
            <a:pPr>
              <a:buFont typeface="Wingdings" panose="05000000000000000000" pitchFamily="2" charset="2"/>
              <a:buChar char="Ø"/>
            </a:pPr>
            <a:r>
              <a:rPr lang="en-US" dirty="0"/>
              <a:t>The user determines the number of nearest neighbors from the repository and returns the identifiers of the corresponding images.</a:t>
            </a:r>
          </a:p>
          <a:p>
            <a:pPr>
              <a:buFont typeface="Wingdings" panose="05000000000000000000" pitchFamily="2" charset="2"/>
              <a:buChar char="Ø"/>
            </a:pPr>
            <a:r>
              <a:rPr lang="en-US" dirty="0"/>
              <a:t> Queries are new images that do not need to be labeled, i.e., they do not need to be entered with any accompanying text.</a:t>
            </a:r>
          </a:p>
          <a:p>
            <a:pPr>
              <a:buFont typeface="Wingdings" panose="05000000000000000000" pitchFamily="2" charset="2"/>
              <a:buChar char="Ø"/>
            </a:pPr>
            <a:r>
              <a:rPr lang="en-US" dirty="0"/>
              <a:t> To enter it as a query, the image is first segmented using the CE-Net network pre-trained on the repository images. </a:t>
            </a:r>
          </a:p>
          <a:p>
            <a:pPr>
              <a:buFont typeface="Wingdings" panose="05000000000000000000" pitchFamily="2" charset="2"/>
              <a:buChar char="Ø"/>
            </a:pPr>
            <a:r>
              <a:rPr lang="en-US" dirty="0"/>
              <a:t>After retrieving its latent vector and ingesting it in the </a:t>
            </a:r>
            <a:r>
              <a:rPr lang="en-US" dirty="0" err="1"/>
              <a:t>Xception</a:t>
            </a:r>
            <a:r>
              <a:rPr lang="en-US" dirty="0"/>
              <a:t> network, the latent vector is retrieved from the </a:t>
            </a:r>
            <a:r>
              <a:rPr lang="en-US" dirty="0" err="1"/>
              <a:t>Xception</a:t>
            </a:r>
            <a:r>
              <a:rPr lang="en-US" dirty="0"/>
              <a:t> network, which is used as a representation of the image. </a:t>
            </a:r>
          </a:p>
          <a:p>
            <a:pPr>
              <a:buFont typeface="Wingdings" panose="05000000000000000000" pitchFamily="2" charset="2"/>
              <a:buChar char="Ø"/>
            </a:pPr>
            <a:r>
              <a:rPr lang="en-US" dirty="0"/>
              <a:t>This vector is in the same latent space as the images indexed in MRPT, so it can be used as a query vector to retrieve its nearest neighbors.</a:t>
            </a:r>
          </a:p>
          <a:p>
            <a:pPr>
              <a:buFont typeface="Wingdings" panose="05000000000000000000" pitchFamily="2" charset="2"/>
              <a:buChar char="Ø"/>
            </a:pPr>
            <a:r>
              <a:rPr lang="en-US" dirty="0"/>
              <a:t> As the representation is built on the same pipeline with which the repository images have been processed, the nearest neighbors will correspond to images that are similar in content, both in segmentation structure and diagnosis. </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88624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C75D0B-95D0-4F72-B425-D0FDB4045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249886" cy="6858000"/>
          </a:xfrm>
        </p:spPr>
      </p:pic>
      <p:sp>
        <p:nvSpPr>
          <p:cNvPr id="8" name="TextBox 7">
            <a:extLst>
              <a:ext uri="{FF2B5EF4-FFF2-40B4-BE49-F238E27FC236}">
                <a16:creationId xmlns:a16="http://schemas.microsoft.com/office/drawing/2014/main" id="{1220F382-A92B-469F-AFAA-D8883D63746E}"/>
              </a:ext>
            </a:extLst>
          </p:cNvPr>
          <p:cNvSpPr txBox="1"/>
          <p:nvPr/>
        </p:nvSpPr>
        <p:spPr>
          <a:xfrm>
            <a:off x="7679094" y="130628"/>
            <a:ext cx="4581330" cy="6463308"/>
          </a:xfrm>
          <a:prstGeom prst="rect">
            <a:avLst/>
          </a:prstGeom>
          <a:noFill/>
        </p:spPr>
        <p:txBody>
          <a:bodyPr wrap="square" rtlCol="0">
            <a:spAutoFit/>
          </a:bodyPr>
          <a:lstStyle/>
          <a:p>
            <a:pPr marL="285750" indent="-285750">
              <a:buFont typeface="Wingdings" panose="05000000000000000000" pitchFamily="2" charset="2"/>
              <a:buChar char="Ø"/>
            </a:pPr>
            <a:r>
              <a:rPr lang="en-US" dirty="0"/>
              <a:t>Pipeline of the proposed system.</a:t>
            </a:r>
          </a:p>
          <a:p>
            <a:pPr marL="285750" indent="-285750">
              <a:buFont typeface="Wingdings" panose="05000000000000000000" pitchFamily="2" charset="2"/>
              <a:buChar char="Ø"/>
            </a:pPr>
            <a:r>
              <a:rPr lang="en-US" dirty="0"/>
              <a:t> A query image is provided via the front-end or sent directly from the institution’s PACS.</a:t>
            </a:r>
          </a:p>
          <a:p>
            <a:pPr marL="285750" indent="-285750">
              <a:buFont typeface="Wingdings" panose="05000000000000000000" pitchFamily="2" charset="2"/>
              <a:buChar char="Ø"/>
            </a:pPr>
            <a:r>
              <a:rPr lang="en-US" dirty="0"/>
              <a:t> The system has a query pipeline on the front-end of the intelligent interactive visual browser for medical images. </a:t>
            </a:r>
          </a:p>
          <a:p>
            <a:pPr marL="285750" indent="-285750">
              <a:buFont typeface="Wingdings" panose="05000000000000000000" pitchFamily="2" charset="2"/>
              <a:buChar char="Ø"/>
            </a:pPr>
            <a:r>
              <a:rPr lang="en-US" dirty="0"/>
              <a:t>A new image is processed using the CE-Net + </a:t>
            </a:r>
            <a:r>
              <a:rPr lang="en-US" dirty="0" err="1"/>
              <a:t>Xception</a:t>
            </a:r>
            <a:r>
              <a:rPr lang="en-US" dirty="0"/>
              <a:t> architectures to obtain its vectorized latent representation. </a:t>
            </a:r>
          </a:p>
          <a:p>
            <a:pPr marL="285750" indent="-285750">
              <a:buFont typeface="Wingdings" panose="05000000000000000000" pitchFamily="2" charset="2"/>
              <a:buChar char="Ø"/>
            </a:pPr>
            <a:r>
              <a:rPr lang="en-US" dirty="0"/>
              <a:t>The query engine accesses the repository indexes, retrieving the nearest neighbors images from the repository, which are displayed by the interactive visual browser for medical images . </a:t>
            </a:r>
          </a:p>
          <a:p>
            <a:pPr marL="285750" indent="-285750">
              <a:buFont typeface="Wingdings" panose="05000000000000000000" pitchFamily="2" charset="2"/>
              <a:buChar char="Ø"/>
            </a:pPr>
            <a:r>
              <a:rPr lang="en-US" dirty="0"/>
              <a:t>Metadata, whenever available, is also displayed. </a:t>
            </a:r>
          </a:p>
          <a:p>
            <a:pPr marL="285750" indent="-285750">
              <a:buFont typeface="Wingdings" panose="05000000000000000000" pitchFamily="2" charset="2"/>
              <a:buChar char="Ø"/>
            </a:pPr>
            <a:r>
              <a:rPr lang="en-US" dirty="0"/>
              <a:t>Then, the nearest neighbors’ graph is shown in the front-end to visualize the results.</a:t>
            </a:r>
            <a:endParaRPr lang="en-IN" dirty="0"/>
          </a:p>
        </p:txBody>
      </p:sp>
    </p:spTree>
    <p:extLst>
      <p:ext uri="{BB962C8B-B14F-4D97-AF65-F5344CB8AC3E}">
        <p14:creationId xmlns:p14="http://schemas.microsoft.com/office/powerpoint/2010/main" val="3608578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952209-9733-4F43-B850-DC8AE2428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636"/>
            <a:ext cx="6096000" cy="4441371"/>
          </a:xfrm>
        </p:spPr>
      </p:pic>
      <p:sp>
        <p:nvSpPr>
          <p:cNvPr id="9" name="TextBox 8">
            <a:extLst>
              <a:ext uri="{FF2B5EF4-FFF2-40B4-BE49-F238E27FC236}">
                <a16:creationId xmlns:a16="http://schemas.microsoft.com/office/drawing/2014/main" id="{6F3407EB-EAAE-4400-8CA4-D417320E2D2D}"/>
              </a:ext>
            </a:extLst>
          </p:cNvPr>
          <p:cNvSpPr txBox="1"/>
          <p:nvPr/>
        </p:nvSpPr>
        <p:spPr>
          <a:xfrm>
            <a:off x="6307494" y="270588"/>
            <a:ext cx="5654351"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A new image is used to formulate a query.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user has the option to also include a diagnosis or other keywords.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query engine displays nearest neighbors’ graph centered around the query image (yellow).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user can select an image from the graph, which displays the image’s metadata tab, if the metadata is available.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The system is currently available in Spanish (</a:t>
            </a:r>
            <a:r>
              <a:rPr lang="en-US" dirty="0" err="1"/>
              <a:t>marca</a:t>
            </a:r>
            <a:r>
              <a:rPr lang="en-US" dirty="0"/>
              <a:t> </a:t>
            </a:r>
            <a:r>
              <a:rPr lang="en-US" dirty="0" err="1"/>
              <a:t>dispositivo</a:t>
            </a:r>
            <a:r>
              <a:rPr lang="en-US" dirty="0"/>
              <a:t>, device brand; </a:t>
            </a:r>
            <a:r>
              <a:rPr lang="en-US" dirty="0" err="1"/>
              <a:t>parte</a:t>
            </a:r>
            <a:r>
              <a:rPr lang="en-US" dirty="0"/>
              <a:t> del </a:t>
            </a:r>
            <a:r>
              <a:rPr lang="en-US" dirty="0" err="1"/>
              <a:t>cuerpo</a:t>
            </a:r>
            <a:r>
              <a:rPr lang="en-US" dirty="0"/>
              <a:t>, body part; </a:t>
            </a:r>
            <a:r>
              <a:rPr lang="en-US" dirty="0" err="1"/>
              <a:t>organización</a:t>
            </a:r>
            <a:r>
              <a:rPr lang="en-US" dirty="0"/>
              <a:t>, organization; </a:t>
            </a:r>
            <a:r>
              <a:rPr lang="en-US" dirty="0" err="1"/>
              <a:t>simbología</a:t>
            </a:r>
            <a:r>
              <a:rPr lang="en-US" dirty="0"/>
              <a:t>, symbology).</a:t>
            </a:r>
            <a:endParaRPr lang="en-IN" dirty="0"/>
          </a:p>
        </p:txBody>
      </p:sp>
      <p:sp>
        <p:nvSpPr>
          <p:cNvPr id="13" name="TextBox 12">
            <a:extLst>
              <a:ext uri="{FF2B5EF4-FFF2-40B4-BE49-F238E27FC236}">
                <a16:creationId xmlns:a16="http://schemas.microsoft.com/office/drawing/2014/main" id="{147309C4-511D-4077-8632-DB5E3E5AC6B9}"/>
              </a:ext>
            </a:extLst>
          </p:cNvPr>
          <p:cNvSpPr txBox="1"/>
          <p:nvPr/>
        </p:nvSpPr>
        <p:spPr>
          <a:xfrm>
            <a:off x="139959" y="5019869"/>
            <a:ext cx="11961845"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Since the browser is based on proximity searches, creating an ego network around the query image would provide valuable information to the user as to understand the different groups of images that make up the set of results. </a:t>
            </a:r>
          </a:p>
        </p:txBody>
      </p:sp>
    </p:spTree>
    <p:extLst>
      <p:ext uri="{BB962C8B-B14F-4D97-AF65-F5344CB8AC3E}">
        <p14:creationId xmlns:p14="http://schemas.microsoft.com/office/powerpoint/2010/main" val="1864809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8C02-6511-4AD6-AE04-9C58DD52CEA0}"/>
              </a:ext>
            </a:extLst>
          </p:cNvPr>
          <p:cNvSpPr>
            <a:spLocks noGrp="1"/>
          </p:cNvSpPr>
          <p:nvPr>
            <p:ph type="title"/>
          </p:nvPr>
        </p:nvSpPr>
        <p:spPr/>
        <p:txBody>
          <a:bodyPr/>
          <a:lstStyle/>
          <a:p>
            <a:pPr algn="l"/>
            <a:r>
              <a:rPr lang="en-IN" u="sng" dirty="0">
                <a:solidFill>
                  <a:srgbClr val="00B0F0"/>
                </a:solidFill>
              </a:rPr>
              <a:t>Conclusions:</a:t>
            </a:r>
          </a:p>
        </p:txBody>
      </p:sp>
      <p:sp>
        <p:nvSpPr>
          <p:cNvPr id="3" name="Content Placeholder 2">
            <a:extLst>
              <a:ext uri="{FF2B5EF4-FFF2-40B4-BE49-F238E27FC236}">
                <a16:creationId xmlns:a16="http://schemas.microsoft.com/office/drawing/2014/main" id="{8B39B26D-BB4B-4C59-9069-8E9823336020}"/>
              </a:ext>
            </a:extLst>
          </p:cNvPr>
          <p:cNvSpPr>
            <a:spLocks noGrp="1"/>
          </p:cNvSpPr>
          <p:nvPr>
            <p:ph idx="1"/>
          </p:nvPr>
        </p:nvSpPr>
        <p:spPr>
          <a:xfrm>
            <a:off x="913795" y="1604865"/>
            <a:ext cx="10353762" cy="5057192"/>
          </a:xfrm>
        </p:spPr>
        <p:txBody>
          <a:bodyPr>
            <a:normAutofit fontScale="92500" lnSpcReduction="10000"/>
          </a:bodyPr>
          <a:lstStyle/>
          <a:p>
            <a:pPr>
              <a:buFont typeface="Wingdings" panose="05000000000000000000" pitchFamily="2" charset="2"/>
              <a:buChar char="Ø"/>
            </a:pPr>
            <a:r>
              <a:rPr lang="en-US" dirty="0"/>
              <a:t>We developed a deep learning-based CBIR system and a first-of-its-kind intelligent visual browser that interactively displays on a similarity map a set of imaging examinations with similar visual content, making it possible to search for and efficiently navigate through a large-scale medical imaging repository, even if it has been set with incomplete and curated metadata. </a:t>
            </a:r>
          </a:p>
          <a:p>
            <a:pPr>
              <a:buFont typeface="Wingdings" panose="05000000000000000000" pitchFamily="2" charset="2"/>
              <a:buChar char="Ø"/>
            </a:pPr>
            <a:r>
              <a:rPr lang="en-US" dirty="0"/>
              <a:t>The system was fashioned with an anonymizer service and designed to be fully interoperable according to international standards in order to stimulate its integration within healthcare systems and its adoption for medical education, research, and care. </a:t>
            </a:r>
          </a:p>
          <a:p>
            <a:pPr>
              <a:buFont typeface="Wingdings" panose="05000000000000000000" pitchFamily="2" charset="2"/>
              <a:buChar char="Ø"/>
            </a:pPr>
            <a:r>
              <a:rPr lang="en-US" dirty="0"/>
              <a:t>Professionals of the healthcare sector, by means of a self-administered questionnaire, underscored that this CBIR system and intelligent interactive visual browser would be highly useful for these purposes. </a:t>
            </a:r>
          </a:p>
          <a:p>
            <a:pPr>
              <a:buFont typeface="Wingdings" panose="05000000000000000000" pitchFamily="2" charset="2"/>
              <a:buChar char="Ø"/>
            </a:pPr>
            <a:r>
              <a:rPr lang="en-US" dirty="0"/>
              <a:t>Further studies are warranted to complete a comprehensive assessment of the performance of the system through case description and protocolized evaluations by medical imaging specialists.</a:t>
            </a:r>
            <a:endParaRPr lang="en-IN" dirty="0"/>
          </a:p>
        </p:txBody>
      </p:sp>
    </p:spTree>
    <p:extLst>
      <p:ext uri="{BB962C8B-B14F-4D97-AF65-F5344CB8AC3E}">
        <p14:creationId xmlns:p14="http://schemas.microsoft.com/office/powerpoint/2010/main" val="1581494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8D1A8C-247A-45A4-8B0B-1B024368A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5012531"/>
          </a:xfrm>
        </p:spPr>
      </p:pic>
      <p:sp>
        <p:nvSpPr>
          <p:cNvPr id="6" name="TextBox 5">
            <a:extLst>
              <a:ext uri="{FF2B5EF4-FFF2-40B4-BE49-F238E27FC236}">
                <a16:creationId xmlns:a16="http://schemas.microsoft.com/office/drawing/2014/main" id="{B70C9EDD-2760-4B19-9056-A7073F0EA34C}"/>
              </a:ext>
            </a:extLst>
          </p:cNvPr>
          <p:cNvSpPr txBox="1"/>
          <p:nvPr/>
        </p:nvSpPr>
        <p:spPr>
          <a:xfrm>
            <a:off x="149290" y="5169159"/>
            <a:ext cx="11877869" cy="923330"/>
          </a:xfrm>
          <a:prstGeom prst="rect">
            <a:avLst/>
          </a:prstGeom>
          <a:noFill/>
        </p:spPr>
        <p:txBody>
          <a:bodyPr wrap="square" rtlCol="0">
            <a:spAutoFit/>
          </a:bodyPr>
          <a:lstStyle/>
          <a:p>
            <a:r>
              <a:rPr lang="en-US" dirty="0"/>
              <a:t>Results of the survey among professionals of the healthcare sector (n = 67). Medical education, research, and clinical care were considered the most relevant use cases for (A) a content-based medical image retrieval system and (B) an intelligent interactive visual browser.</a:t>
            </a:r>
            <a:endParaRPr lang="en-IN" dirty="0"/>
          </a:p>
        </p:txBody>
      </p:sp>
    </p:spTree>
    <p:extLst>
      <p:ext uri="{BB962C8B-B14F-4D97-AF65-F5344CB8AC3E}">
        <p14:creationId xmlns:p14="http://schemas.microsoft.com/office/powerpoint/2010/main" val="4093187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D266-8A1C-43F6-8887-2E3A3E176A91}"/>
              </a:ext>
            </a:extLst>
          </p:cNvPr>
          <p:cNvSpPr>
            <a:spLocks noGrp="1"/>
          </p:cNvSpPr>
          <p:nvPr>
            <p:ph type="title"/>
          </p:nvPr>
        </p:nvSpPr>
        <p:spPr/>
        <p:txBody>
          <a:bodyPr/>
          <a:lstStyle/>
          <a:p>
            <a:pPr algn="l"/>
            <a:r>
              <a:rPr lang="en-IN" u="sng" dirty="0">
                <a:solidFill>
                  <a:srgbClr val="00B0F0"/>
                </a:solidFill>
              </a:rPr>
              <a:t>Author Contributions: </a:t>
            </a:r>
            <a:br>
              <a:rPr lang="en-IN" dirty="0"/>
            </a:br>
            <a:endParaRPr lang="en-IN" dirty="0"/>
          </a:p>
        </p:txBody>
      </p:sp>
      <p:sp>
        <p:nvSpPr>
          <p:cNvPr id="3" name="Content Placeholder 2">
            <a:extLst>
              <a:ext uri="{FF2B5EF4-FFF2-40B4-BE49-F238E27FC236}">
                <a16:creationId xmlns:a16="http://schemas.microsoft.com/office/drawing/2014/main" id="{1E0C9F0B-D3CE-4E8A-9C9D-A6A394F8E87D}"/>
              </a:ext>
            </a:extLst>
          </p:cNvPr>
          <p:cNvSpPr>
            <a:spLocks noGrp="1"/>
          </p:cNvSpPr>
          <p:nvPr>
            <p:ph idx="1"/>
          </p:nvPr>
        </p:nvSpPr>
        <p:spPr/>
        <p:txBody>
          <a:bodyPr>
            <a:normAutofit/>
          </a:bodyPr>
          <a:lstStyle/>
          <a:p>
            <a:pPr>
              <a:buFont typeface="Wingdings" panose="05000000000000000000" pitchFamily="2" charset="2"/>
              <a:buChar char="Ø"/>
            </a:pPr>
            <a:r>
              <a:rPr lang="en-IN" sz="2400" dirty="0"/>
              <a:t>Conceptualization, M.M., V.C., M.S., and M.A.; methodology, M.M., V.C., M.S., and M.A.; formal analysis, C.G.S. and V.C.; investigation, C.G.S., M.M., V.C., H.F., G.M., M.S., and M.A.; resources, G.P., S.H., M.A.; data curation, C.G.S., V.C.; writing—original draft preparation, C.G.S.; writing—review and editing, M.M., V.C., H.F., G.M., G.P., S.H., M.S., and M.A.; visualization, C.G.S. and M.M.; supervision, G.P. and M.A.; project administration, M.A.; funding acquisition, M.A. All authors have read and agreed to the published version of the manuscript. </a:t>
            </a:r>
          </a:p>
        </p:txBody>
      </p:sp>
    </p:spTree>
    <p:extLst>
      <p:ext uri="{BB962C8B-B14F-4D97-AF65-F5344CB8AC3E}">
        <p14:creationId xmlns:p14="http://schemas.microsoft.com/office/powerpoint/2010/main" val="155724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DBFC-7E36-43C9-A255-D40F84BF7310}"/>
              </a:ext>
            </a:extLst>
          </p:cNvPr>
          <p:cNvSpPr>
            <a:spLocks noGrp="1"/>
          </p:cNvSpPr>
          <p:nvPr>
            <p:ph type="title"/>
          </p:nvPr>
        </p:nvSpPr>
        <p:spPr/>
        <p:txBody>
          <a:bodyPr/>
          <a:lstStyle/>
          <a:p>
            <a:pPr algn="l"/>
            <a:r>
              <a:rPr lang="en-IN" u="sng" dirty="0">
                <a:solidFill>
                  <a:srgbClr val="00B0F0"/>
                </a:solidFill>
              </a:rPr>
              <a:t>Funding:</a:t>
            </a:r>
            <a:br>
              <a:rPr lang="en-IN" u="sng" dirty="0">
                <a:solidFill>
                  <a:srgbClr val="00B0F0"/>
                </a:solidFill>
              </a:rPr>
            </a:br>
            <a:endParaRPr lang="en-IN" u="sng" dirty="0">
              <a:solidFill>
                <a:srgbClr val="00B0F0"/>
              </a:solidFill>
            </a:endParaRPr>
          </a:p>
        </p:txBody>
      </p:sp>
      <p:sp>
        <p:nvSpPr>
          <p:cNvPr id="3" name="Content Placeholder 2">
            <a:extLst>
              <a:ext uri="{FF2B5EF4-FFF2-40B4-BE49-F238E27FC236}">
                <a16:creationId xmlns:a16="http://schemas.microsoft.com/office/drawing/2014/main" id="{145BC8C0-9BA8-42E9-9BB9-FAC2291AFE25}"/>
              </a:ext>
            </a:extLst>
          </p:cNvPr>
          <p:cNvSpPr>
            <a:spLocks noGrp="1"/>
          </p:cNvSpPr>
          <p:nvPr>
            <p:ph idx="1"/>
          </p:nvPr>
        </p:nvSpPr>
        <p:spPr/>
        <p:txBody>
          <a:bodyPr/>
          <a:lstStyle/>
          <a:p>
            <a:pPr>
              <a:buFont typeface="Wingdings" panose="05000000000000000000" pitchFamily="2" charset="2"/>
              <a:buChar char="Ø"/>
            </a:pPr>
            <a:r>
              <a:rPr lang="en-US" dirty="0"/>
              <a:t>This research was funded by National Agency for Research and Innovation (</a:t>
            </a:r>
            <a:r>
              <a:rPr lang="en-US" dirty="0" err="1"/>
              <a:t>Agencia</a:t>
            </a:r>
            <a:r>
              <a:rPr lang="en-US" dirty="0"/>
              <a:t> Nacional de </a:t>
            </a:r>
            <a:r>
              <a:rPr lang="en-US" dirty="0" err="1"/>
              <a:t>Investigación</a:t>
            </a:r>
            <a:r>
              <a:rPr lang="en-US" dirty="0"/>
              <a:t> y Desarrollo, ANID), grant number FONDEF ID19I10023. </a:t>
            </a:r>
            <a:endParaRPr lang="en-IN" dirty="0"/>
          </a:p>
        </p:txBody>
      </p:sp>
    </p:spTree>
    <p:extLst>
      <p:ext uri="{BB962C8B-B14F-4D97-AF65-F5344CB8AC3E}">
        <p14:creationId xmlns:p14="http://schemas.microsoft.com/office/powerpoint/2010/main" val="1216894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B61D-08CD-4FEF-AE3A-2D3D0B92628A}"/>
              </a:ext>
            </a:extLst>
          </p:cNvPr>
          <p:cNvSpPr>
            <a:spLocks noGrp="1"/>
          </p:cNvSpPr>
          <p:nvPr>
            <p:ph type="title"/>
          </p:nvPr>
        </p:nvSpPr>
        <p:spPr/>
        <p:txBody>
          <a:bodyPr/>
          <a:lstStyle/>
          <a:p>
            <a:pPr algn="l"/>
            <a:r>
              <a:rPr lang="en-IN" u="sng" dirty="0">
                <a:solidFill>
                  <a:srgbClr val="00B0F0"/>
                </a:solidFill>
              </a:rPr>
              <a:t>Institutional Review Board Statement:</a:t>
            </a:r>
          </a:p>
        </p:txBody>
      </p:sp>
      <p:sp>
        <p:nvSpPr>
          <p:cNvPr id="3" name="Content Placeholder 2">
            <a:extLst>
              <a:ext uri="{FF2B5EF4-FFF2-40B4-BE49-F238E27FC236}">
                <a16:creationId xmlns:a16="http://schemas.microsoft.com/office/drawing/2014/main" id="{75A000E0-165B-4098-8D2B-BB4E0D36AC56}"/>
              </a:ext>
            </a:extLst>
          </p:cNvPr>
          <p:cNvSpPr>
            <a:spLocks noGrp="1"/>
          </p:cNvSpPr>
          <p:nvPr>
            <p:ph idx="1"/>
          </p:nvPr>
        </p:nvSpPr>
        <p:spPr/>
        <p:txBody>
          <a:bodyPr/>
          <a:lstStyle/>
          <a:p>
            <a:pPr>
              <a:buFont typeface="Wingdings" panose="05000000000000000000" pitchFamily="2" charset="2"/>
              <a:buChar char="Ø"/>
            </a:pPr>
            <a:r>
              <a:rPr lang="en-US" dirty="0"/>
              <a:t>The Institutional Review Board approved (</a:t>
            </a:r>
            <a:r>
              <a:rPr lang="en-US" dirty="0" err="1"/>
              <a:t>METc</a:t>
            </a:r>
            <a:r>
              <a:rPr lang="en-US" dirty="0"/>
              <a:t> 2020/035, on 8 July 2020) the storage and management of thorax computed tomography in the repository that trained the CBIR system and intelligent interactive visual browser. </a:t>
            </a:r>
            <a:endParaRPr lang="en-IN" dirty="0"/>
          </a:p>
        </p:txBody>
      </p:sp>
    </p:spTree>
    <p:extLst>
      <p:ext uri="{BB962C8B-B14F-4D97-AF65-F5344CB8AC3E}">
        <p14:creationId xmlns:p14="http://schemas.microsoft.com/office/powerpoint/2010/main" val="1869263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5473B-7188-473F-9EBA-8B3D14613DF3}"/>
              </a:ext>
            </a:extLst>
          </p:cNvPr>
          <p:cNvSpPr>
            <a:spLocks noGrp="1"/>
          </p:cNvSpPr>
          <p:nvPr>
            <p:ph idx="1"/>
          </p:nvPr>
        </p:nvSpPr>
        <p:spPr>
          <a:xfrm>
            <a:off x="913795" y="2096063"/>
            <a:ext cx="10353762" cy="4056161"/>
          </a:xfrm>
        </p:spPr>
        <p:txBody>
          <a:bodyPr>
            <a:normAutofit fontScale="55000" lnSpcReduction="20000"/>
          </a:bodyPr>
          <a:lstStyle/>
          <a:p>
            <a:pPr>
              <a:buFont typeface="Wingdings" panose="05000000000000000000" pitchFamily="2" charset="2"/>
              <a:buChar char="Ø"/>
            </a:pPr>
            <a:r>
              <a:rPr lang="en-US" sz="2900" dirty="0"/>
              <a:t>Furthermore, a first-of-its-kind intelligent visual browser was designed that interactively displays a set of imaging examinations with similar visual content on a similarity map, making it possible to search for and efficiently navigate through a large-scale medical imaging repository, even if it has been set with incomplete and curated metadata.</a:t>
            </a:r>
          </a:p>
          <a:p>
            <a:pPr>
              <a:buFont typeface="Wingdings" panose="05000000000000000000" pitchFamily="2" charset="2"/>
              <a:buChar char="Ø"/>
            </a:pPr>
            <a:r>
              <a:rPr lang="en-US" sz="2900" dirty="0"/>
              <a:t> Users may, likewise, provide text keywords, in which case the system performs a content- and metadata-based search. </a:t>
            </a:r>
          </a:p>
          <a:p>
            <a:pPr>
              <a:buFont typeface="Wingdings" panose="05000000000000000000" pitchFamily="2" charset="2"/>
              <a:buChar char="Ø"/>
            </a:pPr>
            <a:r>
              <a:rPr lang="en-US" sz="2900" dirty="0"/>
              <a:t>The system was fashioned with an anonymizer service and designed to be fully interoperable according to international standards, to stimulate its integration within electronic healthcare systems and its adoption for medical education, research and care. </a:t>
            </a:r>
          </a:p>
          <a:p>
            <a:pPr>
              <a:buFont typeface="Wingdings" panose="05000000000000000000" pitchFamily="2" charset="2"/>
              <a:buChar char="Ø"/>
            </a:pPr>
            <a:r>
              <a:rPr lang="en-US" sz="2900" dirty="0"/>
              <a:t>Professionals of the healthcare sector, by means of a self-administered questionnaire, underscored that this CBIR system and intelligent interactive visual browser would be highly useful for these purposes.</a:t>
            </a:r>
          </a:p>
          <a:p>
            <a:pPr>
              <a:buFont typeface="Wingdings" panose="05000000000000000000" pitchFamily="2" charset="2"/>
              <a:buChar char="Ø"/>
            </a:pPr>
            <a:r>
              <a:rPr lang="en-US" sz="2900" dirty="0"/>
              <a:t> Further studies are warranted to complete a comprehensive assessment of the performance of the system through case description and protocolized evaluations by medical imaging specialists</a:t>
            </a:r>
            <a:r>
              <a:rPr lang="en-US" sz="2300" dirty="0"/>
              <a:t>. </a:t>
            </a:r>
            <a:endParaRPr lang="en-IN" sz="2300" dirty="0"/>
          </a:p>
          <a:p>
            <a:pPr marL="0" indent="0">
              <a:buNone/>
            </a:pPr>
            <a:endParaRPr lang="en-IN" dirty="0"/>
          </a:p>
        </p:txBody>
      </p:sp>
    </p:spTree>
    <p:extLst>
      <p:ext uri="{BB962C8B-B14F-4D97-AF65-F5344CB8AC3E}">
        <p14:creationId xmlns:p14="http://schemas.microsoft.com/office/powerpoint/2010/main" val="2351033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9193-EBE8-4347-8A6C-26BEE5C12C70}"/>
              </a:ext>
            </a:extLst>
          </p:cNvPr>
          <p:cNvSpPr>
            <a:spLocks noGrp="1"/>
          </p:cNvSpPr>
          <p:nvPr>
            <p:ph type="title"/>
          </p:nvPr>
        </p:nvSpPr>
        <p:spPr/>
        <p:txBody>
          <a:bodyPr>
            <a:normAutofit/>
          </a:bodyPr>
          <a:lstStyle/>
          <a:p>
            <a:pPr algn="l"/>
            <a:r>
              <a:rPr lang="en-US" sz="2400" b="1" i="0" u="sng" dirty="0">
                <a:solidFill>
                  <a:srgbClr val="0070C0"/>
                </a:solidFill>
                <a:effectLst/>
                <a:latin typeface="Arial" panose="020B0604020202020204" pitchFamily="34" charset="0"/>
              </a:rPr>
              <a:t>Medical Image Processing Using </a:t>
            </a:r>
            <a:r>
              <a:rPr lang="en-US" sz="2400" b="1" i="0" u="sng" dirty="0" err="1">
                <a:solidFill>
                  <a:srgbClr val="0070C0"/>
                </a:solidFill>
                <a:effectLst/>
                <a:latin typeface="Arial" panose="020B0604020202020204" pitchFamily="34" charset="0"/>
              </a:rPr>
              <a:t>Matlab</a:t>
            </a:r>
            <a:r>
              <a:rPr lang="en-US" sz="2400" b="1" i="0" u="sng" dirty="0">
                <a:solidFill>
                  <a:srgbClr val="0070C0"/>
                </a:solidFill>
                <a:effectLst/>
                <a:latin typeface="Arial" panose="020B0604020202020204" pitchFamily="34" charset="0"/>
              </a:rPr>
              <a:t>:</a:t>
            </a:r>
            <a:br>
              <a:rPr lang="en-US" sz="2400" b="1" i="0" u="sng" dirty="0">
                <a:solidFill>
                  <a:srgbClr val="0070C0"/>
                </a:solidFill>
                <a:effectLst/>
                <a:latin typeface="Arial" panose="020B0604020202020204" pitchFamily="34" charset="0"/>
              </a:rPr>
            </a:br>
            <a:endParaRPr lang="en-IN" sz="2400" u="sng" dirty="0">
              <a:solidFill>
                <a:srgbClr val="0070C0"/>
              </a:solidFill>
            </a:endParaRPr>
          </a:p>
        </p:txBody>
      </p:sp>
      <p:sp>
        <p:nvSpPr>
          <p:cNvPr id="3" name="Content Placeholder 2">
            <a:extLst>
              <a:ext uri="{FF2B5EF4-FFF2-40B4-BE49-F238E27FC236}">
                <a16:creationId xmlns:a16="http://schemas.microsoft.com/office/drawing/2014/main" id="{95A15DBA-9A2C-48C6-AF01-5D24769DD206}"/>
              </a:ext>
            </a:extLst>
          </p:cNvPr>
          <p:cNvSpPr>
            <a:spLocks noGrp="1"/>
          </p:cNvSpPr>
          <p:nvPr>
            <p:ph idx="1"/>
          </p:nvPr>
        </p:nvSpPr>
        <p:spPr>
          <a:xfrm>
            <a:off x="913795" y="2096064"/>
            <a:ext cx="3331634" cy="3695136"/>
          </a:xfrm>
        </p:spPr>
        <p:txBody>
          <a:bodyPr>
            <a:normAutofit fontScale="85000" lnSpcReduction="10000"/>
          </a:bodyPr>
          <a:lstStyle/>
          <a:p>
            <a:pPr algn="l" rtl="0">
              <a:buFont typeface="Wingdings" panose="05000000000000000000" pitchFamily="2" charset="2"/>
              <a:buChar char="Ø"/>
            </a:pPr>
            <a:r>
              <a:rPr lang="en-US" b="0" i="0" dirty="0">
                <a:effectLst/>
                <a:latin typeface="Arial" panose="020B0604020202020204" pitchFamily="34" charset="0"/>
              </a:rPr>
              <a:t>Edge Enhancement</a:t>
            </a:r>
          </a:p>
          <a:p>
            <a:pPr algn="l" rtl="0">
              <a:buFont typeface="Wingdings" panose="05000000000000000000" pitchFamily="2" charset="2"/>
              <a:buChar char="Ø"/>
            </a:pPr>
            <a:r>
              <a:rPr lang="en-US" b="0" i="0" dirty="0">
                <a:effectLst/>
                <a:latin typeface="Arial" panose="020B0604020202020204" pitchFamily="34" charset="0"/>
              </a:rPr>
              <a:t>Local Spectral Analysis</a:t>
            </a:r>
          </a:p>
          <a:p>
            <a:pPr algn="l" rtl="0">
              <a:buFont typeface="Wingdings" panose="05000000000000000000" pitchFamily="2" charset="2"/>
              <a:buChar char="Ø"/>
            </a:pPr>
            <a:r>
              <a:rPr lang="en-US" b="0" i="0" dirty="0">
                <a:effectLst/>
                <a:latin typeface="Arial" panose="020B0604020202020204" pitchFamily="34" charset="0"/>
              </a:rPr>
              <a:t>Median Filtering (3D)</a:t>
            </a:r>
          </a:p>
          <a:p>
            <a:pPr algn="l" rtl="0">
              <a:buFont typeface="Wingdings" panose="05000000000000000000" pitchFamily="2" charset="2"/>
              <a:buChar char="Ø"/>
            </a:pPr>
            <a:r>
              <a:rPr lang="en-US" b="0" i="0" dirty="0">
                <a:effectLst/>
                <a:latin typeface="Arial" panose="020B0604020202020204" pitchFamily="34" charset="0"/>
              </a:rPr>
              <a:t>Image Arithmetic</a:t>
            </a:r>
          </a:p>
          <a:p>
            <a:pPr algn="l" rtl="0">
              <a:buFont typeface="Wingdings" panose="05000000000000000000" pitchFamily="2" charset="2"/>
              <a:buChar char="Ø"/>
            </a:pPr>
            <a:r>
              <a:rPr lang="en-US" b="0" i="0" dirty="0">
                <a:effectLst/>
                <a:latin typeface="Arial" panose="020B0604020202020204" pitchFamily="34" charset="0"/>
              </a:rPr>
              <a:t>Contrast Enhancement</a:t>
            </a:r>
          </a:p>
          <a:p>
            <a:pPr algn="l" rtl="0">
              <a:buFont typeface="Wingdings" panose="05000000000000000000" pitchFamily="2" charset="2"/>
              <a:buChar char="Ø"/>
            </a:pPr>
            <a:r>
              <a:rPr lang="en-US" b="0" i="0" dirty="0">
                <a:effectLst/>
                <a:latin typeface="Arial" panose="020B0604020202020204" pitchFamily="34" charset="0"/>
              </a:rPr>
              <a:t>Convolution</a:t>
            </a:r>
          </a:p>
          <a:p>
            <a:pPr algn="l" rtl="0">
              <a:buFont typeface="Wingdings" panose="05000000000000000000" pitchFamily="2" charset="2"/>
              <a:buChar char="Ø"/>
            </a:pPr>
            <a:r>
              <a:rPr lang="en-US" b="0" i="0" dirty="0">
                <a:effectLst/>
                <a:latin typeface="Arial" panose="020B0604020202020204" pitchFamily="34" charset="0"/>
              </a:rPr>
              <a:t>Morphological Transforms</a:t>
            </a:r>
          </a:p>
          <a:p>
            <a:pPr algn="l" rtl="0">
              <a:buFont typeface="Wingdings" panose="05000000000000000000" pitchFamily="2" charset="2"/>
              <a:buChar char="Ø"/>
            </a:pPr>
            <a:r>
              <a:rPr lang="en-US" b="0" i="0" dirty="0">
                <a:effectLst/>
                <a:latin typeface="Arial" panose="020B0604020202020204" pitchFamily="34" charset="0"/>
              </a:rPr>
              <a:t>Hilbert Transform (2D)</a:t>
            </a:r>
          </a:p>
          <a:p>
            <a:pPr algn="l" rtl="0">
              <a:buFont typeface="Wingdings" panose="05000000000000000000" pitchFamily="2" charset="2"/>
              <a:buChar char="Ø"/>
            </a:pPr>
            <a:r>
              <a:rPr lang="en-US" b="0" i="0" dirty="0">
                <a:effectLst/>
                <a:latin typeface="Arial" panose="020B0604020202020204" pitchFamily="34" charset="0"/>
              </a:rPr>
              <a:t>Fast Fourier Transform (FFT)</a:t>
            </a:r>
          </a:p>
          <a:p>
            <a:pPr>
              <a:buFont typeface="Wingdings" panose="05000000000000000000" pitchFamily="2" charset="2"/>
              <a:buChar char="Ø"/>
            </a:pPr>
            <a:endParaRPr lang="en-IN" dirty="0"/>
          </a:p>
        </p:txBody>
      </p:sp>
      <p:sp>
        <p:nvSpPr>
          <p:cNvPr id="6" name="TextBox 5">
            <a:extLst>
              <a:ext uri="{FF2B5EF4-FFF2-40B4-BE49-F238E27FC236}">
                <a16:creationId xmlns:a16="http://schemas.microsoft.com/office/drawing/2014/main" id="{4B74BAC0-E864-4193-B1C5-7CF29D5E5038}"/>
              </a:ext>
            </a:extLst>
          </p:cNvPr>
          <p:cNvSpPr txBox="1"/>
          <p:nvPr/>
        </p:nvSpPr>
        <p:spPr>
          <a:xfrm flipH="1">
            <a:off x="6338596" y="1977728"/>
            <a:ext cx="5473958" cy="4247317"/>
          </a:xfrm>
          <a:prstGeom prst="rect">
            <a:avLst/>
          </a:prstGeom>
          <a:noFill/>
        </p:spPr>
        <p:txBody>
          <a:bodyPr wrap="square" rtlCol="0">
            <a:spAutoFit/>
          </a:bodyPr>
          <a:lstStyle/>
          <a:p>
            <a:pPr marL="285750" indent="-285750" algn="l" rtl="0">
              <a:buFont typeface="Wingdings" panose="05000000000000000000" pitchFamily="2" charset="2"/>
              <a:buChar char="Ø"/>
            </a:pPr>
            <a:r>
              <a:rPr lang="en-IN" i="0" dirty="0">
                <a:effectLst/>
                <a:latin typeface="Arial" panose="020B0604020202020204" pitchFamily="34" charset="0"/>
              </a:rPr>
              <a:t>Geometric Transformations</a:t>
            </a:r>
          </a:p>
          <a:p>
            <a:pPr marL="285750" indent="-285750" algn="l" rtl="0">
              <a:buFont typeface="Wingdings" panose="05000000000000000000" pitchFamily="2" charset="2"/>
              <a:buChar char="Ø"/>
            </a:pPr>
            <a:endParaRPr lang="en-IN" i="0" dirty="0">
              <a:effectLst/>
              <a:latin typeface="Arial" panose="020B0604020202020204" pitchFamily="34" charset="0"/>
            </a:endParaRPr>
          </a:p>
          <a:p>
            <a:pPr marL="285750" indent="-285750" algn="l" rtl="0">
              <a:buFont typeface="Wingdings" panose="05000000000000000000" pitchFamily="2" charset="2"/>
              <a:buChar char="Ø"/>
            </a:pPr>
            <a:r>
              <a:rPr lang="en-IN" i="0" dirty="0">
                <a:effectLst/>
                <a:latin typeface="Arial" panose="020B0604020202020204" pitchFamily="34" charset="0"/>
              </a:rPr>
              <a:t>Finite Impulse Response (FIR) Filters</a:t>
            </a:r>
          </a:p>
          <a:p>
            <a:pPr marL="285750" indent="-285750" algn="l" rtl="0">
              <a:buFont typeface="Wingdings" panose="05000000000000000000" pitchFamily="2" charset="2"/>
              <a:buChar char="Ø"/>
            </a:pPr>
            <a:endParaRPr lang="en-IN" i="0" dirty="0">
              <a:effectLst/>
              <a:latin typeface="Arial" panose="020B0604020202020204" pitchFamily="34" charset="0"/>
            </a:endParaRPr>
          </a:p>
          <a:p>
            <a:pPr marL="285750" indent="-285750" algn="l" rtl="0">
              <a:buFont typeface="Wingdings" panose="05000000000000000000" pitchFamily="2" charset="2"/>
              <a:buChar char="Ø"/>
            </a:pPr>
            <a:r>
              <a:rPr lang="en-IN" i="0" dirty="0">
                <a:effectLst/>
                <a:latin typeface="Arial" panose="020B0604020202020204" pitchFamily="34" charset="0"/>
              </a:rPr>
              <a:t>Histogram Equalization (Processing)</a:t>
            </a:r>
          </a:p>
          <a:p>
            <a:pPr marL="285750" indent="-285750" algn="l" rtl="0">
              <a:buFont typeface="Wingdings" panose="05000000000000000000" pitchFamily="2" charset="2"/>
              <a:buChar char="Ø"/>
            </a:pPr>
            <a:endParaRPr lang="en-IN" i="0" dirty="0">
              <a:effectLst/>
              <a:latin typeface="Arial" panose="020B0604020202020204" pitchFamily="34" charset="0"/>
            </a:endParaRPr>
          </a:p>
          <a:p>
            <a:pPr marL="285750" indent="-285750" algn="l" rtl="0">
              <a:buFont typeface="Wingdings" panose="05000000000000000000" pitchFamily="2" charset="2"/>
              <a:buChar char="Ø"/>
            </a:pPr>
            <a:r>
              <a:rPr lang="en-IN" i="0" dirty="0" err="1">
                <a:effectLst/>
                <a:latin typeface="Arial" panose="020B0604020202020204" pitchFamily="34" charset="0"/>
              </a:rPr>
              <a:t>Color</a:t>
            </a:r>
            <a:r>
              <a:rPr lang="en-IN" i="0" dirty="0">
                <a:effectLst/>
                <a:latin typeface="Arial" panose="020B0604020202020204" pitchFamily="34" charset="0"/>
              </a:rPr>
              <a:t> Transformation (8 / 24 bits)</a:t>
            </a:r>
          </a:p>
          <a:p>
            <a:pPr marL="285750" indent="-285750" algn="l" rtl="0">
              <a:buFont typeface="Wingdings" panose="05000000000000000000" pitchFamily="2" charset="2"/>
              <a:buChar char="Ø"/>
            </a:pPr>
            <a:endParaRPr lang="en-IN" i="0" dirty="0">
              <a:effectLst/>
              <a:latin typeface="Arial" panose="020B0604020202020204" pitchFamily="34" charset="0"/>
            </a:endParaRPr>
          </a:p>
          <a:p>
            <a:pPr marL="285750" indent="-285750" algn="l" rtl="0">
              <a:buFont typeface="Wingdings" panose="05000000000000000000" pitchFamily="2" charset="2"/>
              <a:buChar char="Ø"/>
            </a:pPr>
            <a:endParaRPr lang="en-IN" i="0" dirty="0">
              <a:effectLst/>
              <a:latin typeface="Arial" panose="020B0604020202020204" pitchFamily="34" charset="0"/>
            </a:endParaRPr>
          </a:p>
          <a:p>
            <a:pPr marL="285750" indent="-285750" algn="l" rtl="0">
              <a:buFont typeface="Wingdings" panose="05000000000000000000" pitchFamily="2" charset="2"/>
              <a:buChar char="Ø"/>
            </a:pPr>
            <a:r>
              <a:rPr lang="en-IN" i="0" dirty="0">
                <a:effectLst/>
                <a:latin typeface="Arial" panose="020B0604020202020204" pitchFamily="34" charset="0"/>
              </a:rPr>
              <a:t>Wavelet Transforms (Continuous and Discrete)</a:t>
            </a:r>
          </a:p>
          <a:p>
            <a:pPr marL="285750" indent="-285750" algn="l" rtl="0">
              <a:buFont typeface="Wingdings" panose="05000000000000000000" pitchFamily="2" charset="2"/>
              <a:buChar char="Ø"/>
            </a:pPr>
            <a:endParaRPr lang="en-IN" i="0" dirty="0">
              <a:effectLst/>
              <a:latin typeface="Arial" panose="020B0604020202020204" pitchFamily="34" charset="0"/>
            </a:endParaRPr>
          </a:p>
          <a:p>
            <a:pPr marL="285750" indent="-285750" algn="l" rtl="0">
              <a:buFont typeface="Wingdings" panose="05000000000000000000" pitchFamily="2" charset="2"/>
              <a:buChar char="Ø"/>
            </a:pPr>
            <a:r>
              <a:rPr lang="en-IN" i="0" dirty="0">
                <a:effectLst/>
                <a:latin typeface="Arial" panose="020B0604020202020204" pitchFamily="34" charset="0"/>
              </a:rPr>
              <a:t>High Pass Filtering and also Low Pass Filtering</a:t>
            </a:r>
          </a:p>
          <a:p>
            <a:pPr marL="285750" indent="-285750" algn="l" rtl="0">
              <a:buFont typeface="Wingdings" panose="05000000000000000000" pitchFamily="2" charset="2"/>
              <a:buChar char="Ø"/>
            </a:pPr>
            <a:endParaRPr lang="en-IN" i="0" dirty="0">
              <a:effectLst/>
              <a:latin typeface="Arial" panose="020B0604020202020204" pitchFamily="34" charset="0"/>
            </a:endParaRPr>
          </a:p>
          <a:p>
            <a:pPr marL="285750" indent="-285750" algn="l" rtl="0">
              <a:buFont typeface="Wingdings" panose="05000000000000000000" pitchFamily="2" charset="2"/>
              <a:buChar char="Ø"/>
            </a:pPr>
            <a:r>
              <a:rPr lang="en-IN" i="0" dirty="0">
                <a:effectLst/>
                <a:latin typeface="Arial" panose="020B0604020202020204" pitchFamily="34" charset="0"/>
              </a:rPr>
              <a:t>Region-of-Interest (</a:t>
            </a:r>
            <a:r>
              <a:rPr lang="en-IN" i="0" dirty="0" err="1">
                <a:effectLst/>
                <a:latin typeface="Arial" panose="020B0604020202020204" pitchFamily="34" charset="0"/>
              </a:rPr>
              <a:t>RoI</a:t>
            </a:r>
            <a:r>
              <a:rPr lang="en-IN" i="0" dirty="0">
                <a:effectLst/>
                <a:latin typeface="Arial" panose="020B0604020202020204" pitchFamily="34" charset="0"/>
              </a:rPr>
              <a:t>) Extraction and Selection</a:t>
            </a:r>
          </a:p>
          <a:p>
            <a:endParaRPr lang="en-IN" dirty="0"/>
          </a:p>
        </p:txBody>
      </p:sp>
    </p:spTree>
    <p:extLst>
      <p:ext uri="{BB962C8B-B14F-4D97-AF65-F5344CB8AC3E}">
        <p14:creationId xmlns:p14="http://schemas.microsoft.com/office/powerpoint/2010/main" val="321930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A1B1-D8D3-41F8-90F8-19A7AC8E235C}"/>
              </a:ext>
            </a:extLst>
          </p:cNvPr>
          <p:cNvSpPr>
            <a:spLocks noGrp="1"/>
          </p:cNvSpPr>
          <p:nvPr>
            <p:ph type="title"/>
          </p:nvPr>
        </p:nvSpPr>
        <p:spPr/>
        <p:txBody>
          <a:bodyPr/>
          <a:lstStyle/>
          <a:p>
            <a:pPr algn="l"/>
            <a:r>
              <a:rPr lang="en-IN" b="1" i="0" u="sng" dirty="0">
                <a:solidFill>
                  <a:srgbClr val="00B0F0"/>
                </a:solidFill>
                <a:effectLst/>
                <a:latin typeface="Arial" panose="020B0604020202020204" pitchFamily="34" charset="0"/>
              </a:rPr>
              <a:t>Medical Image Modalities </a:t>
            </a:r>
            <a:r>
              <a:rPr lang="en-IN" b="1" i="0" dirty="0">
                <a:solidFill>
                  <a:srgbClr val="00B0F0"/>
                </a:solidFill>
                <a:effectLst/>
                <a:latin typeface="Arial" panose="020B0604020202020204" pitchFamily="34" charset="0"/>
              </a:rPr>
              <a:t>:</a:t>
            </a:r>
            <a:endParaRPr lang="en-IN" dirty="0">
              <a:solidFill>
                <a:srgbClr val="00B0F0"/>
              </a:solidFill>
            </a:endParaRPr>
          </a:p>
        </p:txBody>
      </p:sp>
      <p:sp>
        <p:nvSpPr>
          <p:cNvPr id="3" name="Content Placeholder 2">
            <a:extLst>
              <a:ext uri="{FF2B5EF4-FFF2-40B4-BE49-F238E27FC236}">
                <a16:creationId xmlns:a16="http://schemas.microsoft.com/office/drawing/2014/main" id="{315C062D-52A6-4B7B-9FC3-F14904CFA608}"/>
              </a:ext>
            </a:extLst>
          </p:cNvPr>
          <p:cNvSpPr>
            <a:spLocks noGrp="1"/>
          </p:cNvSpPr>
          <p:nvPr>
            <p:ph idx="1"/>
          </p:nvPr>
        </p:nvSpPr>
        <p:spPr/>
        <p:txBody>
          <a:bodyPr>
            <a:normAutofit fontScale="70000" lnSpcReduction="20000"/>
          </a:bodyPr>
          <a:lstStyle/>
          <a:p>
            <a:pPr algn="l" rtl="0">
              <a:buFont typeface="Wingdings" panose="05000000000000000000" pitchFamily="2" charset="2"/>
              <a:buChar char="Ø"/>
            </a:pPr>
            <a:r>
              <a:rPr lang="en-IN" b="1" i="0" dirty="0">
                <a:solidFill>
                  <a:srgbClr val="0070C0"/>
                </a:solidFill>
                <a:effectLst/>
                <a:latin typeface="Arial" panose="020B0604020202020204" pitchFamily="34" charset="0"/>
              </a:rPr>
              <a:t>Ultra-Sound (US)</a:t>
            </a:r>
            <a:endParaRPr lang="en-IN" b="0" i="0" dirty="0">
              <a:solidFill>
                <a:srgbClr val="0070C0"/>
              </a:solidFill>
              <a:effectLst/>
              <a:latin typeface="Arial" panose="020B0604020202020204" pitchFamily="34" charset="0"/>
            </a:endParaRPr>
          </a:p>
          <a:p>
            <a:pPr lvl="1" algn="l" rtl="0">
              <a:buFont typeface="Wingdings" panose="05000000000000000000" pitchFamily="2" charset="2"/>
              <a:buChar char="Ø"/>
            </a:pPr>
            <a:r>
              <a:rPr lang="en-IN" b="0" i="0" dirty="0">
                <a:effectLst/>
                <a:latin typeface="Arial" panose="020B0604020202020204" pitchFamily="34" charset="0"/>
              </a:rPr>
              <a:t>Cranial, Abdominal, Breast, Spleen, </a:t>
            </a:r>
            <a:r>
              <a:rPr lang="en-IN" b="0" i="0" dirty="0" err="1">
                <a:effectLst/>
                <a:latin typeface="Arial" panose="020B0604020202020204" pitchFamily="34" charset="0"/>
              </a:rPr>
              <a:t>Doppker</a:t>
            </a:r>
            <a:r>
              <a:rPr lang="en-IN" b="0" i="0" dirty="0">
                <a:effectLst/>
                <a:latin typeface="Arial" panose="020B0604020202020204" pitchFamily="34" charset="0"/>
              </a:rPr>
              <a:t>, Gallbladder, and others</a:t>
            </a:r>
          </a:p>
          <a:p>
            <a:pPr algn="l" rtl="0">
              <a:buFont typeface="Wingdings" panose="05000000000000000000" pitchFamily="2" charset="2"/>
              <a:buChar char="Ø"/>
            </a:pPr>
            <a:r>
              <a:rPr lang="en-IN" b="1" i="0" dirty="0">
                <a:solidFill>
                  <a:srgbClr val="0070C0"/>
                </a:solidFill>
                <a:effectLst/>
                <a:latin typeface="Arial" panose="020B0604020202020204" pitchFamily="34" charset="0"/>
              </a:rPr>
              <a:t>CT</a:t>
            </a:r>
            <a:endParaRPr lang="en-IN" b="0" i="0" dirty="0">
              <a:solidFill>
                <a:srgbClr val="0070C0"/>
              </a:solidFill>
              <a:effectLst/>
              <a:latin typeface="Arial" panose="020B0604020202020204" pitchFamily="34" charset="0"/>
            </a:endParaRPr>
          </a:p>
          <a:p>
            <a:pPr lvl="1" algn="l" rtl="0">
              <a:buFont typeface="Wingdings" panose="05000000000000000000" pitchFamily="2" charset="2"/>
              <a:buChar char="Ø"/>
            </a:pPr>
            <a:r>
              <a:rPr lang="en-IN" b="0" i="0" dirty="0">
                <a:effectLst/>
                <a:latin typeface="Arial" panose="020B0604020202020204" pitchFamily="34" charset="0"/>
              </a:rPr>
              <a:t>Brain, Chest, Cervix, Breast, Kidney, Pancreas, Lungs, Bladder, Chest, </a:t>
            </a:r>
            <a:r>
              <a:rPr lang="en-IN" b="0" i="0" dirty="0" err="1">
                <a:effectLst/>
                <a:latin typeface="Arial" panose="020B0604020202020204" pitchFamily="34" charset="0"/>
              </a:rPr>
              <a:t>Esophagus</a:t>
            </a:r>
            <a:endParaRPr lang="en-IN" b="0" i="0" dirty="0">
              <a:effectLst/>
              <a:latin typeface="Arial" panose="020B0604020202020204" pitchFamily="34" charset="0"/>
            </a:endParaRPr>
          </a:p>
          <a:p>
            <a:pPr lvl="1" algn="l" rtl="0">
              <a:buFont typeface="Wingdings" panose="05000000000000000000" pitchFamily="2" charset="2"/>
              <a:buChar char="Ø"/>
            </a:pPr>
            <a:r>
              <a:rPr lang="en-IN" b="0" i="0" dirty="0">
                <a:effectLst/>
                <a:latin typeface="Arial" panose="020B0604020202020204" pitchFamily="34" charset="0"/>
              </a:rPr>
              <a:t>And more</a:t>
            </a:r>
          </a:p>
          <a:p>
            <a:pPr algn="l" rtl="0">
              <a:buFont typeface="Wingdings" panose="05000000000000000000" pitchFamily="2" charset="2"/>
              <a:buChar char="Ø"/>
            </a:pPr>
            <a:r>
              <a:rPr lang="en-IN" b="1" i="0" dirty="0">
                <a:solidFill>
                  <a:srgbClr val="0070C0"/>
                </a:solidFill>
                <a:effectLst/>
                <a:latin typeface="Arial" panose="020B0604020202020204" pitchFamily="34" charset="0"/>
              </a:rPr>
              <a:t>MRI</a:t>
            </a:r>
            <a:endParaRPr lang="en-IN" b="0" i="0" dirty="0">
              <a:solidFill>
                <a:srgbClr val="0070C0"/>
              </a:solidFill>
              <a:effectLst/>
              <a:latin typeface="Arial" panose="020B0604020202020204" pitchFamily="34" charset="0"/>
            </a:endParaRPr>
          </a:p>
          <a:p>
            <a:pPr lvl="1" algn="l" rtl="0">
              <a:buFont typeface="Wingdings" panose="05000000000000000000" pitchFamily="2" charset="2"/>
              <a:buChar char="Ø"/>
            </a:pPr>
            <a:r>
              <a:rPr lang="en-IN" b="0" i="0" dirty="0">
                <a:effectLst/>
                <a:latin typeface="Arial" panose="020B0604020202020204" pitchFamily="34" charset="0"/>
              </a:rPr>
              <a:t>Gastrointestinal Tract (GT), Cardiovascular, Oncology and Liver Images</a:t>
            </a:r>
          </a:p>
          <a:p>
            <a:pPr algn="l" rtl="0">
              <a:buFont typeface="Wingdings" panose="05000000000000000000" pitchFamily="2" charset="2"/>
              <a:buChar char="Ø"/>
            </a:pPr>
            <a:r>
              <a:rPr lang="en-IN" b="1" i="0" dirty="0">
                <a:solidFill>
                  <a:srgbClr val="0070C0"/>
                </a:solidFill>
                <a:effectLst/>
                <a:latin typeface="Arial" panose="020B0604020202020204" pitchFamily="34" charset="0"/>
              </a:rPr>
              <a:t>Hybrid Modality</a:t>
            </a:r>
            <a:endParaRPr lang="en-IN" b="0" i="0" dirty="0">
              <a:solidFill>
                <a:srgbClr val="0070C0"/>
              </a:solidFill>
              <a:effectLst/>
              <a:latin typeface="Arial" panose="020B0604020202020204" pitchFamily="34" charset="0"/>
            </a:endParaRPr>
          </a:p>
          <a:p>
            <a:pPr lvl="1" algn="l" rtl="0">
              <a:buFont typeface="Wingdings" panose="05000000000000000000" pitchFamily="2" charset="2"/>
              <a:buChar char="Ø"/>
            </a:pPr>
            <a:r>
              <a:rPr lang="en-IN" b="0" i="0" dirty="0">
                <a:effectLst/>
                <a:latin typeface="Arial" panose="020B0604020202020204" pitchFamily="34" charset="0"/>
              </a:rPr>
              <a:t>US with CT, PET with MRI, US with MRI, MRI with CT, SPECT with CT, PET with CT, MRI with SPECT, etc.</a:t>
            </a:r>
          </a:p>
          <a:p>
            <a:pPr algn="l" rtl="0">
              <a:buFont typeface="Wingdings" panose="05000000000000000000" pitchFamily="2" charset="2"/>
              <a:buChar char="Ø"/>
            </a:pPr>
            <a:r>
              <a:rPr lang="en-IN" b="1" i="0" dirty="0">
                <a:solidFill>
                  <a:srgbClr val="0070C0"/>
                </a:solidFill>
                <a:effectLst/>
                <a:latin typeface="Arial" panose="020B0604020202020204" pitchFamily="34" charset="0"/>
              </a:rPr>
              <a:t>X-Ray          </a:t>
            </a:r>
            <a:r>
              <a:rPr lang="en-IN" b="1" i="0" dirty="0">
                <a:effectLst/>
                <a:latin typeface="Arial" panose="020B0604020202020204" pitchFamily="34" charset="0"/>
              </a:rPr>
              <a:t>                     </a:t>
            </a:r>
            <a:endParaRPr lang="en-IN" b="0" i="0" dirty="0">
              <a:effectLst/>
              <a:latin typeface="Arial" panose="020B0604020202020204" pitchFamily="34" charset="0"/>
            </a:endParaRPr>
          </a:p>
          <a:p>
            <a:pPr lvl="1" algn="l" rtl="0">
              <a:buFont typeface="Wingdings" panose="05000000000000000000" pitchFamily="2" charset="2"/>
              <a:buChar char="Ø"/>
            </a:pPr>
            <a:r>
              <a:rPr lang="en-IN" b="0" i="0" dirty="0">
                <a:effectLst/>
                <a:latin typeface="Arial" panose="020B0604020202020204" pitchFamily="34" charset="0"/>
              </a:rPr>
              <a:t>Discography, Oncology, Upper GI, Neuro Imaging, Cardiology Images, </a:t>
            </a:r>
            <a:r>
              <a:rPr lang="en-IN" b="0" i="0" dirty="0" err="1">
                <a:effectLst/>
                <a:latin typeface="Arial" panose="020B0604020202020204" pitchFamily="34" charset="0"/>
              </a:rPr>
              <a:t>Arthography</a:t>
            </a:r>
            <a:r>
              <a:rPr lang="en-IN" b="0" i="0" dirty="0">
                <a:effectLst/>
                <a:latin typeface="Arial" panose="020B0604020202020204" pitchFamily="34" charset="0"/>
              </a:rPr>
              <a:t>, Pharmacokinetics, </a:t>
            </a:r>
            <a:r>
              <a:rPr lang="en-IN" b="0" i="0" dirty="0" err="1">
                <a:effectLst/>
                <a:latin typeface="Arial" panose="020B0604020202020204" pitchFamily="34" charset="0"/>
              </a:rPr>
              <a:t>Dexa</a:t>
            </a:r>
            <a:r>
              <a:rPr lang="en-IN" b="0" i="0" dirty="0">
                <a:effectLst/>
                <a:latin typeface="Arial" panose="020B0604020202020204" pitchFamily="34" charset="0"/>
              </a:rPr>
              <a:t> Scan, </a:t>
            </a:r>
            <a:r>
              <a:rPr lang="en-IN" b="0" i="0" dirty="0" err="1">
                <a:effectLst/>
                <a:latin typeface="Arial" panose="020B0604020202020204" pitchFamily="34" charset="0"/>
              </a:rPr>
              <a:t>Fluroscopy</a:t>
            </a:r>
            <a:r>
              <a:rPr lang="en-IN" b="0" i="0" dirty="0">
                <a:effectLst/>
                <a:latin typeface="Arial" panose="020B0604020202020204" pitchFamily="34" charset="0"/>
              </a:rPr>
              <a:t>, Infected Tissues, Mammography Images, Contrast Radiography , Positron Emission Tomography (PET) Scan and also many more.</a:t>
            </a:r>
          </a:p>
          <a:p>
            <a:endParaRPr lang="en-IN" dirty="0"/>
          </a:p>
        </p:txBody>
      </p:sp>
    </p:spTree>
    <p:extLst>
      <p:ext uri="{BB962C8B-B14F-4D97-AF65-F5344CB8AC3E}">
        <p14:creationId xmlns:p14="http://schemas.microsoft.com/office/powerpoint/2010/main" val="2522206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11AC-BA5A-4DBC-BD1C-965AA43D3FF2}"/>
              </a:ext>
            </a:extLst>
          </p:cNvPr>
          <p:cNvSpPr>
            <a:spLocks noGrp="1"/>
          </p:cNvSpPr>
          <p:nvPr>
            <p:ph type="title"/>
          </p:nvPr>
        </p:nvSpPr>
        <p:spPr/>
        <p:txBody>
          <a:bodyPr/>
          <a:lstStyle/>
          <a:p>
            <a:pPr algn="l"/>
            <a:r>
              <a:rPr lang="en-IN" b="1" i="0" u="sng" dirty="0">
                <a:solidFill>
                  <a:srgbClr val="00B0F0"/>
                </a:solidFill>
                <a:effectLst/>
                <a:latin typeface="Arial" panose="020B0604020202020204" pitchFamily="34" charset="0"/>
              </a:rPr>
              <a:t>List of Applications :</a:t>
            </a:r>
            <a:br>
              <a:rPr lang="en-IN" b="1" i="0" u="sng" dirty="0">
                <a:solidFill>
                  <a:srgbClr val="00B0F0"/>
                </a:solidFill>
                <a:effectLst/>
                <a:latin typeface="Arial" panose="020B0604020202020204" pitchFamily="34" charset="0"/>
              </a:rPr>
            </a:br>
            <a:endParaRPr lang="en-IN" u="sng" dirty="0">
              <a:solidFill>
                <a:srgbClr val="00B0F0"/>
              </a:solidFill>
            </a:endParaRPr>
          </a:p>
        </p:txBody>
      </p:sp>
      <p:sp>
        <p:nvSpPr>
          <p:cNvPr id="3" name="Content Placeholder 2">
            <a:extLst>
              <a:ext uri="{FF2B5EF4-FFF2-40B4-BE49-F238E27FC236}">
                <a16:creationId xmlns:a16="http://schemas.microsoft.com/office/drawing/2014/main" id="{423971E1-27EF-4D91-A699-E269D24C8C27}"/>
              </a:ext>
            </a:extLst>
          </p:cNvPr>
          <p:cNvSpPr>
            <a:spLocks noGrp="1"/>
          </p:cNvSpPr>
          <p:nvPr>
            <p:ph idx="1"/>
          </p:nvPr>
        </p:nvSpPr>
        <p:spPr/>
        <p:txBody>
          <a:bodyPr/>
          <a:lstStyle/>
          <a:p>
            <a:pPr algn="l" rtl="0">
              <a:buFont typeface="Wingdings" panose="05000000000000000000" pitchFamily="2" charset="2"/>
              <a:buChar char="Ø"/>
            </a:pPr>
            <a:r>
              <a:rPr lang="en-US" b="0" i="0" dirty="0">
                <a:effectLst/>
                <a:latin typeface="Arial" panose="020B0604020202020204" pitchFamily="34" charset="0"/>
              </a:rPr>
              <a:t>Real-Time Cancer Prediction and Detection</a:t>
            </a:r>
          </a:p>
          <a:p>
            <a:pPr algn="l" rtl="0">
              <a:buFont typeface="Wingdings" panose="05000000000000000000" pitchFamily="2" charset="2"/>
              <a:buChar char="Ø"/>
            </a:pPr>
            <a:r>
              <a:rPr lang="en-US" b="0" i="0" dirty="0">
                <a:effectLst/>
                <a:latin typeface="Arial" panose="020B0604020202020204" pitchFamily="34" charset="0"/>
              </a:rPr>
              <a:t>Enhanced Image Filtering in Pattern Recognition</a:t>
            </a:r>
          </a:p>
          <a:p>
            <a:pPr algn="l" rtl="0">
              <a:buFont typeface="Wingdings" panose="05000000000000000000" pitchFamily="2" charset="2"/>
              <a:buChar char="Ø"/>
            </a:pPr>
            <a:r>
              <a:rPr lang="en-US" b="0" i="0" dirty="0">
                <a:effectLst/>
                <a:latin typeface="Arial" panose="020B0604020202020204" pitchFamily="34" charset="0"/>
              </a:rPr>
              <a:t>Fast Medical Image Retrieval in Healthcare Applications</a:t>
            </a:r>
          </a:p>
          <a:p>
            <a:pPr algn="l" rtl="0">
              <a:buFont typeface="Wingdings" panose="05000000000000000000" pitchFamily="2" charset="2"/>
              <a:buChar char="Ø"/>
            </a:pPr>
            <a:r>
              <a:rPr lang="en-US" b="0" i="0" dirty="0">
                <a:effectLst/>
                <a:latin typeface="Arial" panose="020B0604020202020204" pitchFamily="34" charset="0"/>
              </a:rPr>
              <a:t>Medical Image Fusion in Remote Sensing Applications</a:t>
            </a:r>
          </a:p>
          <a:p>
            <a:pPr algn="l" rtl="0">
              <a:buFont typeface="Wingdings" panose="05000000000000000000" pitchFamily="2" charset="2"/>
              <a:buChar char="Ø"/>
            </a:pPr>
            <a:r>
              <a:rPr lang="en-US" b="0" i="0" dirty="0">
                <a:effectLst/>
                <a:latin typeface="Arial" panose="020B0604020202020204" pitchFamily="34" charset="0"/>
              </a:rPr>
              <a:t>Breast Cancer Detection and Screening using Mammograms</a:t>
            </a:r>
          </a:p>
          <a:p>
            <a:pPr algn="l" rtl="0">
              <a:buFont typeface="Wingdings" panose="05000000000000000000" pitchFamily="2" charset="2"/>
              <a:buChar char="Ø"/>
            </a:pPr>
            <a:r>
              <a:rPr lang="en-US" b="0" i="0" dirty="0">
                <a:effectLst/>
                <a:latin typeface="Arial" panose="020B0604020202020204" pitchFamily="34" charset="0"/>
              </a:rPr>
              <a:t>Efficient Image Denoising in Real-Time Document Processing</a:t>
            </a:r>
          </a:p>
          <a:p>
            <a:pPr algn="l" rtl="0">
              <a:buFont typeface="Wingdings" panose="05000000000000000000" pitchFamily="2" charset="2"/>
              <a:buChar char="Ø"/>
            </a:pPr>
            <a:r>
              <a:rPr lang="en-US" b="0" i="0" dirty="0">
                <a:effectLst/>
                <a:latin typeface="Arial" panose="020B0604020202020204" pitchFamily="34" charset="0"/>
              </a:rPr>
              <a:t>Improved Medical Image Compression in Telemedicine Applications</a:t>
            </a:r>
          </a:p>
          <a:p>
            <a:pPr>
              <a:buFont typeface="Wingdings" panose="05000000000000000000" pitchFamily="2" charset="2"/>
              <a:buChar char="Ø"/>
            </a:pPr>
            <a:endParaRPr lang="en-IN" dirty="0">
              <a:solidFill>
                <a:srgbClr val="00B0F0"/>
              </a:solidFill>
            </a:endParaRPr>
          </a:p>
        </p:txBody>
      </p:sp>
    </p:spTree>
    <p:extLst>
      <p:ext uri="{BB962C8B-B14F-4D97-AF65-F5344CB8AC3E}">
        <p14:creationId xmlns:p14="http://schemas.microsoft.com/office/powerpoint/2010/main" val="1256011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9331-4053-4BB6-A09A-58304641D0C9}"/>
              </a:ext>
            </a:extLst>
          </p:cNvPr>
          <p:cNvSpPr>
            <a:spLocks noGrp="1"/>
          </p:cNvSpPr>
          <p:nvPr>
            <p:ph type="title"/>
          </p:nvPr>
        </p:nvSpPr>
        <p:spPr/>
        <p:txBody>
          <a:bodyPr>
            <a:normAutofit/>
          </a:bodyPr>
          <a:lstStyle/>
          <a:p>
            <a:pPr algn="l"/>
            <a:r>
              <a:rPr lang="en-US" sz="2400" b="0" i="0" u="sng" dirty="0">
                <a:solidFill>
                  <a:srgbClr val="00B0F0"/>
                </a:solidFill>
                <a:effectLst/>
                <a:latin typeface="-apple-system"/>
              </a:rPr>
              <a:t>Dataset Software - Hardware Needed; ML/DL Model for </a:t>
            </a:r>
            <a:r>
              <a:rPr lang="en-US" sz="2400" b="0" i="0" u="sng" dirty="0" err="1">
                <a:solidFill>
                  <a:srgbClr val="00B0F0"/>
                </a:solidFill>
                <a:effectLst/>
                <a:latin typeface="-apple-system"/>
              </a:rPr>
              <a:t>matlab</a:t>
            </a:r>
            <a:endParaRPr lang="en-IN" sz="2400" u="sng" dirty="0">
              <a:solidFill>
                <a:srgbClr val="00B0F0"/>
              </a:solidFill>
            </a:endParaRPr>
          </a:p>
        </p:txBody>
      </p:sp>
      <p:sp>
        <p:nvSpPr>
          <p:cNvPr id="3" name="Content Placeholder 2">
            <a:extLst>
              <a:ext uri="{FF2B5EF4-FFF2-40B4-BE49-F238E27FC236}">
                <a16:creationId xmlns:a16="http://schemas.microsoft.com/office/drawing/2014/main" id="{E4C4D2ED-0285-479A-9EFB-6DAE96A348C9}"/>
              </a:ext>
            </a:extLst>
          </p:cNvPr>
          <p:cNvSpPr>
            <a:spLocks noGrp="1"/>
          </p:cNvSpPr>
          <p:nvPr>
            <p:ph idx="1"/>
          </p:nvPr>
        </p:nvSpPr>
        <p:spPr>
          <a:xfrm>
            <a:off x="913795" y="1748909"/>
            <a:ext cx="5113781" cy="5109091"/>
          </a:xfrm>
        </p:spPr>
        <p:txBody>
          <a:bodyPr>
            <a:normAutofit fontScale="55000" lnSpcReduction="20000"/>
          </a:bodyPr>
          <a:lstStyle/>
          <a:p>
            <a:pPr algn="l">
              <a:buFont typeface="Wingdings" panose="05000000000000000000" pitchFamily="2" charset="2"/>
              <a:buChar char="Ø"/>
            </a:pPr>
            <a:r>
              <a:rPr lang="en-US" sz="2900" b="1" dirty="0">
                <a:solidFill>
                  <a:srgbClr val="00B0F0"/>
                </a:solidFill>
                <a:effectLst/>
                <a:latin typeface="Roboto"/>
              </a:rPr>
              <a:t>Operating Systems</a:t>
            </a:r>
          </a:p>
          <a:p>
            <a:pPr algn="l">
              <a:buFont typeface="Arial" panose="020B0604020202020204" pitchFamily="34" charset="0"/>
              <a:buChar char="•"/>
            </a:pPr>
            <a:r>
              <a:rPr lang="en-US" sz="2900" b="1" dirty="0">
                <a:effectLst/>
                <a:latin typeface="Roboto"/>
              </a:rPr>
              <a:t>Windows 11</a:t>
            </a:r>
          </a:p>
          <a:p>
            <a:pPr algn="l">
              <a:buFont typeface="Arial" panose="020B0604020202020204" pitchFamily="34" charset="0"/>
              <a:buChar char="•"/>
            </a:pPr>
            <a:r>
              <a:rPr lang="en-US" b="1" dirty="0">
                <a:effectLst/>
                <a:latin typeface="Roboto"/>
              </a:rPr>
              <a:t>Windows 10 (version 1909 or higher)</a:t>
            </a:r>
          </a:p>
          <a:p>
            <a:pPr algn="l">
              <a:buFont typeface="Arial" panose="020B0604020202020204" pitchFamily="34" charset="0"/>
              <a:buChar char="•"/>
            </a:pPr>
            <a:r>
              <a:rPr lang="en-US" b="1" dirty="0">
                <a:effectLst/>
                <a:latin typeface="Roboto"/>
              </a:rPr>
              <a:t>Windows 7 Service Pack 1</a:t>
            </a:r>
          </a:p>
          <a:p>
            <a:pPr algn="l">
              <a:buFont typeface="Arial" panose="020B0604020202020204" pitchFamily="34" charset="0"/>
              <a:buChar char="•"/>
            </a:pPr>
            <a:r>
              <a:rPr lang="en-US" b="1" dirty="0">
                <a:effectLst/>
                <a:latin typeface="Roboto"/>
              </a:rPr>
              <a:t>Windows Server 2019</a:t>
            </a:r>
          </a:p>
          <a:p>
            <a:pPr algn="l">
              <a:buFont typeface="Arial" panose="020B0604020202020204" pitchFamily="34" charset="0"/>
              <a:buChar char="•"/>
            </a:pPr>
            <a:r>
              <a:rPr lang="en-US" b="1" dirty="0">
                <a:effectLst/>
                <a:latin typeface="Roboto"/>
              </a:rPr>
              <a:t>Windows Server 2016</a:t>
            </a:r>
          </a:p>
          <a:p>
            <a:pPr algn="l"/>
            <a:endParaRPr lang="en-US" b="1" dirty="0">
              <a:effectLst/>
              <a:latin typeface="Roboto"/>
            </a:endParaRPr>
          </a:p>
          <a:p>
            <a:pPr algn="l">
              <a:buFont typeface="Wingdings" panose="05000000000000000000" pitchFamily="2" charset="2"/>
              <a:buChar char="Ø"/>
            </a:pPr>
            <a:r>
              <a:rPr lang="en-US" sz="2900" b="1" dirty="0">
                <a:solidFill>
                  <a:srgbClr val="00B0F0"/>
                </a:solidFill>
                <a:effectLst/>
                <a:latin typeface="Roboto"/>
              </a:rPr>
              <a:t>Note: </a:t>
            </a:r>
          </a:p>
          <a:p>
            <a:pPr algn="l">
              <a:buFont typeface="Arial" panose="020B0604020202020204" pitchFamily="34" charset="0"/>
              <a:buChar char="•"/>
            </a:pPr>
            <a:r>
              <a:rPr lang="en-US" b="1" dirty="0">
                <a:effectLst/>
                <a:latin typeface="Roboto"/>
              </a:rPr>
              <a:t>On Windows 11, MATLAB R2021b update 1 is required.</a:t>
            </a:r>
          </a:p>
          <a:p>
            <a:pPr algn="l">
              <a:buFont typeface="Arial" panose="020B0604020202020204" pitchFamily="34" charset="0"/>
              <a:buChar char="•"/>
            </a:pPr>
            <a:r>
              <a:rPr lang="en-US" b="1" dirty="0">
                <a:effectLst/>
                <a:latin typeface="Roboto"/>
              </a:rPr>
              <a:t>Support for Windows 7 will be discontinued in an upcoming release.</a:t>
            </a:r>
          </a:p>
          <a:p>
            <a:pPr>
              <a:buFont typeface="Wingdings" panose="05000000000000000000" pitchFamily="2" charset="2"/>
              <a:buChar char="Ø"/>
            </a:pPr>
            <a:endParaRPr lang="en-IN" sz="2900" b="1" dirty="0">
              <a:solidFill>
                <a:srgbClr val="00B0F0"/>
              </a:solidFill>
              <a:effectLst/>
              <a:latin typeface="Roboto"/>
            </a:endParaRPr>
          </a:p>
          <a:p>
            <a:pPr>
              <a:buFont typeface="Wingdings" panose="05000000000000000000" pitchFamily="2" charset="2"/>
              <a:buChar char="Ø"/>
            </a:pPr>
            <a:r>
              <a:rPr lang="en-IN" sz="2900" b="1" dirty="0">
                <a:solidFill>
                  <a:srgbClr val="00B0F0"/>
                </a:solidFill>
                <a:effectLst/>
                <a:latin typeface="Roboto"/>
              </a:rPr>
              <a:t>RAM</a:t>
            </a:r>
          </a:p>
          <a:p>
            <a:pPr algn="l"/>
            <a:r>
              <a:rPr lang="en-US" b="1" i="0" dirty="0">
                <a:effectLst/>
                <a:latin typeface="Roboto"/>
              </a:rPr>
              <a:t>Minimum</a:t>
            </a:r>
            <a:r>
              <a:rPr lang="en-US" b="0" i="0" dirty="0">
                <a:effectLst/>
                <a:latin typeface="Roboto"/>
              </a:rPr>
              <a:t>: 4 GB</a:t>
            </a:r>
          </a:p>
          <a:p>
            <a:pPr algn="l"/>
            <a:r>
              <a:rPr lang="en-US" b="1" i="0" dirty="0">
                <a:effectLst/>
                <a:latin typeface="Roboto"/>
              </a:rPr>
              <a:t>Recommended</a:t>
            </a:r>
            <a:r>
              <a:rPr lang="en-US" b="0" i="0" dirty="0">
                <a:effectLst/>
                <a:latin typeface="Roboto"/>
              </a:rPr>
              <a:t>: 8 GB</a:t>
            </a:r>
          </a:p>
          <a:p>
            <a:pPr algn="l"/>
            <a:r>
              <a:rPr lang="en-US" b="0" i="0" dirty="0">
                <a:effectLst/>
                <a:latin typeface="Roboto"/>
              </a:rPr>
              <a:t>For </a:t>
            </a:r>
            <a:r>
              <a:rPr lang="en-US" b="0" i="0" dirty="0" err="1">
                <a:effectLst/>
                <a:latin typeface="Roboto"/>
              </a:rPr>
              <a:t>Polyspace</a:t>
            </a:r>
            <a:r>
              <a:rPr lang="en-US" b="0" i="0" dirty="0">
                <a:effectLst/>
                <a:latin typeface="Roboto"/>
              </a:rPr>
              <a:t>, 4 GB per core is recommended</a:t>
            </a:r>
          </a:p>
          <a:p>
            <a:pPr algn="l"/>
            <a:endParaRPr lang="en-US" b="1" dirty="0">
              <a:effectLst/>
              <a:latin typeface="Roboto"/>
            </a:endParaRPr>
          </a:p>
          <a:p>
            <a:pPr marL="0" indent="0">
              <a:buNone/>
            </a:pPr>
            <a:endParaRPr lang="en-IN" dirty="0"/>
          </a:p>
        </p:txBody>
      </p:sp>
      <p:sp>
        <p:nvSpPr>
          <p:cNvPr id="4" name="TextBox 3">
            <a:extLst>
              <a:ext uri="{FF2B5EF4-FFF2-40B4-BE49-F238E27FC236}">
                <a16:creationId xmlns:a16="http://schemas.microsoft.com/office/drawing/2014/main" id="{E4674011-95F9-4E6A-8340-06B73D180792}"/>
              </a:ext>
            </a:extLst>
          </p:cNvPr>
          <p:cNvSpPr txBox="1"/>
          <p:nvPr/>
        </p:nvSpPr>
        <p:spPr>
          <a:xfrm>
            <a:off x="6941976" y="1763486"/>
            <a:ext cx="4189445" cy="5109091"/>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solidFill>
                  <a:srgbClr val="00B0F0"/>
                </a:solidFill>
                <a:effectLst/>
                <a:latin typeface="Roboto"/>
              </a:rPr>
              <a:t>Processors</a:t>
            </a:r>
          </a:p>
          <a:p>
            <a:pPr algn="l"/>
            <a:r>
              <a:rPr lang="en-US" b="1" i="0" dirty="0">
                <a:effectLst/>
                <a:latin typeface="Roboto"/>
              </a:rPr>
              <a:t>Minimum</a:t>
            </a:r>
            <a:r>
              <a:rPr lang="en-US" b="0" i="0" dirty="0">
                <a:effectLst/>
                <a:latin typeface="Roboto"/>
              </a:rPr>
              <a:t>: Any Intel or AMD x86-64 processor</a:t>
            </a:r>
          </a:p>
          <a:p>
            <a:pPr algn="l"/>
            <a:endParaRPr lang="en-US" b="1" i="0" dirty="0">
              <a:effectLst/>
              <a:latin typeface="Roboto"/>
            </a:endParaRPr>
          </a:p>
          <a:p>
            <a:pPr algn="l"/>
            <a:r>
              <a:rPr lang="en-US" b="1" i="0" dirty="0">
                <a:effectLst/>
                <a:latin typeface="Roboto"/>
              </a:rPr>
              <a:t>Recommended</a:t>
            </a:r>
            <a:r>
              <a:rPr lang="en-US" b="0" i="0" dirty="0">
                <a:effectLst/>
                <a:latin typeface="Roboto"/>
              </a:rPr>
              <a:t>: Any Intel or AMD x86-64 processor with four logical cores and AVX2 instruction set support</a:t>
            </a:r>
          </a:p>
          <a:p>
            <a:pPr algn="l"/>
            <a:endParaRPr lang="en-US" b="0" i="0" dirty="0">
              <a:effectLst/>
              <a:latin typeface="Roboto"/>
            </a:endParaRPr>
          </a:p>
          <a:p>
            <a:pPr algn="l"/>
            <a:endParaRPr lang="en-US" dirty="0">
              <a:latin typeface="Roboto"/>
            </a:endParaRPr>
          </a:p>
          <a:p>
            <a:pPr marL="285750" indent="-285750" algn="l">
              <a:buFont typeface="Wingdings" panose="05000000000000000000" pitchFamily="2" charset="2"/>
              <a:buChar char="Ø"/>
            </a:pPr>
            <a:r>
              <a:rPr lang="en-US" sz="2000" b="1" i="0" dirty="0">
                <a:solidFill>
                  <a:srgbClr val="00B0F0"/>
                </a:solidFill>
                <a:effectLst/>
                <a:latin typeface="Roboto"/>
              </a:rPr>
              <a:t>Disk</a:t>
            </a:r>
          </a:p>
          <a:p>
            <a:pPr algn="l"/>
            <a:r>
              <a:rPr lang="en-US" b="1" i="0" dirty="0">
                <a:effectLst/>
                <a:latin typeface="Roboto"/>
              </a:rPr>
              <a:t>Minimum: </a:t>
            </a:r>
            <a:r>
              <a:rPr lang="en-US" b="0" i="0" dirty="0">
                <a:effectLst/>
                <a:latin typeface="Roboto"/>
              </a:rPr>
              <a:t>3.4 GB of disk space for MATLAB only, 5-8 GB for a typical installation</a:t>
            </a:r>
          </a:p>
          <a:p>
            <a:pPr algn="l"/>
            <a:r>
              <a:rPr lang="en-US" b="1" i="0" dirty="0">
                <a:effectLst/>
                <a:latin typeface="Roboto"/>
              </a:rPr>
              <a:t>Recommended: </a:t>
            </a:r>
            <a:r>
              <a:rPr lang="en-US" b="0" i="0" dirty="0">
                <a:effectLst/>
                <a:latin typeface="Roboto"/>
              </a:rPr>
              <a:t>An SSD is recommended</a:t>
            </a:r>
          </a:p>
          <a:p>
            <a:pPr algn="l"/>
            <a:r>
              <a:rPr lang="en-US" b="0" i="0" dirty="0">
                <a:effectLst/>
                <a:latin typeface="Roboto"/>
              </a:rPr>
              <a:t>A full installation of all MathWorks products may take up to 30 GB of disk space</a:t>
            </a:r>
          </a:p>
        </p:txBody>
      </p:sp>
    </p:spTree>
    <p:extLst>
      <p:ext uri="{BB962C8B-B14F-4D97-AF65-F5344CB8AC3E}">
        <p14:creationId xmlns:p14="http://schemas.microsoft.com/office/powerpoint/2010/main" val="1388402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87-48C2-4E7C-9AFF-81553E522A88}"/>
              </a:ext>
            </a:extLst>
          </p:cNvPr>
          <p:cNvSpPr>
            <a:spLocks noGrp="1"/>
          </p:cNvSpPr>
          <p:nvPr>
            <p:ph type="title"/>
          </p:nvPr>
        </p:nvSpPr>
        <p:spPr/>
        <p:txBody>
          <a:bodyPr/>
          <a:lstStyle/>
          <a:p>
            <a:pPr algn="l"/>
            <a:r>
              <a:rPr lang="en-IN" dirty="0"/>
              <a:t> </a:t>
            </a:r>
            <a:r>
              <a:rPr lang="en-IN" u="sng" dirty="0">
                <a:solidFill>
                  <a:srgbClr val="00B0F0"/>
                </a:solidFill>
              </a:rPr>
              <a:t>Conclusions :</a:t>
            </a:r>
          </a:p>
        </p:txBody>
      </p:sp>
      <p:sp>
        <p:nvSpPr>
          <p:cNvPr id="3" name="Content Placeholder 2">
            <a:extLst>
              <a:ext uri="{FF2B5EF4-FFF2-40B4-BE49-F238E27FC236}">
                <a16:creationId xmlns:a16="http://schemas.microsoft.com/office/drawing/2014/main" id="{F95966EA-624B-4F76-84B0-6B20B63CCF44}"/>
              </a:ext>
            </a:extLst>
          </p:cNvPr>
          <p:cNvSpPr>
            <a:spLocks noGrp="1"/>
          </p:cNvSpPr>
          <p:nvPr>
            <p:ph idx="1"/>
          </p:nvPr>
        </p:nvSpPr>
        <p:spPr>
          <a:xfrm>
            <a:off x="913795" y="1614195"/>
            <a:ext cx="10353762" cy="4833257"/>
          </a:xfrm>
        </p:spPr>
        <p:txBody>
          <a:bodyPr>
            <a:normAutofit fontScale="92500" lnSpcReduction="20000"/>
          </a:bodyPr>
          <a:lstStyle/>
          <a:p>
            <a:pPr>
              <a:buFont typeface="Wingdings" panose="05000000000000000000" pitchFamily="2" charset="2"/>
              <a:buChar char="Ø"/>
            </a:pPr>
            <a:r>
              <a:rPr lang="en-US" dirty="0"/>
              <a:t>We developed a deep learning-based CBIR system and a first-of-its-kind intelligent visual browser that interactively displays on a similarity map a set of imaging examinations with similar visual content, making it possible to search for and efficiently navigate through a large-scale medical imaging repository, even if it has been set with incomplete and curated metadata. </a:t>
            </a:r>
          </a:p>
          <a:p>
            <a:pPr>
              <a:buFont typeface="Wingdings" panose="05000000000000000000" pitchFamily="2" charset="2"/>
              <a:buChar char="Ø"/>
            </a:pPr>
            <a:r>
              <a:rPr lang="en-US" dirty="0"/>
              <a:t>The system was fashioned with an anonymizer service and designed to be fully interoperable according to international standards in order to stimulate its integration within healthcare systems and its adoption for medical education, research, and care. </a:t>
            </a:r>
          </a:p>
          <a:p>
            <a:pPr>
              <a:buFont typeface="Wingdings" panose="05000000000000000000" pitchFamily="2" charset="2"/>
              <a:buChar char="Ø"/>
            </a:pPr>
            <a:r>
              <a:rPr lang="en-US" dirty="0"/>
              <a:t>Professionals of the healthcare sector, by means of a self-administered questionnaire, underscored that this CBIR system and intelligent interactive visual browser would be highly useful for these purposes. </a:t>
            </a:r>
          </a:p>
          <a:p>
            <a:pPr>
              <a:buFont typeface="Wingdings" panose="05000000000000000000" pitchFamily="2" charset="2"/>
              <a:buChar char="Ø"/>
            </a:pPr>
            <a:r>
              <a:rPr lang="en-US" dirty="0"/>
              <a:t>Further studies are warranted to complete a comprehensive assessment of the performance of the system through case description and protocolized evaluations by medical imaging specialists.</a:t>
            </a:r>
            <a:endParaRPr lang="en-IN" dirty="0"/>
          </a:p>
        </p:txBody>
      </p:sp>
    </p:spTree>
    <p:extLst>
      <p:ext uri="{BB962C8B-B14F-4D97-AF65-F5344CB8AC3E}">
        <p14:creationId xmlns:p14="http://schemas.microsoft.com/office/powerpoint/2010/main" val="2078604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08A1-3FFE-404B-9919-86077781FCFB}"/>
              </a:ext>
            </a:extLst>
          </p:cNvPr>
          <p:cNvSpPr>
            <a:spLocks noGrp="1"/>
          </p:cNvSpPr>
          <p:nvPr>
            <p:ph type="title"/>
          </p:nvPr>
        </p:nvSpPr>
        <p:spPr>
          <a:xfrm>
            <a:off x="913795" y="158620"/>
            <a:ext cx="10353761" cy="737119"/>
          </a:xfrm>
        </p:spPr>
        <p:txBody>
          <a:bodyPr/>
          <a:lstStyle/>
          <a:p>
            <a:pPr algn="l"/>
            <a:r>
              <a:rPr lang="en-IN" u="sng" dirty="0">
                <a:solidFill>
                  <a:srgbClr val="00B0F0"/>
                </a:solidFill>
              </a:rPr>
              <a:t>References:</a:t>
            </a:r>
            <a:endParaRPr lang="en-IN" dirty="0"/>
          </a:p>
        </p:txBody>
      </p:sp>
      <p:sp>
        <p:nvSpPr>
          <p:cNvPr id="3" name="Content Placeholder 2">
            <a:extLst>
              <a:ext uri="{FF2B5EF4-FFF2-40B4-BE49-F238E27FC236}">
                <a16:creationId xmlns:a16="http://schemas.microsoft.com/office/drawing/2014/main" id="{51DCD37F-D52A-482B-ABCC-0718BE9ECF91}"/>
              </a:ext>
            </a:extLst>
          </p:cNvPr>
          <p:cNvSpPr>
            <a:spLocks noGrp="1"/>
          </p:cNvSpPr>
          <p:nvPr>
            <p:ph idx="1"/>
          </p:nvPr>
        </p:nvSpPr>
        <p:spPr>
          <a:xfrm>
            <a:off x="913795" y="1054359"/>
            <a:ext cx="10353762" cy="5393094"/>
          </a:xfrm>
        </p:spPr>
        <p:txBody>
          <a:bodyPr>
            <a:normAutofit fontScale="92500" lnSpcReduction="10000"/>
          </a:bodyPr>
          <a:lstStyle/>
          <a:p>
            <a:pPr>
              <a:buFont typeface="Wingdings" panose="05000000000000000000" pitchFamily="2" charset="2"/>
              <a:buChar char="Ø"/>
            </a:pPr>
            <a:r>
              <a:rPr lang="en-IN" dirty="0"/>
              <a:t>Smith-Bindman, R.; </a:t>
            </a:r>
            <a:r>
              <a:rPr lang="en-IN" dirty="0" err="1"/>
              <a:t>Miglioretti</a:t>
            </a:r>
            <a:r>
              <a:rPr lang="en-IN" dirty="0"/>
              <a:t>, D.L.; Johnson, E.; Lee, C.; </a:t>
            </a:r>
            <a:r>
              <a:rPr lang="en-IN" dirty="0" err="1"/>
              <a:t>Feigelson</a:t>
            </a:r>
            <a:r>
              <a:rPr lang="en-IN" dirty="0"/>
              <a:t>, H.S.; Flynn, M.; Greenlee, R.T.; Kruger, R.L.; </a:t>
            </a:r>
            <a:r>
              <a:rPr lang="en-IN" dirty="0" err="1"/>
              <a:t>Hornbrook</a:t>
            </a:r>
            <a:r>
              <a:rPr lang="en-IN" dirty="0"/>
              <a:t>, M.C.; Roblin, D.; et al. Use of diagnostic imaging studies and associated radiation exposure for patients enrolled in large integrated health care systems 1996–2010. JAMA 2012, 307, 2400–2409. </a:t>
            </a:r>
          </a:p>
          <a:p>
            <a:pPr>
              <a:buFont typeface="Wingdings" panose="05000000000000000000" pitchFamily="2" charset="2"/>
              <a:buChar char="Ø"/>
            </a:pPr>
            <a:r>
              <a:rPr lang="en-IN" dirty="0"/>
              <a:t>Smith-Bindman, R.; Kwan, M.L.; Marlow, E.C.; Theis, M.K.; </a:t>
            </a:r>
            <a:r>
              <a:rPr lang="en-IN" dirty="0" err="1"/>
              <a:t>Bolch</a:t>
            </a:r>
            <a:r>
              <a:rPr lang="en-IN" dirty="0"/>
              <a:t>, W.; Cheng, S.Y.; Bowles, E.J.A.; Duncan, J.R.; Greenlee, R.T.; </a:t>
            </a:r>
            <a:r>
              <a:rPr lang="en-IN" dirty="0" err="1"/>
              <a:t>Kushi</a:t>
            </a:r>
            <a:r>
              <a:rPr lang="en-IN" dirty="0"/>
              <a:t>, L.H.; et al. Trends in use of medical imaging in us health care systems and in Ontario, Canada 2000–2016. JAMA 2019, 322, 843–856.</a:t>
            </a:r>
          </a:p>
          <a:p>
            <a:pPr>
              <a:buFont typeface="Wingdings" panose="05000000000000000000" pitchFamily="2" charset="2"/>
              <a:buChar char="Ø"/>
            </a:pPr>
            <a:r>
              <a:rPr lang="en-IN" dirty="0" err="1"/>
              <a:t>Kalpathy</a:t>
            </a:r>
            <a:r>
              <a:rPr lang="en-IN" dirty="0"/>
              <a:t>-Cramer, J.; García, A.; De Herrera, S.; </a:t>
            </a:r>
            <a:r>
              <a:rPr lang="en-IN" dirty="0" err="1"/>
              <a:t>Demner-Fushman</a:t>
            </a:r>
            <a:r>
              <a:rPr lang="en-IN" dirty="0"/>
              <a:t>, D.; </a:t>
            </a:r>
            <a:r>
              <a:rPr lang="en-IN" dirty="0" err="1"/>
              <a:t>Antani</a:t>
            </a:r>
            <a:r>
              <a:rPr lang="en-IN" dirty="0"/>
              <a:t>, S.; </a:t>
            </a:r>
            <a:r>
              <a:rPr lang="en-IN" dirty="0" err="1"/>
              <a:t>Bedrick</a:t>
            </a:r>
            <a:r>
              <a:rPr lang="en-IN" dirty="0"/>
              <a:t>, S.; Müller, H. Evaluating performance of biomedical image retrieval systems-an overview of the medical image retrieval task at Image CLEF. </a:t>
            </a:r>
            <a:r>
              <a:rPr lang="en-IN" dirty="0" err="1"/>
              <a:t>Comput</a:t>
            </a:r>
            <a:r>
              <a:rPr lang="en-IN" dirty="0"/>
              <a:t>. Med. Imaging Graph. 2014, 39, 55–61</a:t>
            </a:r>
          </a:p>
          <a:p>
            <a:pPr>
              <a:buFont typeface="Wingdings" panose="05000000000000000000" pitchFamily="2" charset="2"/>
              <a:buChar char="Ø"/>
            </a:pPr>
            <a:r>
              <a:rPr lang="en-IN" dirty="0"/>
              <a:t>Li, Z.; Zhang, X.; Müller, H.; Zhang, S. Large-scale retrieval for medical image analytics: A comprehensive review. Med. Image Anal. 2018, 43, 66–84. </a:t>
            </a:r>
          </a:p>
          <a:p>
            <a:pPr>
              <a:buFont typeface="Wingdings" panose="05000000000000000000" pitchFamily="2" charset="2"/>
              <a:buChar char="Ø"/>
            </a:pPr>
            <a:r>
              <a:rPr lang="en-IN" dirty="0"/>
              <a:t>Müller, H.; Rosset, A.; Garcia, A.; </a:t>
            </a:r>
            <a:r>
              <a:rPr lang="en-IN" dirty="0" err="1"/>
              <a:t>Vallée</a:t>
            </a:r>
            <a:r>
              <a:rPr lang="en-IN" dirty="0"/>
              <a:t>, J.P.; </a:t>
            </a:r>
            <a:r>
              <a:rPr lang="en-IN" dirty="0" err="1"/>
              <a:t>Geissbuhler</a:t>
            </a:r>
            <a:r>
              <a:rPr lang="en-IN" dirty="0"/>
              <a:t>, A. Benefits of content-based visual data access in radiology. </a:t>
            </a:r>
            <a:r>
              <a:rPr lang="en-IN" dirty="0" err="1"/>
              <a:t>Radiographics</a:t>
            </a:r>
            <a:r>
              <a:rPr lang="en-IN" dirty="0"/>
              <a:t> 2005, 25, 849–858. </a:t>
            </a:r>
          </a:p>
          <a:p>
            <a:endParaRPr lang="en-IN" dirty="0"/>
          </a:p>
        </p:txBody>
      </p:sp>
    </p:spTree>
    <p:extLst>
      <p:ext uri="{BB962C8B-B14F-4D97-AF65-F5344CB8AC3E}">
        <p14:creationId xmlns:p14="http://schemas.microsoft.com/office/powerpoint/2010/main" val="2541490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BE620F-B255-48A6-B6FC-92F4DF0A9FDF}"/>
              </a:ext>
            </a:extLst>
          </p:cNvPr>
          <p:cNvSpPr>
            <a:spLocks noGrp="1"/>
          </p:cNvSpPr>
          <p:nvPr>
            <p:ph idx="1"/>
          </p:nvPr>
        </p:nvSpPr>
        <p:spPr/>
        <p:txBody>
          <a:bodyPr>
            <a:normAutofit/>
          </a:bodyPr>
          <a:lstStyle/>
          <a:p>
            <a:pPr marL="0" indent="0" algn="ctr">
              <a:buNone/>
            </a:pPr>
            <a:r>
              <a:rPr lang="en-IN" sz="8800" b="1" i="1" u="sng" dirty="0">
                <a:solidFill>
                  <a:srgbClr val="FFC000"/>
                </a:solidFill>
              </a:rPr>
              <a:t>THANK  YOU</a:t>
            </a:r>
          </a:p>
        </p:txBody>
      </p:sp>
    </p:spTree>
    <p:extLst>
      <p:ext uri="{BB962C8B-B14F-4D97-AF65-F5344CB8AC3E}">
        <p14:creationId xmlns:p14="http://schemas.microsoft.com/office/powerpoint/2010/main" val="13251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F403-CDDC-47BA-A866-3F36A5610094}"/>
              </a:ext>
            </a:extLst>
          </p:cNvPr>
          <p:cNvSpPr>
            <a:spLocks noGrp="1"/>
          </p:cNvSpPr>
          <p:nvPr>
            <p:ph type="title"/>
          </p:nvPr>
        </p:nvSpPr>
        <p:spPr/>
        <p:txBody>
          <a:bodyPr>
            <a:normAutofit/>
          </a:bodyPr>
          <a:lstStyle/>
          <a:p>
            <a:pPr algn="l"/>
            <a:r>
              <a:rPr lang="en-IN" u="sng" dirty="0">
                <a:solidFill>
                  <a:srgbClr val="00B0F0"/>
                </a:solidFill>
              </a:rPr>
              <a:t>Keywords :</a:t>
            </a:r>
          </a:p>
        </p:txBody>
      </p:sp>
      <p:sp>
        <p:nvSpPr>
          <p:cNvPr id="3" name="Content Placeholder 2">
            <a:extLst>
              <a:ext uri="{FF2B5EF4-FFF2-40B4-BE49-F238E27FC236}">
                <a16:creationId xmlns:a16="http://schemas.microsoft.com/office/drawing/2014/main" id="{A8AD55BF-7BE9-46B4-BE31-B19C4A9E0566}"/>
              </a:ext>
            </a:extLst>
          </p:cNvPr>
          <p:cNvSpPr>
            <a:spLocks noGrp="1"/>
          </p:cNvSpPr>
          <p:nvPr>
            <p:ph idx="1"/>
          </p:nvPr>
        </p:nvSpPr>
        <p:spPr/>
        <p:txBody>
          <a:bodyPr/>
          <a:lstStyle/>
          <a:p>
            <a:pPr>
              <a:buFont typeface="Wingdings" panose="05000000000000000000" pitchFamily="2" charset="2"/>
              <a:buChar char="Ø"/>
            </a:pPr>
            <a:r>
              <a:rPr lang="en-US" dirty="0"/>
              <a:t> clinical</a:t>
            </a:r>
          </a:p>
          <a:p>
            <a:pPr>
              <a:buFont typeface="Wingdings" panose="05000000000000000000" pitchFamily="2" charset="2"/>
              <a:buChar char="Ø"/>
            </a:pPr>
            <a:r>
              <a:rPr lang="en-US" dirty="0"/>
              <a:t> content-based image retrieval</a:t>
            </a:r>
          </a:p>
          <a:p>
            <a:pPr>
              <a:buFont typeface="Wingdings" panose="05000000000000000000" pitchFamily="2" charset="2"/>
              <a:buChar char="Ø"/>
            </a:pPr>
            <a:r>
              <a:rPr lang="en-US" dirty="0"/>
              <a:t>education</a:t>
            </a:r>
          </a:p>
          <a:p>
            <a:pPr>
              <a:buFont typeface="Wingdings" panose="05000000000000000000" pitchFamily="2" charset="2"/>
              <a:buChar char="Ø"/>
            </a:pPr>
            <a:r>
              <a:rPr lang="en-US" dirty="0"/>
              <a:t>imaging</a:t>
            </a:r>
          </a:p>
          <a:p>
            <a:pPr>
              <a:buFont typeface="Wingdings" panose="05000000000000000000" pitchFamily="2" charset="2"/>
              <a:buChar char="Ø"/>
            </a:pPr>
            <a:r>
              <a:rPr lang="en-US" dirty="0"/>
              <a:t> interactive visual browser</a:t>
            </a:r>
          </a:p>
          <a:p>
            <a:pPr>
              <a:buFont typeface="Wingdings" panose="05000000000000000000" pitchFamily="2" charset="2"/>
              <a:buChar char="Ø"/>
            </a:pPr>
            <a:r>
              <a:rPr lang="en-US" dirty="0"/>
              <a:t> query-by-example</a:t>
            </a:r>
          </a:p>
          <a:p>
            <a:pPr>
              <a:buFont typeface="Wingdings" panose="05000000000000000000" pitchFamily="2" charset="2"/>
              <a:buChar char="Ø"/>
            </a:pPr>
            <a:r>
              <a:rPr lang="en-US" dirty="0"/>
              <a:t>research </a:t>
            </a:r>
            <a:endParaRPr lang="en-IN" dirty="0"/>
          </a:p>
        </p:txBody>
      </p:sp>
    </p:spTree>
    <p:extLst>
      <p:ext uri="{BB962C8B-B14F-4D97-AF65-F5344CB8AC3E}">
        <p14:creationId xmlns:p14="http://schemas.microsoft.com/office/powerpoint/2010/main" val="211453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1EC9-EDB8-476D-BA4D-10403BA08F1A}"/>
              </a:ext>
            </a:extLst>
          </p:cNvPr>
          <p:cNvSpPr>
            <a:spLocks noGrp="1"/>
          </p:cNvSpPr>
          <p:nvPr>
            <p:ph type="title"/>
          </p:nvPr>
        </p:nvSpPr>
        <p:spPr/>
        <p:txBody>
          <a:bodyPr/>
          <a:lstStyle/>
          <a:p>
            <a:pPr algn="l"/>
            <a:r>
              <a:rPr lang="en-IN" u="sng" dirty="0">
                <a:solidFill>
                  <a:srgbClr val="00B0F0"/>
                </a:solidFill>
              </a:rPr>
              <a:t>Introduction :</a:t>
            </a:r>
          </a:p>
        </p:txBody>
      </p:sp>
      <p:sp>
        <p:nvSpPr>
          <p:cNvPr id="3" name="Content Placeholder 2">
            <a:extLst>
              <a:ext uri="{FF2B5EF4-FFF2-40B4-BE49-F238E27FC236}">
                <a16:creationId xmlns:a16="http://schemas.microsoft.com/office/drawing/2014/main" id="{325C4CA0-5B7D-4C2B-B163-08E6CD98B7B8}"/>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Nowadays, imaging plays a central role in medicine. </a:t>
            </a:r>
          </a:p>
          <a:p>
            <a:pPr>
              <a:buFont typeface="Wingdings" panose="05000000000000000000" pitchFamily="2" charset="2"/>
              <a:buChar char="Ø"/>
            </a:pPr>
            <a:r>
              <a:rPr lang="en-US" dirty="0"/>
              <a:t>Large amounts of imaging data are constantly generated in daily clinical practice, leading to continuously expanding archives, and ever progressive efforts are being made across the world to build large-scale medical imaging repositories .</a:t>
            </a:r>
          </a:p>
          <a:p>
            <a:pPr>
              <a:buFont typeface="Wingdings" panose="05000000000000000000" pitchFamily="2" charset="2"/>
              <a:buChar char="Ø"/>
            </a:pPr>
            <a:r>
              <a:rPr lang="en-US" dirty="0"/>
              <a:t> This trend is in line with the increasing medical image consumption needs, which have been studied and categorized into four groups: patient care-related, research-related, education-related, and other . </a:t>
            </a:r>
          </a:p>
          <a:p>
            <a:pPr>
              <a:buFont typeface="Wingdings" panose="05000000000000000000" pitchFamily="2" charset="2"/>
              <a:buChar char="Ø"/>
            </a:pPr>
            <a:r>
              <a:rPr lang="en-US" dirty="0"/>
              <a:t>In the era of big data, however, navigating through large-scale medical imaging archives is becoming, correspondingly, increasingly troublesome.</a:t>
            </a:r>
            <a:endParaRPr lang="en-IN" dirty="0"/>
          </a:p>
        </p:txBody>
      </p:sp>
    </p:spTree>
    <p:extLst>
      <p:ext uri="{BB962C8B-B14F-4D97-AF65-F5344CB8AC3E}">
        <p14:creationId xmlns:p14="http://schemas.microsoft.com/office/powerpoint/2010/main" val="126868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A9910-12B2-4F2E-8D9D-856AA7B94A8E}"/>
              </a:ext>
            </a:extLst>
          </p:cNvPr>
          <p:cNvSpPr>
            <a:spLocks noGrp="1"/>
          </p:cNvSpPr>
          <p:nvPr>
            <p:ph idx="1"/>
          </p:nvPr>
        </p:nvSpPr>
        <p:spPr>
          <a:xfrm>
            <a:off x="913795" y="354563"/>
            <a:ext cx="10353762" cy="6410131"/>
          </a:xfrm>
        </p:spPr>
        <p:txBody>
          <a:bodyPr>
            <a:normAutofit/>
          </a:bodyPr>
          <a:lstStyle/>
          <a:p>
            <a:pPr>
              <a:buFont typeface="Wingdings" panose="05000000000000000000" pitchFamily="2" charset="2"/>
              <a:buChar char="Ø"/>
            </a:pPr>
            <a:r>
              <a:rPr lang="en-US" dirty="0"/>
              <a:t>Browsing any available, large-scale medical imaging repository through a conventional text-based search engine is time-consuming, severely hampered if the repository lacks curated or expert-annotated metadata, the search results display options are limited. </a:t>
            </a:r>
          </a:p>
          <a:p>
            <a:pPr>
              <a:buFont typeface="Wingdings" panose="05000000000000000000" pitchFamily="2" charset="2"/>
              <a:buChar char="Ø"/>
            </a:pPr>
            <a:r>
              <a:rPr lang="en-US" dirty="0"/>
              <a:t>Conversely, the need for collecting curated or expert-annotated metadata may, in turn, be preventing the building of large, multi-center, international medical imaging repositories that meet the medical imaging needs of today.</a:t>
            </a:r>
          </a:p>
          <a:p>
            <a:pPr>
              <a:buFont typeface="Wingdings" panose="05000000000000000000" pitchFamily="2" charset="2"/>
              <a:buChar char="Ø"/>
            </a:pPr>
            <a:r>
              <a:rPr lang="en-US" dirty="0"/>
              <a:t> In this scenario, there is an enormous need for efficiently archiving, organizing, managing, and mining massive medical image datasets on the basis of their visual content (e.g., shape, morphology, structure), and it may be expected that this demand will only become more substantial in the foreseeable future.</a:t>
            </a:r>
          </a:p>
          <a:p>
            <a:pPr>
              <a:buFont typeface="Wingdings" panose="05000000000000000000" pitchFamily="2" charset="2"/>
              <a:buChar char="Ø"/>
            </a:pPr>
            <a:r>
              <a:rPr lang="en-US" dirty="0"/>
              <a:t>Looking towards their implementation in the daily clinical workflow, however, there remain technical challenges. </a:t>
            </a:r>
          </a:p>
          <a:p>
            <a:pPr>
              <a:buFont typeface="Wingdings" panose="05000000000000000000" pitchFamily="2" charset="2"/>
              <a:buChar char="Ø"/>
            </a:pPr>
            <a:r>
              <a:rPr lang="en-US" dirty="0"/>
              <a:t>Large-scale repositories, reciprocally, are needed for CBIR systems to deliver appealing search results. </a:t>
            </a:r>
          </a:p>
        </p:txBody>
      </p:sp>
    </p:spTree>
    <p:extLst>
      <p:ext uri="{BB962C8B-B14F-4D97-AF65-F5344CB8AC3E}">
        <p14:creationId xmlns:p14="http://schemas.microsoft.com/office/powerpoint/2010/main" val="346712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1CCC4-A0CC-42B6-8BE1-59D1DDC61A50}"/>
              </a:ext>
            </a:extLst>
          </p:cNvPr>
          <p:cNvSpPr>
            <a:spLocks noGrp="1"/>
          </p:cNvSpPr>
          <p:nvPr>
            <p:ph idx="1"/>
          </p:nvPr>
        </p:nvSpPr>
        <p:spPr>
          <a:xfrm>
            <a:off x="1007101" y="597159"/>
            <a:ext cx="10353762" cy="5756988"/>
          </a:xfrm>
        </p:spPr>
        <p:txBody>
          <a:bodyPr/>
          <a:lstStyle/>
          <a:p>
            <a:pPr>
              <a:buFont typeface="Wingdings" panose="05000000000000000000" pitchFamily="2" charset="2"/>
              <a:buChar char="Ø"/>
            </a:pPr>
            <a:r>
              <a:rPr lang="en-US" dirty="0"/>
              <a:t>For that purpose, in turn, local teams with experience in the use of healthcare integration standards are required.</a:t>
            </a:r>
          </a:p>
          <a:p>
            <a:pPr>
              <a:buFont typeface="Wingdings" panose="05000000000000000000" pitchFamily="2" charset="2"/>
              <a:buChar char="Ø"/>
            </a:pPr>
            <a:r>
              <a:rPr lang="en-US" dirty="0"/>
              <a:t> For multi-center collaborative efforts, there is also needed a data extractor inside each institution to anonymize, and transfer and convert data to a standardized semantic term.</a:t>
            </a:r>
          </a:p>
          <a:p>
            <a:pPr>
              <a:buFont typeface="Wingdings" panose="05000000000000000000" pitchFamily="2" charset="2"/>
              <a:buChar char="Ø"/>
            </a:pPr>
            <a:r>
              <a:rPr lang="en-US" dirty="0"/>
              <a:t>The aim of the present project was to develop a CBIR system using learned latent image representation indexation, with a visual content, similarity-based, intelligent and interactive visual browser for efficient navigation. </a:t>
            </a:r>
          </a:p>
          <a:p>
            <a:pPr>
              <a:buFont typeface="Wingdings" panose="05000000000000000000" pitchFamily="2" charset="2"/>
              <a:buChar char="Ø"/>
            </a:pPr>
            <a:r>
              <a:rPr lang="en-US" dirty="0"/>
              <a:t>The system was developed using international standards to be fully interoperable to ease integration into routine clinical workflow and, thus, support current medical image demands throughout education, research and clinical care.</a:t>
            </a:r>
          </a:p>
          <a:p>
            <a:pPr>
              <a:buFont typeface="Wingdings" panose="05000000000000000000" pitchFamily="2" charset="2"/>
              <a:buChar char="Ø"/>
            </a:pPr>
            <a:r>
              <a:rPr lang="en-US" dirty="0"/>
              <a:t>Novel deep learning architectures have also empowered internal image representation learning, specifically, latent representations, which can be used to implement ground-breaking image content search engines .</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59961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1E155-F897-425D-B21B-C10D397DD354}"/>
              </a:ext>
            </a:extLst>
          </p:cNvPr>
          <p:cNvSpPr>
            <a:spLocks noGrp="1"/>
          </p:cNvSpPr>
          <p:nvPr>
            <p:ph idx="1"/>
          </p:nvPr>
        </p:nvSpPr>
        <p:spPr>
          <a:xfrm>
            <a:off x="913795" y="1446245"/>
            <a:ext cx="10353762" cy="4124131"/>
          </a:xfrm>
        </p:spPr>
        <p:txBody>
          <a:bodyPr/>
          <a:lstStyle/>
          <a:p>
            <a:pPr>
              <a:buFont typeface="Wingdings" panose="05000000000000000000" pitchFamily="2" charset="2"/>
              <a:buChar char="Ø"/>
            </a:pPr>
            <a:r>
              <a:rPr lang="en-US" dirty="0"/>
              <a:t>Formally, a CBIR system is a quadruple {D, Q, F, R (qi , </a:t>
            </a:r>
            <a:r>
              <a:rPr lang="en-US" dirty="0" err="1"/>
              <a:t>dj</a:t>
            </a:r>
            <a:r>
              <a:rPr lang="en-US" dirty="0"/>
              <a:t> )}, where:</a:t>
            </a:r>
          </a:p>
          <a:p>
            <a:pPr>
              <a:buFont typeface="Wingdings" panose="05000000000000000000" pitchFamily="2" charset="2"/>
              <a:buChar char="Ø"/>
            </a:pPr>
            <a:r>
              <a:rPr lang="en-US" dirty="0"/>
              <a:t> (</a:t>
            </a:r>
            <a:r>
              <a:rPr lang="en-US" dirty="0" err="1"/>
              <a:t>i</a:t>
            </a:r>
            <a:r>
              <a:rPr lang="en-US" dirty="0"/>
              <a:t>) D is a set composed of representations for the images in a given collection, </a:t>
            </a:r>
          </a:p>
          <a:p>
            <a:pPr>
              <a:buFont typeface="Wingdings" panose="05000000000000000000" pitchFamily="2" charset="2"/>
              <a:buChar char="Ø"/>
            </a:pPr>
            <a:r>
              <a:rPr lang="en-US" dirty="0"/>
              <a:t>(ii) Q is a set of representations for user information needs, operationally known as queries,</a:t>
            </a:r>
          </a:p>
          <a:p>
            <a:pPr>
              <a:buFont typeface="Wingdings" panose="05000000000000000000" pitchFamily="2" charset="2"/>
              <a:buChar char="Ø"/>
            </a:pPr>
            <a:r>
              <a:rPr lang="en-US" dirty="0"/>
              <a:t> (iii) F is a representational framework that allows images, queries, and their relationships to be jointly modeled, and, finally, </a:t>
            </a:r>
          </a:p>
          <a:p>
            <a:pPr>
              <a:buFont typeface="Wingdings" panose="05000000000000000000" pitchFamily="2" charset="2"/>
              <a:buChar char="Ø"/>
            </a:pPr>
            <a:r>
              <a:rPr lang="en-US" dirty="0"/>
              <a:t>(iv) R(qi , </a:t>
            </a:r>
            <a:r>
              <a:rPr lang="en-US" dirty="0" err="1"/>
              <a:t>dj</a:t>
            </a:r>
            <a:r>
              <a:rPr lang="en-US" dirty="0"/>
              <a:t> ) is a ranking function which associates a real number with a query qi in Q and an image </a:t>
            </a:r>
            <a:r>
              <a:rPr lang="en-US" dirty="0" err="1"/>
              <a:t>dj</a:t>
            </a:r>
            <a:r>
              <a:rPr lang="en-US" dirty="0"/>
              <a:t> in D. The ranking defines an ordering among the images in a given collection regarding the query q.</a:t>
            </a:r>
            <a:endParaRPr lang="en-IN" dirty="0"/>
          </a:p>
        </p:txBody>
      </p:sp>
    </p:spTree>
    <p:extLst>
      <p:ext uri="{BB962C8B-B14F-4D97-AF65-F5344CB8AC3E}">
        <p14:creationId xmlns:p14="http://schemas.microsoft.com/office/powerpoint/2010/main" val="192543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2A92-3A04-44A6-8B09-FDE32F5362D9}"/>
              </a:ext>
            </a:extLst>
          </p:cNvPr>
          <p:cNvSpPr>
            <a:spLocks noGrp="1"/>
          </p:cNvSpPr>
          <p:nvPr>
            <p:ph type="title"/>
          </p:nvPr>
        </p:nvSpPr>
        <p:spPr/>
        <p:txBody>
          <a:bodyPr/>
          <a:lstStyle/>
          <a:p>
            <a:pPr algn="l"/>
            <a:r>
              <a:rPr lang="en-IN" u="sng" dirty="0">
                <a:solidFill>
                  <a:srgbClr val="00B0F0"/>
                </a:solidFill>
              </a:rPr>
              <a:t>Problem statement :</a:t>
            </a:r>
          </a:p>
        </p:txBody>
      </p:sp>
      <p:sp>
        <p:nvSpPr>
          <p:cNvPr id="3" name="Content Placeholder 2">
            <a:extLst>
              <a:ext uri="{FF2B5EF4-FFF2-40B4-BE49-F238E27FC236}">
                <a16:creationId xmlns:a16="http://schemas.microsoft.com/office/drawing/2014/main" id="{501CFF02-B7E7-4F1E-B668-F55E3AB8CDEC}"/>
              </a:ext>
            </a:extLst>
          </p:cNvPr>
          <p:cNvSpPr>
            <a:spLocks noGrp="1"/>
          </p:cNvSpPr>
          <p:nvPr>
            <p:ph idx="1"/>
          </p:nvPr>
        </p:nvSpPr>
        <p:spPr>
          <a:xfrm>
            <a:off x="913795" y="2096063"/>
            <a:ext cx="10353762" cy="4696623"/>
          </a:xfrm>
        </p:spPr>
        <p:txBody>
          <a:bodyPr>
            <a:normAutofit/>
          </a:bodyPr>
          <a:lstStyle/>
          <a:p>
            <a:pPr>
              <a:buFont typeface="Wingdings" panose="05000000000000000000" pitchFamily="2" charset="2"/>
              <a:buChar char="Ø"/>
            </a:pPr>
            <a:r>
              <a:rPr lang="en-US" b="0" i="0" dirty="0">
                <a:effectLst/>
                <a:latin typeface="Merriweather"/>
              </a:rPr>
              <a:t>This keynote presentation aims at giving a historical perspective of how medical image retrieval has evolved from a few prototypes using first only text, then global visual features to the current multimodal systems that can index many types of images in large quantities and use deep learning as a basis for the tools .</a:t>
            </a:r>
          </a:p>
          <a:p>
            <a:pPr>
              <a:buFont typeface="Wingdings" panose="05000000000000000000" pitchFamily="2" charset="2"/>
              <a:buChar char="Ø"/>
            </a:pPr>
            <a:r>
              <a:rPr lang="en-US" b="0" i="0" dirty="0">
                <a:effectLst/>
                <a:latin typeface="Merriweather"/>
              </a:rPr>
              <a:t> It also aims at looking at what the place of image retrieval is in medicine, where it is currently still only sparsely used in clinical practice. </a:t>
            </a:r>
          </a:p>
          <a:p>
            <a:pPr>
              <a:buFont typeface="Wingdings" panose="05000000000000000000" pitchFamily="2" charset="2"/>
              <a:buChar char="Ø"/>
            </a:pPr>
            <a:r>
              <a:rPr lang="en-US" b="0" i="0" dirty="0">
                <a:effectLst/>
                <a:latin typeface="Merriweather"/>
              </a:rPr>
              <a:t>It seems that it is mainly a tool for teaching and research. </a:t>
            </a:r>
          </a:p>
          <a:p>
            <a:pPr>
              <a:buFont typeface="Wingdings" panose="05000000000000000000" pitchFamily="2" charset="2"/>
              <a:buChar char="Ø"/>
            </a:pPr>
            <a:r>
              <a:rPr lang="en-US" b="0" i="0" dirty="0">
                <a:effectLst/>
                <a:latin typeface="Merriweather"/>
              </a:rPr>
              <a:t>Certified medical tools for decision support rather make use of specific approaches for detection and classification.</a:t>
            </a:r>
            <a:endParaRPr lang="en-IN" dirty="0"/>
          </a:p>
        </p:txBody>
      </p:sp>
    </p:spTree>
    <p:extLst>
      <p:ext uri="{BB962C8B-B14F-4D97-AF65-F5344CB8AC3E}">
        <p14:creationId xmlns:p14="http://schemas.microsoft.com/office/powerpoint/2010/main" val="4027038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451</TotalTime>
  <Words>4288</Words>
  <Application>Microsoft Office PowerPoint</Application>
  <PresentationFormat>Widescreen</PresentationFormat>
  <Paragraphs>232</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-apple-system</vt:lpstr>
      <vt:lpstr>Arial</vt:lpstr>
      <vt:lpstr>Bookman Old Style</vt:lpstr>
      <vt:lpstr>Calibri</vt:lpstr>
      <vt:lpstr>Merriweather</vt:lpstr>
      <vt:lpstr>Roboto</vt:lpstr>
      <vt:lpstr>Rockwell</vt:lpstr>
      <vt:lpstr>Wingdings</vt:lpstr>
      <vt:lpstr>Damask</vt:lpstr>
      <vt:lpstr>Content-Based Medical Image Retrieval</vt:lpstr>
      <vt:lpstr>Abstract</vt:lpstr>
      <vt:lpstr>PowerPoint Presentation</vt:lpstr>
      <vt:lpstr>Keywords :</vt:lpstr>
      <vt:lpstr>Introduction :</vt:lpstr>
      <vt:lpstr>PowerPoint Presentation</vt:lpstr>
      <vt:lpstr>PowerPoint Presentation</vt:lpstr>
      <vt:lpstr>PowerPoint Presentation</vt:lpstr>
      <vt:lpstr>Problem statement :</vt:lpstr>
      <vt:lpstr> Motivation:</vt:lpstr>
      <vt:lpstr>Approach:</vt:lpstr>
      <vt:lpstr>PowerPoint Presentation</vt:lpstr>
      <vt:lpstr> Literature Survey : </vt:lpstr>
      <vt:lpstr>PowerPoint Presentation</vt:lpstr>
      <vt:lpstr>Materials and Methods</vt:lpstr>
      <vt:lpstr>Deep Learning-Based Medical Image Indexation and Retrieval Strategy</vt:lpstr>
      <vt:lpstr> CE-Net</vt:lpstr>
      <vt:lpstr>PowerPoint Presentation</vt:lpstr>
      <vt:lpstr>PowerPoint Presentation</vt:lpstr>
      <vt:lpstr>Back-End </vt:lpstr>
      <vt:lpstr>Front-End</vt:lpstr>
      <vt:lpstr>PowerPoint Presentation</vt:lpstr>
      <vt:lpstr>PowerPoint Presentation</vt:lpstr>
      <vt:lpstr>PowerPoint Presentation</vt:lpstr>
      <vt:lpstr>Conclusions:</vt:lpstr>
      <vt:lpstr>PowerPoint Presentation</vt:lpstr>
      <vt:lpstr>Author Contributions:  </vt:lpstr>
      <vt:lpstr>Funding: </vt:lpstr>
      <vt:lpstr>Institutional Review Board Statement:</vt:lpstr>
      <vt:lpstr>Medical Image Processing Using Matlab: </vt:lpstr>
      <vt:lpstr>Medical Image Modalities :</vt:lpstr>
      <vt:lpstr>List of Applications : </vt:lpstr>
      <vt:lpstr>Dataset Software - Hardware Needed; ML/DL Model for matlab</vt:lpstr>
      <vt:lpstr> Conclusions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Content-Based Medical Image Retrieval</dc:title>
  <dc:creator>PUJARA RAHI HARSHADKUMAR</dc:creator>
  <cp:lastModifiedBy>PUJARA RAHI HARSHADKUMAR</cp:lastModifiedBy>
  <cp:revision>7</cp:revision>
  <dcterms:created xsi:type="dcterms:W3CDTF">2021-12-20T14:55:57Z</dcterms:created>
  <dcterms:modified xsi:type="dcterms:W3CDTF">2021-12-26T17:42:45Z</dcterms:modified>
</cp:coreProperties>
</file>