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  <p:sldMasterId id="2147483685" r:id="rId2"/>
    <p:sldMasterId id="2147483686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</p:sldMasterIdLst>
  <p:notesMasterIdLst>
    <p:notesMasterId r:id="rId12"/>
  </p:notesMasterIdLst>
  <p:sldIdLst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</p:sldIdLst>
  <p:sldSz type="screen16x9" cy="6858000" cx="12192000"/>
  <p:notesSz cx="7559675" cy="10691813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5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32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7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588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6AAAF0-13FD-4917-BE80-A27C54FBFE2A}" type="slidenum">
              <a:t>&lt;#&gt;</a:t>
            </a:fld>
          </a:p>
        </p:txBody>
      </p:sp>
      <p:sp>
        <p:nvSpPr>
          <p:cNvPr id="1048589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7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32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709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10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7C79405-9ED5-4AF8-B74D-3E3F6B3B528F}" type="slidenum">
              <a:t>&lt;#&gt;</a:t>
            </a:fld>
          </a:p>
        </p:txBody>
      </p:sp>
      <p:sp>
        <p:nvSpPr>
          <p:cNvPr id="1048711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05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D017438-5F09-4A4D-8EDD-F0E68F5F4AFA}" type="slidenum">
              <a:t>&lt;#&gt;</a:t>
            </a:fld>
          </a:p>
        </p:txBody>
      </p:sp>
      <p:sp>
        <p:nvSpPr>
          <p:cNvPr id="1048706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itle Only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02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F9CCE08-DA2A-4EE2-AA08-AA4E4D20FA01}" type="slidenum">
              <a:t>&lt;#&gt;</a:t>
            </a:fld>
          </a:p>
        </p:txBody>
      </p:sp>
      <p:sp>
        <p:nvSpPr>
          <p:cNvPr id="1048703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98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99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BF78FCE-BC4E-4724-92A4-E1591B60261D}" type="slidenum">
              <a:t>&lt;#&gt;</a:t>
            </a:fld>
          </a:p>
        </p:txBody>
      </p:sp>
      <p:sp>
        <p:nvSpPr>
          <p:cNvPr id="1048700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1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9F57E4A-956F-42F5-BACF-FEB178C9CEB9}" type="slidenum">
              <a:t>&lt;#&gt;</a:t>
            </a:fld>
          </a:p>
        </p:txBody>
      </p:sp>
      <p:sp>
        <p:nvSpPr>
          <p:cNvPr id="104871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28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2DBE2AC-D1B0-40A5-828F-61A79D5A237C}" type="slidenum">
              <a:t>&lt;#&gt;</a:t>
            </a:fld>
          </a:p>
        </p:txBody>
      </p:sp>
      <p:sp>
        <p:nvSpPr>
          <p:cNvPr id="1048729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80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7751E7A-A8A7-4268-A69B-CE922646719B}" type="slidenum">
              <a:t>&lt;#&gt;</a:t>
            </a:fld>
          </a:p>
        </p:txBody>
      </p:sp>
      <p:sp>
        <p:nvSpPr>
          <p:cNvPr id="1048681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56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E233C2D-0978-42E1-A352-70BCD6D9EA17}" type="slidenum">
              <a:t>&lt;#&gt;</a:t>
            </a:fld>
          </a:p>
        </p:txBody>
      </p:sp>
      <p:sp>
        <p:nvSpPr>
          <p:cNvPr id="1048657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67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315870-D972-4F6A-9527-BBD2DCDADF09}" type="slidenum">
              <a:t>&lt;#&gt;</a:t>
            </a:fld>
          </a:p>
        </p:txBody>
      </p:sp>
      <p:sp>
        <p:nvSpPr>
          <p:cNvPr id="1048668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58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9C5215-DC3B-441D-A1F1-CAC13C33CD89}" type="slidenum">
              <a:t>&lt;#&gt;</a:t>
            </a:fld>
          </a:p>
        </p:txBody>
      </p:sp>
      <p:sp>
        <p:nvSpPr>
          <p:cNvPr id="1048759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01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44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DD44E36-87B0-4DC3-BB22-B9B6590C3110}" type="slidenum">
              <a:t>&lt;#&gt;</a:t>
            </a:fld>
          </a:p>
        </p:txBody>
      </p:sp>
      <p:sp>
        <p:nvSpPr>
          <p:cNvPr id="1048645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42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43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658AA16-C1D5-402A-B669-3E41C675CA96}" type="slidenum">
              <a:t>&lt;#&gt;</a:t>
            </a:fld>
          </a:p>
        </p:txBody>
      </p:sp>
      <p:sp>
        <p:nvSpPr>
          <p:cNvPr id="1048744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94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8A045BB-FB37-4DB6-8241-4780CC539019}" type="slidenum">
              <a:t>&lt;#&gt;</a:t>
            </a:fld>
          </a:p>
        </p:txBody>
      </p:sp>
      <p:sp>
        <p:nvSpPr>
          <p:cNvPr id="1048695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7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18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19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EDC6061-E6A7-4819-BF32-7EAA41E8CF58}" type="slidenum">
              <a:t>&lt;#&gt;</a:t>
            </a:fld>
          </a:p>
        </p:txBody>
      </p:sp>
      <p:sp>
        <p:nvSpPr>
          <p:cNvPr id="1048720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indent="0">
              <a:buNone/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30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31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D7C42D3-4BBE-4D79-82FC-A37B3BA94221}" type="slidenum">
              <a:t>&lt;#&gt;</a:t>
            </a:fld>
          </a:p>
        </p:txBody>
      </p:sp>
      <p:sp>
        <p:nvSpPr>
          <p:cNvPr id="1048632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theme" Target="../theme/theme1.xml"/></Relationships>
</file>

<file path=ppt/slideMasters/_rels/slideMaster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theme" Target="../theme/theme10.xml"/></Relationships>
</file>

<file path=ppt/slideMasters/_rels/slideMaster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theme" Target="../theme/theme1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image" Target="../media/image1.png"/><Relationship Id="rId9" Type="http://schemas.openxmlformats.org/officeDocument/2006/relationships/theme" Target="../theme/theme8.xml"/></Relationships>
</file>

<file path=ppt/slideMasters/_rels/slideMaster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77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78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2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579" name="Rectangle 6"/>
          <p:cNvSpPr/>
          <p:nvPr/>
        </p:nvSpPr>
        <p:spPr>
          <a:xfrm>
            <a:off x="446400" y="3085920"/>
            <a:ext cx="11298600" cy="333792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36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36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581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82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83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AADD784E-E721-4C96-8A9E-CA43F995DF6B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5" r:id="rId1"/>
  </p:sldLayoutId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0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1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60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72" name="Rectangle 8"/>
          <p:cNvSpPr/>
          <p:nvPr/>
        </p:nvSpPr>
        <p:spPr>
          <a:xfrm>
            <a:off x="447840" y="601200"/>
            <a:ext cx="3682440" cy="58150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3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400" lang="en-US" strike="noStrike" u="none">
                <a:solidFill>
                  <a:srgbClr val="FFFFFF"/>
                </a:solidFill>
                <a:latin typeface="Franklin Gothic Demi"/>
              </a:rPr>
              <a:t>Click to edit Master title style</a:t>
            </a:r>
            <a:endParaRPr b="0" sz="24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74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rmAutofit/>
          </a:bodyPr>
          <a:p>
            <a:pPr defTabSz="457200" indent="-306000" marL="3060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2000" lang="en-US" strike="noStrike" u="non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800" lang="en-US" strike="noStrike" u="none">
                <a:solidFill>
                  <a:schemeClr val="dk2"/>
                </a:solidFill>
                <a:latin typeface="Franklin Gothic Book"/>
              </a:rPr>
              <a:t>Second level</a:t>
            </a:r>
            <a:endParaRPr b="0" sz="18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600" lang="en-US" strike="noStrike" u="none">
                <a:solidFill>
                  <a:schemeClr val="dk2"/>
                </a:solidFill>
                <a:latin typeface="Franklin Gothic Book"/>
              </a:rPr>
              <a:t>Third level</a:t>
            </a:r>
            <a:endParaRPr b="0" sz="16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2"/>
                </a:solidFill>
                <a:latin typeface="Franklin Gothic Book"/>
              </a:rPr>
              <a:t>Fourth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2"/>
                </a:solidFill>
                <a:latin typeface="Franklin Gothic Book"/>
              </a:rPr>
              <a:t>Fifth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75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rmAutofit/>
          </a:bodyPr>
          <a:p>
            <a:pPr defTabSz="457200" indent="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sz="1600" lang="en-US" strike="noStrike" u="non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sz="16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76" name="PlaceHolder 4"/>
          <p:cNvSpPr>
            <a:spLocks noGrp="1"/>
          </p:cNvSpPr>
          <p:nvPr>
            <p:ph type="dt" idx="26"/>
          </p:nvPr>
        </p:nvSpPr>
        <p:spPr>
          <a:xfrm>
            <a:off x="7606080" y="645696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77" name="PlaceHolder 5"/>
          <p:cNvSpPr>
            <a:spLocks noGrp="1"/>
          </p:cNvSpPr>
          <p:nvPr>
            <p:ph type="ftr" idx="27"/>
          </p:nvPr>
        </p:nvSpPr>
        <p:spPr>
          <a:xfrm>
            <a:off x="581040" y="64526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78" name="PlaceHolder 6"/>
          <p:cNvSpPr>
            <a:spLocks noGrp="1"/>
          </p:cNvSpPr>
          <p:nvPr>
            <p:ph type="sldNum" idx="28"/>
          </p:nvPr>
        </p:nvSpPr>
        <p:spPr>
          <a:xfrm>
            <a:off x="10558440" y="645696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692311D5-FD91-49D1-8409-522C402073B6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7" r:id="rId1"/>
  </p:sldLayoutId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47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8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8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4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4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50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ctr" defTabSz="9144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600" lang="en-US" strike="noStrike" u="none">
                <a:solidFill>
                  <a:schemeClr val="dk1"/>
                </a:solidFill>
                <a:latin typeface="Franklin Gothic Book"/>
              </a:rPr>
              <a:t>Click icon to add picture</a:t>
            </a:r>
            <a:endParaRPr b="0" sz="16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51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rmAutofit/>
          </a:bodyPr>
          <a:p>
            <a:pPr defTabSz="457200" indent="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sz="16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6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52" name="PlaceHolder 4"/>
          <p:cNvSpPr>
            <a:spLocks noGrp="1"/>
          </p:cNvSpPr>
          <p:nvPr>
            <p:ph type="dt" idx="29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53" name="PlaceHolder 5"/>
          <p:cNvSpPr>
            <a:spLocks noGrp="1"/>
          </p:cNvSpPr>
          <p:nvPr>
            <p:ph type="ftr" idx="30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54" name="PlaceHolder 6"/>
          <p:cNvSpPr>
            <a:spLocks noGrp="1"/>
          </p:cNvSpPr>
          <p:nvPr>
            <p:ph type="sldNum" idx="31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959053BF-DDEA-480D-8CEA-44788A4FD667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5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59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0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9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62" name="PlaceHolder 2"/>
          <p:cNvSpPr>
            <a:spLocks noGrp="1"/>
          </p:cNvSpPr>
          <p:nvPr>
            <p:ph type="body"/>
          </p:nvPr>
        </p:nvSpPr>
        <p:spPr>
          <a:xfrm>
            <a:off x="581040" y="1415160"/>
            <a:ext cx="11029320" cy="4572360"/>
          </a:xfrm>
          <a:prstGeom prst="rect"/>
          <a:noFill/>
          <a:ln w="0">
            <a:noFill/>
          </a:ln>
        </p:spPr>
        <p:txBody>
          <a:bodyPr anchor="t" bIns="45720" lIns="91440" rIns="91440" tIns="45720" vert="eaVert">
            <a:no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63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64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 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65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B3760B6D-57AA-40B9-9C2C-F6B671467A9B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1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6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Rectangle 8" hidden="1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46" name="Rectangle 9" hidden="1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747" name="Rectangle 10" hidden="1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64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748" name="Rectangle 6"/>
          <p:cNvSpPr/>
          <p:nvPr/>
        </p:nvSpPr>
        <p:spPr>
          <a:xfrm>
            <a:off x="8058240" y="599760"/>
            <a:ext cx="3687120" cy="581652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49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/>
          <a:noFill/>
          <a:ln w="0">
            <a:noFill/>
          </a:ln>
        </p:spPr>
        <p:txBody>
          <a:bodyPr anchor="ctr" bIns="45720" lIns="91440" rIns="91440" tIns="45720" vert="eaVert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rgbClr val="FFFFFF"/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750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/>
          <a:noFill/>
          <a:ln w="0">
            <a:noFill/>
          </a:ln>
        </p:spPr>
        <p:txBody>
          <a:bodyPr anchor="t" bIns="45720" lIns="91440" rIns="91440" tIns="45720" vert="eaVert">
            <a:no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51" name="Rectangle 7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752" name="Rectangle 8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53" name="Rectangle 9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54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55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 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56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0A60A94F-20FC-4D33-8E2F-4A6CFDD11388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1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1" r:id="rId1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94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5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3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5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597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598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6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35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6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7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37" name="Rectangle 7"/>
          <p:cNvSpPr/>
          <p:nvPr/>
        </p:nvSpPr>
        <p:spPr>
          <a:xfrm>
            <a:off x="447840" y="5141880"/>
            <a:ext cx="11290680" cy="125856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36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36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rmAutofit/>
          </a:bodyPr>
          <a:p>
            <a:pPr defTabSz="457200" indent="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cap="all" sz="1800" lang="en-US" strike="noStrike" u="none">
                <a:solidFill>
                  <a:schemeClr val="accent1"/>
                </a:solidFill>
                <a:latin typeface="Franklin Gothic Book"/>
              </a:rPr>
              <a:t>Click to edit Master text styles</a:t>
            </a:r>
            <a:endParaRPr b="0" sz="18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 type="dt" idx="11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41" name="PlaceHolder 4"/>
          <p:cNvSpPr>
            <a:spLocks noGrp="1"/>
          </p:cNvSpPr>
          <p:nvPr>
            <p:ph type="ftr" idx="12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42" name="PlaceHolder 5"/>
          <p:cNvSpPr>
            <a:spLocks noGrp="1"/>
          </p:cNvSpPr>
          <p:nvPr>
            <p:ph type="sldNum" idx="13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B36B527F-87BC-4E3E-BD4A-CD28CCE2D73B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4" r:id="rId1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31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732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63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733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49248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734" name="PlaceHolder 2"/>
          <p:cNvSpPr>
            <a:spLocks noGrp="1"/>
          </p:cNvSpPr>
          <p:nvPr>
            <p:ph type="body"/>
          </p:nvPr>
        </p:nvSpPr>
        <p:spPr>
          <a:xfrm>
            <a:off x="581040" y="1391400"/>
            <a:ext cx="5194440" cy="446904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rm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35" name="PlaceHolder 3"/>
          <p:cNvSpPr>
            <a:spLocks noGrp="1"/>
          </p:cNvSpPr>
          <p:nvPr>
            <p:ph type="body"/>
          </p:nvPr>
        </p:nvSpPr>
        <p:spPr>
          <a:xfrm>
            <a:off x="6415920" y="1391400"/>
            <a:ext cx="5194440" cy="446904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rm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736" name="PlaceHolder 4"/>
          <p:cNvSpPr>
            <a:spLocks noGrp="1"/>
          </p:cNvSpPr>
          <p:nvPr>
            <p:ph type="dt" idx="14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37" name="PlaceHolder 5"/>
          <p:cNvSpPr>
            <a:spLocks noGrp="1"/>
          </p:cNvSpPr>
          <p:nvPr>
            <p:ph type="ftr" idx="15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38" name="PlaceHolder 6"/>
          <p:cNvSpPr>
            <a:spLocks noGrp="1"/>
          </p:cNvSpPr>
          <p:nvPr>
            <p:ph type="sldNum" idx="16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44F06B72-F930-49FA-8E11-9DB8F12C6642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0" r:id="rId1"/>
  </p:sldLayoutId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3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84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61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85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86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p>
            <a:pPr defTabSz="4572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87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rm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88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p>
            <a:pPr defTabSz="457200"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89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rmAutofit/>
          </a:bodyPr>
          <a:p>
            <a:pPr defTabSz="457200" indent="-306000" marL="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6000" lvl="1" marL="63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4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sz="14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70000" lvl="2" marL="90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3" marL="124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234000" lvl="4" marL="1602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48690" name="PlaceHolder 6"/>
          <p:cNvSpPr>
            <a:spLocks noGrp="1"/>
          </p:cNvSpPr>
          <p:nvPr>
            <p:ph type="dt" idx="17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91" name="PlaceHolder 7"/>
          <p:cNvSpPr>
            <a:spLocks noGrp="1"/>
          </p:cNvSpPr>
          <p:nvPr>
            <p:ph type="ftr" idx="18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&lt;footer&gt;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92" name="PlaceHolder 8"/>
          <p:cNvSpPr>
            <a:spLocks noGrp="1"/>
          </p:cNvSpPr>
          <p:nvPr>
            <p:ph type="sldNum" idx="19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4D705FAB-D065-445B-A3DD-E14AE511B407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8" r:id="rId1"/>
  </p:sldLayoutId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22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3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6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dt" idx="20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26" name="PlaceHolder 3"/>
          <p:cNvSpPr>
            <a:spLocks noGrp="1"/>
          </p:cNvSpPr>
          <p:nvPr>
            <p:ph type="ftr" idx="21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 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27" name="PlaceHolder 4"/>
          <p:cNvSpPr>
            <a:spLocks noGrp="1"/>
          </p:cNvSpPr>
          <p:nvPr>
            <p:ph type="sldNum" idx="22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A98FEA56-E4D1-4C18-A863-36FB5FA03D90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1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6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7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3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  <a:endParaRPr b="0" sz="13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1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  <a:endParaRPr b="0" sz="11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8"/>
          <p:cNvSpPr/>
          <p:nvPr/>
        </p:nvSpPr>
        <p:spPr>
          <a:xfrm>
            <a:off x="446400" y="457200"/>
            <a:ext cx="3702960" cy="94680"/>
          </a:xfrm>
          <a:prstGeom prst="rect"/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22" name="Rectangle 9"/>
          <p:cNvSpPr/>
          <p:nvPr/>
        </p:nvSpPr>
        <p:spPr>
          <a:xfrm>
            <a:off x="8042040" y="453600"/>
            <a:ext cx="3702960" cy="98280"/>
          </a:xfrm>
          <a:prstGeom prst="rect"/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723" name="Rectangle 10"/>
          <p:cNvSpPr/>
          <p:nvPr/>
        </p:nvSpPr>
        <p:spPr>
          <a:xfrm>
            <a:off x="4241880" y="457200"/>
            <a:ext cx="3702960" cy="91080"/>
          </a:xfrm>
          <a:prstGeom prst="rect"/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000000"/>
          </a:fontRef>
        </p:style>
        <p:txBody>
          <a:bodyPr anchor="t" bIns="45000" lIns="90000" rIns="90000" tIns="45000">
            <a:noAutofit/>
          </a:bodyPr>
          <a:p>
            <a:endParaRPr b="0" sz="1800" lang="en-IN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62" name="Picture 7" descr="Logo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5000" y="6437880"/>
            <a:ext cx="1125360" cy="364680"/>
          </a:xfrm>
          <a:prstGeom prst="rect"/>
          <a:noFill/>
          <a:ln w="0">
            <a:noFill/>
          </a:ln>
        </p:spPr>
      </p:pic>
      <p:sp>
        <p:nvSpPr>
          <p:cNvPr id="1048724" name="PlaceHolder 1"/>
          <p:cNvSpPr>
            <a:spLocks noGrp="1"/>
          </p:cNvSpPr>
          <p:nvPr>
            <p:ph type="dt" idx="23"/>
          </p:nvPr>
        </p:nvSpPr>
        <p:spPr>
          <a:xfrm>
            <a:off x="7606080" y="6423840"/>
            <a:ext cx="284436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r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25" name="PlaceHolder 2"/>
          <p:cNvSpPr>
            <a:spLocks noGrp="1"/>
          </p:cNvSpPr>
          <p:nvPr>
            <p:ph type="ftr" idx="24"/>
          </p:nvPr>
        </p:nvSpPr>
        <p:spPr>
          <a:xfrm>
            <a:off x="581040" y="6423840"/>
            <a:ext cx="6916680" cy="364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lstStyle>
            <a:lvl1pPr algn="ctr" indent="0">
              <a:buNone/>
              <a:defRPr b="0" sz="1400" lang="en-IN" strike="noStrike" u="non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buNone/>
            </a:pPr>
            <a:r>
              <a:rPr b="0" sz="1400" lang="en-IN" strike="noStrike" u="none">
                <a:solidFill>
                  <a:srgbClr val="000000"/>
                </a:solidFill>
                <a:latin typeface="Times New Roman"/>
              </a:rPr>
              <a:t> </a:t>
            </a:r>
            <a:endParaRPr b="0" sz="1400" lang="en-IN" strike="noStrike" u="non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726" name="PlaceHolder 3"/>
          <p:cNvSpPr>
            <a:spLocks noGrp="1"/>
          </p:cNvSpPr>
          <p:nvPr>
            <p:ph type="sldNum" idx="25"/>
          </p:nvPr>
        </p:nvSpPr>
        <p:spPr>
          <a:xfrm>
            <a:off x="10558440" y="6423840"/>
            <a:ext cx="1052280" cy="364680"/>
          </a:xfrm>
          <a:prstGeom prst="rect"/>
          <a:noFill/>
          <a:ln w="0">
            <a:noFill/>
          </a:ln>
        </p:spPr>
        <p:txBody>
          <a:bodyPr anchor="ctr" bIns="45720" lIns="91440" rIns="91440" tIns="45720">
            <a:noAutofit/>
          </a:bodyPr>
          <a:lstStyle>
            <a:lvl1pPr algn="r" defTabSz="914400" indent="0">
              <a:lnSpc>
                <a:spcPct val="100000"/>
              </a:lnSpc>
              <a:buNone/>
              <a:def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algn="r" defTabSz="914400" indent="0">
              <a:lnSpc>
                <a:spcPct val="100000"/>
              </a:lnSpc>
              <a:buNone/>
            </a:pPr>
            <a:fld id="{4597D57F-D3E1-46C1-88F4-2155272040DC}" type="slidenum">
              <a:rPr b="0" sz="9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1</a:t>
            </a:fld>
            <a:endParaRPr b="0" sz="900" lang="en-IN" strike="noStrike" u="non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</p:sldLayoutIdLst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PlaceHolder 1"/>
          <p:cNvSpPr>
            <a:spLocks noGrp="1"/>
          </p:cNvSpPr>
          <p:nvPr>
            <p:ph type="title"/>
          </p:nvPr>
        </p:nvSpPr>
        <p:spPr>
          <a:xfrm>
            <a:off x="1359000" y="1821600"/>
            <a:ext cx="9143640" cy="97740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 fontScale="98056" lnSpcReduction="19999"/>
          </a:bodyPr>
          <a:p>
            <a:pPr algn="ctr" defTabSz="457200" indent="0">
              <a:lnSpc>
                <a:spcPct val="100000"/>
              </a:lnSpc>
              <a:buNone/>
            </a:pPr>
            <a:r>
              <a:rPr b="1" cap="all" sz="3600" lang="en-US" strike="noStrike" u="none">
                <a:solidFill>
                  <a:schemeClr val="accent1"/>
                </a:solidFill>
                <a:latin typeface="Arial"/>
              </a:rPr>
              <a:t>SECURE DATA HIDING IN IMAGES USING STEGANOGRAPHY</a:t>
            </a:r>
            <a:endParaRPr b="0" sz="36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591" name="TextBox 2"/>
          <p:cNvSpPr/>
          <p:nvPr/>
        </p:nvSpPr>
        <p:spPr>
          <a:xfrm>
            <a:off x="-267480" y="948960"/>
            <a:ext cx="12726360" cy="57888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sz="3200" lang="en-US" strike="noStrike" u="none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0" sz="32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2" name="TextBox 3"/>
          <p:cNvSpPr/>
          <p:nvPr/>
        </p:nvSpPr>
        <p:spPr>
          <a:xfrm>
            <a:off x="1620000" y="4320000"/>
            <a:ext cx="7979760" cy="11275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sz="2400" lang="en-US" strike="noStrike" u="non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Student Name </a:t>
            </a:r>
            <a:r>
              <a:rPr b="1" sz="2000" lang="en-US" strike="noStrike" u="non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: 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P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u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j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a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r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i 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P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a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v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a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n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 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K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u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m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a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r</a:t>
            </a:r>
            <a:r>
              <a:rPr altLang="en-GB"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.</a:t>
            </a:r>
            <a:endParaRPr b="0" sz="20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sz="2400" lang="en-US" strike="noStrike" u="non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College Name &amp; Department </a:t>
            </a:r>
            <a:r>
              <a:rPr b="1" sz="2000" lang="en-US" strike="noStrike" u="non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:</a:t>
            </a:r>
            <a:r>
              <a:rPr b="1" sz="2000" lang="en-US" strike="noStrike" u="none">
                <a:solidFill>
                  <a:schemeClr val="dk2">
                    <a:lumMod val="20000"/>
                    <a:lumOff val="80000"/>
                  </a:schemeClr>
                </a:solidFill>
                <a:latin typeface="Arial"/>
              </a:rPr>
              <a:t>Raghu Engineering College(CYBER SECURITY)</a:t>
            </a:r>
            <a:endParaRPr b="0" sz="20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IN" strike="noStrike" u="none">
                <a:solidFill>
                  <a:schemeClr val="accent1"/>
                </a:solidFill>
                <a:latin typeface="Franklin Gothic Demi"/>
              </a:rPr>
              <a:t>GitHub Link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18" name=""/>
          <p:cNvSpPr txBox="1"/>
          <p:nvPr/>
        </p:nvSpPr>
        <p:spPr>
          <a:xfrm>
            <a:off x="3801240" y="3261600"/>
            <a:ext cx="5034960" cy="346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p>
            <a:r>
              <a:rPr b="0" sz="1800" lang="en-IN" strike="noStrike" u="none">
                <a:solidFill>
                  <a:srgbClr val="000000"/>
                </a:solidFill>
                <a:latin typeface="Arial"/>
              </a:rPr>
              <a:t>https://github.com/pujaripavankumar/stego.in.git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4"/>
          <p:cNvSpPr/>
          <p:nvPr/>
        </p:nvSpPr>
        <p:spPr>
          <a:xfrm>
            <a:off x="535680" y="844560"/>
            <a:ext cx="11029320" cy="5299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>
            <a:normAutofit fontScale="79773" lnSpcReduction="19999"/>
          </a:bodyPr>
          <a:p>
            <a:pPr defTabSz="457200">
              <a:lnSpc>
                <a:spcPct val="100000"/>
              </a:lnSpc>
            </a:pPr>
            <a:r>
              <a:rPr b="1" cap="all" sz="4400" lang="en-US" strike="noStrike" u="none">
                <a:solidFill>
                  <a:schemeClr val="accent1"/>
                </a:solidFill>
                <a:latin typeface="Arial"/>
              </a:rPr>
              <a:t>Future scope :</a:t>
            </a:r>
            <a:endParaRPr b="0" sz="4400" lang="en-IN" strike="noStrike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0" name="Rectangle 1"/>
          <p:cNvSpPr/>
          <p:nvPr/>
        </p:nvSpPr>
        <p:spPr>
          <a:xfrm>
            <a:off x="691560" y="1196460"/>
            <a:ext cx="6452315" cy="489204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 wrap="none">
            <a:spAutoFit/>
          </a:bodyPr>
          <a:p>
            <a:pPr defTabSz="914400">
              <a:lnSpc>
                <a:spcPct val="150000"/>
              </a:lnSpc>
            </a:pP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  </a:t>
            </a: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Advanced Encryption Integration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Graphical User Interface (GUI)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Support for Multiple File Formats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Secure Password Storage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Mobile Application Development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Cloud Integration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 indent="-457200" marL="457200">
              <a:lnSpc>
                <a:spcPct val="150000"/>
              </a:lnSpc>
              <a:buClr>
                <a:srgbClr val="000000"/>
              </a:buClr>
              <a:buFont typeface="Franklin Gothic Demi"/>
              <a:buAutoNum type="arabicPeriod"/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Error Handling and Performance Optimization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/>
          </a:bodyPr>
          <a:p>
            <a:pPr algn="ctr" defTabSz="457200" indent="0">
              <a:lnSpc>
                <a:spcPct val="100000"/>
              </a:lnSpc>
              <a:buNone/>
            </a:pPr>
            <a:r>
              <a:rPr b="1" cap="all" sz="4800" lang="en-US" strike="noStrike" u="none">
                <a:solidFill>
                  <a:srgbClr val="002060"/>
                </a:solidFill>
                <a:latin typeface="Arial"/>
              </a:rPr>
              <a:t>THANK YOU</a:t>
            </a:r>
            <a:endParaRPr b="0" sz="4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1" cap="all" sz="2800" lang="en-US" strike="noStrike" u="none">
                <a:solidFill>
                  <a:srgbClr val="002060"/>
                </a:solidFill>
                <a:latin typeface="Arial"/>
              </a:rPr>
              <a:t>OUTLINE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03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/>
          <a:noFill/>
          <a:ln w="0">
            <a:noFill/>
          </a:ln>
        </p:spPr>
        <p:txBody>
          <a:bodyPr anchor="t" bIns="45720" lIns="91440" rIns="91440" tIns="45720">
            <a:noAutofit/>
          </a:bodyPr>
          <a:p>
            <a:pPr defTabSz="4572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  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Problem Statement 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Technology used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Wow factor 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End users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Result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Conclusion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Git-hub Link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-305280" marL="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sz="2000" lang="en-US" strike="noStrike" u="non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Future scope</a:t>
            </a: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sz="20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defTabSz="457200"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sz="1700" lang="en-US" strike="noStrike" u="non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 fontScale="92273" lnSpcReduction="19999"/>
          </a:bodyPr>
          <a:p>
            <a:pPr defTabSz="457200" indent="0">
              <a:lnSpc>
                <a:spcPct val="100000"/>
              </a:lnSpc>
              <a:buNone/>
            </a:pPr>
            <a:r>
              <a:rPr b="1" cap="all" sz="4400" lang="en-US" strike="noStrike" u="none">
                <a:solidFill>
                  <a:schemeClr val="accent1"/>
                </a:solidFill>
                <a:latin typeface="Arial"/>
              </a:rPr>
              <a:t>Problem Statement</a:t>
            </a:r>
            <a:endParaRPr b="0" sz="44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05" name="TextBox 3"/>
          <p:cNvSpPr/>
          <p:nvPr/>
        </p:nvSpPr>
        <p:spPr>
          <a:xfrm>
            <a:off x="698040" y="3304080"/>
            <a:ext cx="10195560" cy="36900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t" bIns="45000" lIns="90000" rIns="90000" tIns="45000">
            <a:spAutoFit/>
          </a:bodyPr>
          <a:p>
            <a:pPr defTabSz="914400">
              <a:lnSpc>
                <a:spcPct val="100000"/>
              </a:lnSpc>
            </a:pPr>
            <a:endParaRPr b="0" sz="1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06" name="Rectangle 4"/>
          <p:cNvSpPr/>
          <p:nvPr/>
        </p:nvSpPr>
        <p:spPr>
          <a:xfrm>
            <a:off x="86760" y="1683319"/>
            <a:ext cx="11610360" cy="2936242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indent="-343080" marL="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The given Python code implements a basic image-based steganography system using OpenCV, allowing users to securely hide and retrieve secret messages within image files.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indent="-343080" marL="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The first script encrypts a user-inputted message into an image's pixel values and secures it with a passcode, which is stored separately.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indent="-343080" marL="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The second script decrypts the message from the image but only allows access upon correct passcode entry. This system ensures message confidentiality and access control.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rmAutofit fontScale="92273" lnSpcReduction="19999"/>
          </a:bodyPr>
          <a:p>
            <a:pPr defTabSz="457200" indent="0">
              <a:lnSpc>
                <a:spcPct val="100000"/>
              </a:lnSpc>
              <a:buNone/>
            </a:pPr>
            <a:r>
              <a:rPr b="1" cap="all" sz="4400" lang="en-US" strike="noStrike" u="none">
                <a:solidFill>
                  <a:schemeClr val="accent1"/>
                </a:solidFill>
                <a:latin typeface="Arial"/>
              </a:rPr>
              <a:t>Technology  used</a:t>
            </a:r>
            <a:endParaRPr b="0" sz="44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08" name="Rectangle 1"/>
          <p:cNvSpPr/>
          <p:nvPr/>
        </p:nvSpPr>
        <p:spPr>
          <a:xfrm>
            <a:off x="318240" y="1336350"/>
            <a:ext cx="11555280" cy="515874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Programming Language: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Python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: The entire implementation is written in Python, leveraging its simplicity and vast library ecosystem.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2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Libraries and Modules: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OpenCV (</a:t>
            </a:r>
            <a:r>
              <a:rPr b="1" sz="1800" lang="en-US" strike="noStrike" u="none">
                <a:solidFill>
                  <a:schemeClr val="dk1"/>
                </a:solidFill>
                <a:latin typeface="Arial Unicode MS"/>
              </a:rPr>
              <a:t>cv2</a:t>
            </a:r>
            <a:r>
              <a:rPr b="1" sz="1800" lang="en-US" strike="noStrike" u="none">
                <a:solidFill>
                  <a:schemeClr val="dk1"/>
                </a:solidFill>
                <a:latin typeface="Franklin Gothic Book"/>
              </a:rPr>
              <a:t>)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: Used for image processing, reading, modifying, and saving images.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os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: Provides functions for interacting with the operating system, such as opening files and executing commands.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string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: Although imported, it is not utilized in the provided code. It typically provides common string operations and constants.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3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Platforms: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Operating System: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Designed for </a:t>
            </a: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Windows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, evident from the file paths (e.g., </a:t>
            </a:r>
            <a:r>
              <a:rPr b="0" sz="1800" lang="en-US" strike="noStrike" u="none">
                <a:solidFill>
                  <a:schemeClr val="dk1"/>
                </a:solidFill>
                <a:latin typeface="Arial Unicode MS"/>
              </a:rPr>
              <a:t>C:\Users\HARISH\...</a:t>
            </a:r>
            <a:r>
              <a:rPr b="0" sz="1800" lang="en-US" strike="noStrike" u="none">
                <a:solidFill>
                  <a:schemeClr val="dk1"/>
                </a:solidFill>
                <a:latin typeface="Franklin Gothic Book"/>
              </a:rPr>
              <a:t>).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Python Environment: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Requires a Python interpreter installed on the system, preferably Python 3.x for compatibility with modern libraries.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4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Technologies/Concepts Applied: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Steganography: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The process of hiding secret information within image pixels.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File Handling: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Reading and writing files, including handling passwords securely (though improvements are needed).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Basic Encryption Mechanism:</a:t>
            </a: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 Using pixel values of an image to store characters of a secret message.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5"/>
              <a:tabLst>
                <a:tab algn="l" pos="0"/>
              </a:tabLst>
            </a:pPr>
            <a:r>
              <a:rPr b="1" sz="1800" lang="en-US" strike="noStrike" u="none">
                <a:solidFill>
                  <a:schemeClr val="dk1"/>
                </a:solidFill>
                <a:latin typeface="Arial"/>
              </a:rPr>
              <a:t>Image Format: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sz="1800" lang="en-US" strike="noStrike" u="none">
                <a:solidFill>
                  <a:schemeClr val="dk1"/>
                </a:solidFill>
                <a:latin typeface="Arial"/>
              </a:rPr>
              <a:t>Supports image files compatible with OpenCV, such as PNG, JPEG, etc. </a:t>
            </a:r>
            <a:endParaRPr b="0" sz="18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1" cap="all" sz="3200" lang="en-US" strike="noStrike" u="none">
                <a:solidFill>
                  <a:schemeClr val="accent1"/>
                </a:solidFill>
                <a:latin typeface="Arial"/>
                <a:ea typeface="Franklin Gothic Demi"/>
              </a:rPr>
              <a:t>Wow factors</a:t>
            </a:r>
            <a:endParaRPr b="0" sz="32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10" name="Rectangle 1"/>
          <p:cNvSpPr/>
          <p:nvPr/>
        </p:nvSpPr>
        <p:spPr>
          <a:xfrm>
            <a:off x="603000" y="1592550"/>
            <a:ext cx="10896917" cy="409194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 wrap="none">
            <a:spAutoFit/>
          </a:bodyPr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Simple Steganography Implementation Using Image Pixels: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The project uniquely utilizes image pixel values (specifically RGB channels) to embed a secret message without using complex algorithms.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2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Password-Protected Decryption: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This code adds an extra layer of security by requiring a passcode for decryption, ensuring that only authorized users can retrieve the hidden message.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3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Direct Image Manipulation with OpenCV: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This project directly manipulates image pixels using </a:t>
            </a: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OpenCV</a:t>
            </a: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, providing users with a deeper understanding of how digital images can be altered on a low level.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4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Automated Password Storage: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The system automatically saves the password to a text file, which adds an element of persistence for future decryption,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 </a:t>
            </a: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making it practical for repeated use without manual password entry.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5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Cross-Channel Data Embedding: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The code cleverly cycles through the Red, Green, and Blue channels of the image to embed the message,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which minimizes visual distortion and reduces the risk of detection.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6"/>
            </a:pPr>
            <a:r>
              <a:rPr b="1" sz="1200" lang="en-US" strike="noStrike" u="none">
                <a:solidFill>
                  <a:schemeClr val="dk1"/>
                </a:solidFill>
                <a:latin typeface="Arial"/>
              </a:rPr>
              <a:t>User-Friendly Interaction: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 lvl="1" marL="4572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sz="1200" lang="en-US" strike="noStrike" u="none">
                <a:solidFill>
                  <a:schemeClr val="dk1"/>
                </a:solidFill>
                <a:latin typeface="Arial"/>
              </a:rPr>
              <a:t>The program uses straightforward console prompts for entering secret messages and passwords, making it accessible for users without technical expertise. </a:t>
            </a: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endParaRPr b="0" sz="12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IN" strike="noStrike" u="none">
                <a:solidFill>
                  <a:schemeClr val="accent1"/>
                </a:solidFill>
                <a:latin typeface="Franklin Gothic Demi"/>
              </a:rPr>
              <a:t>End users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12" name="Rectangle 1"/>
          <p:cNvSpPr/>
          <p:nvPr/>
        </p:nvSpPr>
        <p:spPr>
          <a:xfrm>
            <a:off x="611280" y="781440"/>
            <a:ext cx="5766515" cy="542544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 wrap="none">
            <a:sp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Cybersecurity Professionals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2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Government and Intelligence Agencies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3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Journalists and Activists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4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Military and Defense Organizations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5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Digital Forensics and Law Enforcement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6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Intellectual Property Protection Specialists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7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Healthcare Sector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OpenSymbol"/>
              <a:buAutoNum type="arabicPeriod" startAt="8"/>
              <a:tabLst>
                <a:tab algn="l" pos="0"/>
              </a:tabLst>
            </a:pPr>
            <a:r>
              <a:rPr b="1" sz="2400" lang="en-US" strike="noStrike" u="none">
                <a:solidFill>
                  <a:schemeClr val="dk1"/>
                </a:solidFill>
                <a:latin typeface="Arial"/>
              </a:rPr>
              <a:t>Financial Institutions</a:t>
            </a:r>
            <a:r>
              <a:rPr b="0" sz="2400" lang="en-US" strike="noStrike" u="none">
                <a:solidFill>
                  <a:schemeClr val="dk1"/>
                </a:solidFill>
                <a:latin typeface="Arial"/>
              </a:rPr>
              <a:t> </a:t>
            </a: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sz="24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IN" strike="noStrike" u="none">
                <a:solidFill>
                  <a:schemeClr val="accent1"/>
                </a:solidFill>
                <a:latin typeface="Franklin Gothic Demi"/>
              </a:rPr>
              <a:t>Results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2097154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60000"/>
            <a:ext cx="12191760" cy="6190560"/>
          </a:xfrm>
          <a:prstGeom prst="rect"/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US" strike="noStrike" u="none">
                <a:solidFill>
                  <a:schemeClr val="accent1"/>
                </a:solidFill>
                <a:latin typeface="Franklin Gothic Demi"/>
              </a:rPr>
              <a:t>Results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2097155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3092" b="17960"/>
          <a:stretch>
            <a:fillRect/>
          </a:stretch>
        </p:blipFill>
        <p:spPr>
          <a:xfrm>
            <a:off x="2630520" y="540000"/>
            <a:ext cx="5649480" cy="6318000"/>
          </a:xfrm>
          <a:prstGeom prst="rect"/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/>
          <a:noFill/>
          <a:ln w="0">
            <a:noFill/>
          </a:ln>
        </p:spPr>
        <p:txBody>
          <a:bodyPr anchor="b" bIns="45720" lIns="91440" rIns="91440" tIns="45720">
            <a:noAutofit/>
          </a:bodyPr>
          <a:p>
            <a:pPr defTabSz="457200" indent="0">
              <a:lnSpc>
                <a:spcPct val="100000"/>
              </a:lnSpc>
              <a:buNone/>
            </a:pPr>
            <a:r>
              <a:rPr b="0" cap="all" sz="2800" lang="en-IN" strike="noStrike" u="none">
                <a:solidFill>
                  <a:schemeClr val="accent1"/>
                </a:solidFill>
                <a:latin typeface="Franklin Gothic Demi"/>
              </a:rPr>
              <a:t>Conclusion</a:t>
            </a:r>
            <a:endParaRPr b="0" sz="2800" lang="en-US" strike="noStrike" u="non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48616" name="Rectangle 1"/>
          <p:cNvSpPr/>
          <p:nvPr/>
        </p:nvSpPr>
        <p:spPr>
          <a:xfrm>
            <a:off x="312120" y="1345805"/>
            <a:ext cx="10979120" cy="520319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numCol="1" spcCol="0" wrap="none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This project successfully demonstrates a basic yet effective implementation of </a:t>
            </a:r>
            <a:r>
              <a:rPr b="1" sz="1900" lang="en-US" strike="noStrike" u="none">
                <a:solidFill>
                  <a:schemeClr val="dk1"/>
                </a:solidFill>
                <a:latin typeface="Arial"/>
              </a:rPr>
              <a:t>image-based steganography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using Python and OpenCV. 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By embedding secret messages within the pixel values of images and securing access with a password,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the system ensures a foundational level of data confidentiality and user authorization. 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The project highlights how steganography can be practically applied for secure communication,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  <a:tabLst>
                <a:tab algn="l" pos="0"/>
              </a:tabLst>
            </a:pP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 </a:t>
            </a:r>
            <a:r>
              <a:rPr b="0" sz="1900" lang="en-US" strike="noStrike" u="none">
                <a:solidFill>
                  <a:schemeClr val="dk1"/>
                </a:solidFill>
                <a:latin typeface="Arial"/>
              </a:rPr>
              <a:t>making it valuable for educational purposes and introductory cybersecurity practices. </a:t>
            </a: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sz="1900" lang="en-IN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LibreOffice/24.8.4.1$Windows_X86_64 LibreOffice_project/1be9007f5d86a3741c366527d13e2970cbeef057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dcterms:created xsi:type="dcterms:W3CDTF">2021-05-26T05:50:10Z</dcterms:created>
  <dcterms:modified xsi:type="dcterms:W3CDTF">2025-02-25T18:50:04Z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  <property fmtid="{D5CDD505-2E9C-101B-9397-08002B2CF9AE}" pid="5" name="ICV">
    <vt:lpwstr>9e84a922f3b74bb997f39594bb6934e1</vt:lpwstr>
  </property>
</Properties>
</file>