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rtl="0"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E01608-DB29-4B87-6D3C-15E0CB352572}" v="21" dt="2025-01-05T23:08:52.698"/>
    <p1510:client id="{9BD14F7C-9485-EAF9-2870-6D22C40DF497}" v="968" dt="2025-01-04T22:40:38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76F12D-2985-47C3-A07C-9F03DD159D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83A19-1DC2-46DB-B3A1-ECF7C417E9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B4FCDD-1390-4072-819F-1859A28414FA}" type="datetime1">
              <a:rPr lang="en-GB" smtClean="0"/>
              <a:t>05/01/2025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3D6289-F1C3-4041-A186-E428808BD1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7ECA2-D3CC-4290-9914-977FED6D36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0D98A85-43CB-4CDC-8FF1-647F52B29F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091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FA184E-823A-41A9-9B5A-BE7C0380E3FD}" type="datetime1">
              <a:rPr lang="en-GB" noProof="0" smtClean="0"/>
              <a:t>05/01/2025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Quarter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F3B4569-3B6E-468D-B981-DA515F47BCE4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3820887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36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572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424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908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089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15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31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43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16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6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1/5/2025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59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6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BBB6-5076-0583-7A54-4CEF70BE86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NETFLIX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6918C-33EC-7978-E21C-E54F3096D0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0" rIns="91440" bIns="45720" rtlCol="0" anchor="t">
            <a:normAutofit/>
          </a:bodyPr>
          <a:lstStyle/>
          <a:p>
            <a:r>
              <a:rPr lang="en-US" dirty="0" err="1"/>
              <a:t>Netlix</a:t>
            </a:r>
            <a:r>
              <a:rPr lang="en-US" dirty="0"/>
              <a:t>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944649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34F9E-5DCC-7A5E-7EC9-CAE760EEC19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0" y="4202113"/>
            <a:ext cx="3654425" cy="1027112"/>
          </a:xfrm>
        </p:spPr>
        <p:txBody>
          <a:bodyPr vert="horz" lIns="91440" tIns="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The following data analysis conclude that Dramas are highest Genre </a:t>
            </a:r>
            <a:r>
              <a:rPr lang="en-US" sz="1700" dirty="0" err="1"/>
              <a:t>amogst</a:t>
            </a:r>
            <a:r>
              <a:rPr lang="en-US" sz="1700" dirty="0"/>
              <a:t> all other genre. </a:t>
            </a:r>
          </a:p>
        </p:txBody>
      </p:sp>
      <p:pic>
        <p:nvPicPr>
          <p:cNvPr id="9" name="Picture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8739CE59-87B2-5107-4CD0-078F105F0BB3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l="3773" t="27472" r="5824" b="-2619"/>
          <a:stretch/>
        </p:blipFill>
        <p:spPr>
          <a:xfrm>
            <a:off x="128469" y="324541"/>
            <a:ext cx="11660965" cy="5960640"/>
          </a:xfrm>
        </p:spPr>
      </p:pic>
    </p:spTree>
    <p:extLst>
      <p:ext uri="{BB962C8B-B14F-4D97-AF65-F5344CB8AC3E}">
        <p14:creationId xmlns:p14="http://schemas.microsoft.com/office/powerpoint/2010/main" val="318458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CBBB6-5076-0583-7A54-4CEF70BE86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7272" y="2021076"/>
            <a:ext cx="8679914" cy="564907"/>
          </a:xfrm>
        </p:spPr>
        <p:txBody>
          <a:bodyPr vert="horz" lIns="228600" tIns="228600" rIns="228600" bIns="0" rtlCol="0" anchor="b">
            <a:noAutofit/>
          </a:bodyPr>
          <a:lstStyle/>
          <a:p>
            <a:pPr algn="l"/>
            <a:endParaRPr lang="en-US" sz="1400" b="1" dirty="0">
              <a:solidFill>
                <a:schemeClr val="bg1"/>
              </a:solidFill>
              <a:latin typeface="Arial"/>
              <a:ea typeface="Calibri Light"/>
              <a:cs typeface="Arial"/>
            </a:endParaRPr>
          </a:p>
          <a:p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F6918C-33EC-7978-E21C-E54F3096D0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7272" y="2150945"/>
            <a:ext cx="8673427" cy="3077908"/>
          </a:xfrm>
        </p:spPr>
        <p:txBody>
          <a:bodyPr vert="horz" lIns="91440" tIns="0" rIns="91440" bIns="45720" rtlCol="0" anchor="t">
            <a:noAutofit/>
          </a:bodyPr>
          <a:lstStyle/>
          <a:p>
            <a:pPr algn="l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In this project, we: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1. Cleaned the data by handling missing values, removing duplicates, and converting data types.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2. Explored the data through various visualizations such as bar plots and word clouds.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3. Analyzed content trends over time, identified popular genres, and highlighted top </a:t>
            </a:r>
            <a:r>
              <a:rPr lang="en-US" sz="1400" err="1">
                <a:solidFill>
                  <a:schemeClr val="bg1"/>
                </a:solidFill>
                <a:latin typeface="Arial"/>
                <a:cs typeface="Arial"/>
              </a:rPr>
              <a:t>directors,highlighted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country with highest number of </a:t>
            </a:r>
          </a:p>
          <a:p>
            <a:pPr algn="l"/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comedy </a:t>
            </a:r>
            <a:r>
              <a:rPr lang="en-US" sz="1400" err="1">
                <a:solidFill>
                  <a:schemeClr val="bg1"/>
                </a:solidFill>
                <a:latin typeface="Arial"/>
                <a:cs typeface="Arial"/>
              </a:rPr>
              <a:t>movies,average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duration of movies </a:t>
            </a:r>
            <a:r>
              <a:rPr lang="en-US" sz="1400" err="1">
                <a:solidFill>
                  <a:schemeClr val="bg1"/>
                </a:solidFill>
                <a:latin typeface="Arial"/>
                <a:cs typeface="Arial"/>
              </a:rPr>
              <a:t>etc</a:t>
            </a: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 .</a:t>
            </a:r>
            <a:endParaRPr lang="en-US" sz="1400" dirty="0">
              <a:solidFill>
                <a:schemeClr val="bg1"/>
              </a:solidFill>
            </a:endParaRPr>
          </a:p>
          <a:p>
            <a:pPr algn="l"/>
            <a:endParaRPr lang="en-US" sz="1400" dirty="0">
              <a:solidFill>
                <a:schemeClr val="bg1"/>
              </a:solidFill>
              <a:latin typeface="Arial"/>
              <a:cs typeface="Arial"/>
            </a:endParaRP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This project involves loading, cleaning, analyzing, and visualizing data from a Netflix 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dataset. We'll use Python libraries like Pandas, Matplotlib, and Seaborn to work 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through the project. The goal is to explore the dataset, derive insights, and prepare </a:t>
            </a:r>
          </a:p>
          <a:p>
            <a:pPr algn="l">
              <a:lnSpc>
                <a:spcPct val="80000"/>
              </a:lnSpc>
              <a:spcBef>
                <a:spcPct val="0"/>
              </a:spcBef>
            </a:pPr>
            <a:r>
              <a:rPr lang="en-US" sz="1400" dirty="0">
                <a:solidFill>
                  <a:schemeClr val="bg1"/>
                </a:solidFill>
                <a:latin typeface="Arial"/>
                <a:cs typeface="Arial"/>
              </a:rPr>
              <a:t>for potential machine learning task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221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D120-9CAB-B15F-7784-DA9E2842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73" y="2036961"/>
            <a:ext cx="3145194" cy="320121"/>
          </a:xfrm>
        </p:spPr>
        <p:txBody>
          <a:bodyPr>
            <a:normAutofit fontScale="90000"/>
          </a:bodyPr>
          <a:lstStyle/>
          <a:p>
            <a:r>
              <a:rPr lang="en-US" sz="2000" b="1" u="sng">
                <a:solidFill>
                  <a:srgbClr val="000000"/>
                </a:solidFill>
                <a:latin typeface="Arial"/>
                <a:cs typeface="Arial"/>
              </a:rPr>
              <a:t>Content Type Distribution: ('Movies vs TV shows')</a:t>
            </a:r>
            <a:endParaRPr lang="en-US" sz="2000" b="1" u="sng">
              <a:latin typeface="Arial"/>
              <a:ea typeface="Calibri Light"/>
              <a:cs typeface="Calibri Light"/>
            </a:endParaRPr>
          </a:p>
          <a:p>
            <a:endParaRPr lang="en-US" dirty="0">
              <a:ea typeface="Calibri Light"/>
              <a:cs typeface="Calibri Light"/>
            </a:endParaRP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12FD4F40-5170-B707-84C5-EE8E3971F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7293" t="26228" r="32798" b="19106"/>
          <a:stretch/>
        </p:blipFill>
        <p:spPr>
          <a:xfrm>
            <a:off x="5449127" y="662674"/>
            <a:ext cx="5511864" cy="553942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E2F96C-D8A2-51C3-2216-F9E4A6A296E7}"/>
              </a:ext>
            </a:extLst>
          </p:cNvPr>
          <p:cNvSpPr txBox="1"/>
          <p:nvPr/>
        </p:nvSpPr>
        <p:spPr>
          <a:xfrm>
            <a:off x="1021772" y="2424545"/>
            <a:ext cx="3082636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By this plot we can conclude that </a:t>
            </a:r>
            <a:r>
              <a:rPr lang="en-US" dirty="0" err="1"/>
              <a:t>Netflixs</a:t>
            </a:r>
            <a:r>
              <a:rPr lang="en-US" dirty="0"/>
              <a:t> distribution among Movies and TV shows ,where Movies are on the higher side of the graph compare to TV shows.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62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D120-9CAB-B15F-7784-DA9E2842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60" y="1598254"/>
            <a:ext cx="5762268" cy="1120523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Arial"/>
                <a:ea typeface="Calibri Light"/>
                <a:cs typeface="Arial"/>
              </a:rPr>
              <a:t>Most Common Genres</a:t>
            </a:r>
            <a:endParaRPr lang="en-US" sz="1800" b="1" dirty="0">
              <a:solidFill>
                <a:schemeClr val="bg1"/>
              </a:solidFill>
            </a:endParaRPr>
          </a:p>
          <a:p>
            <a:endParaRPr lang="en-US" sz="2000" b="1" u="sng" dirty="0">
              <a:solidFill>
                <a:srgbClr val="000000"/>
              </a:solidFill>
              <a:latin typeface="Arial"/>
              <a:ea typeface="Calibri Light"/>
              <a:cs typeface="Arial"/>
            </a:endParaRPr>
          </a:p>
          <a:p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34F9E-5DCC-7A5E-7EC9-CAE760EEC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chart conclude the most common genres on </a:t>
            </a:r>
            <a:r>
              <a:rPr lang="en-US" dirty="0" err="1"/>
              <a:t>netlix</a:t>
            </a:r>
            <a:r>
              <a:rPr lang="en-US" dirty="0"/>
              <a:t> app is International Movies</a:t>
            </a:r>
          </a:p>
        </p:txBody>
      </p:sp>
      <p:pic>
        <p:nvPicPr>
          <p:cNvPr id="8" name="Picture Placeholder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73A3470-567C-B07B-41E9-78A947DD2BC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1486" t="23626" r="23703" b="14286"/>
          <a:stretch/>
        </p:blipFill>
        <p:spPr>
          <a:xfrm>
            <a:off x="6968417" y="612628"/>
            <a:ext cx="5049527" cy="5878367"/>
          </a:xfrm>
        </p:spPr>
      </p:pic>
    </p:spTree>
    <p:extLst>
      <p:ext uri="{BB962C8B-B14F-4D97-AF65-F5344CB8AC3E}">
        <p14:creationId xmlns:p14="http://schemas.microsoft.com/office/powerpoint/2010/main" val="315405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499C9FE-4B17-4937-9EB8-3E1A97E32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A1AA859-8E3B-49BF-83F6-ADF050A2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A5E9A71-2A94-4FAA-859F-1930C2E91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15C43A1A-EE63-4F18-BA50-6BCC0C5FB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D20E631E-2C68-4E27-B833-094ECE509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2446723A-FC6F-4012-8557-06069FA13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7F3D87D4-252C-4471-A220-28B58BF43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054B916A-0FD0-4006-BD6C-9D29CA03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2133C3B4-D163-43CB-B3FC-A1B9A1DC3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44DECBCA-815C-4296-B4DA-F12AD81F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B6C3CA6F-2113-4095-B77D-19519074C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6A23EEC5-4C2F-4460-B6F6-A6852C46F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9CAEC751-845A-4873-BCB3-29B7EF60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FA38FC93-11A4-4EB5-BC13-85FB353CD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B5B6AC4D-E640-47F2-AA5A-9F9A1DB88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62630FB-473F-4D83-8B9F-EC52E31CA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035721E2-E73B-4E57-92E2-DE71F0D17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3071D074-66CD-4273-AF66-207364BA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4197CB22-95EA-4E41-94A6-6BCE8C027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622F5B4E-EBC2-4021-A986-B40B49442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A1450C78-508B-412D-8354-C6AE7E9F9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D2C6055-EB42-4E7C-B358-308A54C71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A0384A8-C4E8-407C-BD44-2B989327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B7F9FA9E-2650-4B17-BA91-C12C0C5F9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96B943E-BAEE-4DC2-87CB-78F6E433D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DBD120-9CAB-B15F-7784-DA9E2842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1354325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r>
              <a:rPr lang="en-US" sz="2000" u="sng" dirty="0">
                <a:solidFill>
                  <a:schemeClr val="bg1"/>
                </a:solidFill>
                <a:latin typeface="Arial"/>
                <a:ea typeface="Calibri Light"/>
                <a:cs typeface="Arial"/>
              </a:rPr>
              <a:t>Content Added Over Time</a:t>
            </a:r>
            <a:endParaRPr lang="en-US" sz="2000" u="sng" dirty="0">
              <a:solidFill>
                <a:schemeClr val="bg1"/>
              </a:solidFill>
              <a:ea typeface="Calibri Light"/>
              <a:cs typeface="Calibri Light"/>
            </a:endParaRPr>
          </a:p>
          <a:p>
            <a:pPr>
              <a:lnSpc>
                <a:spcPct val="80000"/>
              </a:lnSpc>
            </a:pPr>
            <a:endParaRPr lang="en-US" sz="4600" dirty="0">
              <a:ea typeface="Calibri Light"/>
              <a:cs typeface="Calibri Light"/>
            </a:endParaRPr>
          </a:p>
          <a:p>
            <a:pPr>
              <a:lnSpc>
                <a:spcPct val="80000"/>
              </a:lnSpc>
            </a:pPr>
            <a:endParaRPr lang="en-US" sz="4600" u="sng"/>
          </a:p>
          <a:p>
            <a:pPr>
              <a:lnSpc>
                <a:spcPct val="80000"/>
              </a:lnSpc>
            </a:pPr>
            <a:endParaRPr lang="en-US" sz="4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34F9E-5DCC-7A5E-7EC9-CAE760EEC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417" y="4202728"/>
            <a:ext cx="3654568" cy="1026125"/>
          </a:xfrm>
        </p:spPr>
        <p:txBody>
          <a:bodyPr vert="horz" lIns="91440" tIns="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This chart conclude the most content Added over time on </a:t>
            </a:r>
            <a:r>
              <a:rPr lang="en-US" dirty="0" err="1"/>
              <a:t>Netfix</a:t>
            </a:r>
            <a:r>
              <a:rPr lang="en-US" dirty="0"/>
              <a:t> app is in 2019</a:t>
            </a:r>
          </a:p>
        </p:txBody>
      </p:sp>
      <p:pic>
        <p:nvPicPr>
          <p:cNvPr id="6" name="Picture Placeholder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059C3F9-21C3-DCDD-F2F9-5318BC5776D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3821" t="25031" r="22406" b="23702"/>
          <a:stretch/>
        </p:blipFill>
        <p:spPr>
          <a:xfrm>
            <a:off x="4771237" y="667336"/>
            <a:ext cx="7418660" cy="5011123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104958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499C9FE-4B17-4937-9EB8-3E1A97E32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A1AA859-8E3B-49BF-83F6-ADF050A2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A5E9A71-2A94-4FAA-859F-1930C2E91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15C43A1A-EE63-4F18-BA50-6BCC0C5FB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D20E631E-2C68-4E27-B833-094ECE509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2446723A-FC6F-4012-8557-06069FA13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7F3D87D4-252C-4471-A220-28B58BF43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054B916A-0FD0-4006-BD6C-9D29CA03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2133C3B4-D163-43CB-B3FC-A1B9A1DC3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44DECBCA-815C-4296-B4DA-F12AD81F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B6C3CA6F-2113-4095-B77D-19519074C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6A23EEC5-4C2F-4460-B6F6-A6852C46F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9CAEC751-845A-4873-BCB3-29B7EF60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FA38FC93-11A4-4EB5-BC13-85FB353CD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B5B6AC4D-E640-47F2-AA5A-9F9A1DB88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62630FB-473F-4D83-8B9F-EC52E31CA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035721E2-E73B-4E57-92E2-DE71F0D17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3071D074-66CD-4273-AF66-207364BA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4197CB22-95EA-4E41-94A6-6BCE8C027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622F5B4E-EBC2-4021-A986-B40B49442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A1450C78-508B-412D-8354-C6AE7E9F9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D2C6055-EB42-4E7C-B358-308A54C71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A0384A8-C4E8-407C-BD44-2B989327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B7F9FA9E-2650-4B17-BA91-C12C0C5F9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96B943E-BAEE-4DC2-87CB-78F6E433D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DBD120-9CAB-B15F-7784-DA9E2842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1354325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r>
              <a:rPr lang="en-US" sz="2000" u="sng" dirty="0">
                <a:solidFill>
                  <a:schemeClr val="bg1"/>
                </a:solidFill>
                <a:latin typeface="Arial"/>
                <a:ea typeface="Calibri Light"/>
                <a:cs typeface="Arial"/>
              </a:rPr>
              <a:t>Top 10 Directors with the Most Titles</a:t>
            </a:r>
          </a:p>
          <a:p>
            <a:pPr>
              <a:lnSpc>
                <a:spcPct val="80000"/>
              </a:lnSpc>
            </a:pPr>
            <a:endParaRPr lang="en-US" sz="4600" dirty="0">
              <a:ea typeface="Calibri Light"/>
              <a:cs typeface="Calibri Light"/>
            </a:endParaRPr>
          </a:p>
          <a:p>
            <a:pPr>
              <a:lnSpc>
                <a:spcPct val="80000"/>
              </a:lnSpc>
            </a:pPr>
            <a:endParaRPr lang="en-US" sz="4600" u="sng"/>
          </a:p>
          <a:p>
            <a:pPr>
              <a:lnSpc>
                <a:spcPct val="80000"/>
              </a:lnSpc>
            </a:pPr>
            <a:endParaRPr lang="en-US" sz="4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34F9E-5DCC-7A5E-7EC9-CAE760EEC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417" y="4202728"/>
            <a:ext cx="3654568" cy="1026125"/>
          </a:xfrm>
        </p:spPr>
        <p:txBody>
          <a:bodyPr vert="horz" lIns="91440" tIns="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following data analysis conclude that Top 10 directors with the most </a:t>
            </a:r>
            <a:r>
              <a:rPr lang="en-US" dirty="0" err="1"/>
              <a:t>titls</a:t>
            </a:r>
            <a:r>
              <a:rPr lang="en-US" dirty="0"/>
              <a:t> are not given.</a:t>
            </a:r>
          </a:p>
        </p:txBody>
      </p:sp>
      <p:pic>
        <p:nvPicPr>
          <p:cNvPr id="7" name="Picture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C41461A4-F330-69F5-89C8-A7DBB5C8C41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7865" t="41321" r="24293" b="10801"/>
          <a:stretch/>
        </p:blipFill>
        <p:spPr>
          <a:xfrm>
            <a:off x="5360943" y="689152"/>
            <a:ext cx="6372481" cy="4802907"/>
          </a:xfrm>
        </p:spPr>
      </p:pic>
    </p:spTree>
    <p:extLst>
      <p:ext uri="{BB962C8B-B14F-4D97-AF65-F5344CB8AC3E}">
        <p14:creationId xmlns:p14="http://schemas.microsoft.com/office/powerpoint/2010/main" val="615107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499C9FE-4B17-4937-9EB8-3E1A97E32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A1AA859-8E3B-49BF-83F6-ADF050A2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A5E9A71-2A94-4FAA-859F-1930C2E91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15C43A1A-EE63-4F18-BA50-6BCC0C5FB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D20E631E-2C68-4E27-B833-094ECE509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2446723A-FC6F-4012-8557-06069FA13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7F3D87D4-252C-4471-A220-28B58BF43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054B916A-0FD0-4006-BD6C-9D29CA03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2133C3B4-D163-43CB-B3FC-A1B9A1DC3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44DECBCA-815C-4296-B4DA-F12AD81F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B6C3CA6F-2113-4095-B77D-19519074C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6A23EEC5-4C2F-4460-B6F6-A6852C46F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9CAEC751-845A-4873-BCB3-29B7EF60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FA38FC93-11A4-4EB5-BC13-85FB353CD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B5B6AC4D-E640-47F2-AA5A-9F9A1DB88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62630FB-473F-4D83-8B9F-EC52E31CA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035721E2-E73B-4E57-92E2-DE71F0D17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3071D074-66CD-4273-AF66-207364BA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4197CB22-95EA-4E41-94A6-6BCE8C027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622F5B4E-EBC2-4021-A986-B40B49442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A1450C78-508B-412D-8354-C6AE7E9F9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D2C6055-EB42-4E7C-B358-308A54C71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A0384A8-C4E8-407C-BD44-2B989327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B7F9FA9E-2650-4B17-BA91-C12C0C5F9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96B943E-BAEE-4DC2-87CB-78F6E433D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DBD120-9CAB-B15F-7784-DA9E2842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1354325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r>
              <a:rPr lang="en-US" sz="2000" u="sng" dirty="0">
                <a:solidFill>
                  <a:schemeClr val="bg1"/>
                </a:solidFill>
                <a:latin typeface="Arial"/>
                <a:ea typeface="Calibri Light"/>
                <a:cs typeface="Arial"/>
              </a:rPr>
              <a:t>Monthly releases of Movies and TV shows</a:t>
            </a:r>
          </a:p>
          <a:p>
            <a:pPr>
              <a:lnSpc>
                <a:spcPct val="80000"/>
              </a:lnSpc>
            </a:pPr>
            <a:endParaRPr lang="en-US" sz="4600" dirty="0">
              <a:ea typeface="Calibri Light"/>
              <a:cs typeface="Calibri Light"/>
            </a:endParaRPr>
          </a:p>
          <a:p>
            <a:pPr>
              <a:lnSpc>
                <a:spcPct val="80000"/>
              </a:lnSpc>
            </a:pPr>
            <a:endParaRPr lang="en-US" sz="4600" u="sng"/>
          </a:p>
          <a:p>
            <a:pPr>
              <a:lnSpc>
                <a:spcPct val="80000"/>
              </a:lnSpc>
            </a:pPr>
            <a:endParaRPr lang="en-US" sz="4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34F9E-5DCC-7A5E-7EC9-CAE760EEC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417" y="4202728"/>
            <a:ext cx="3654568" cy="1026125"/>
          </a:xfrm>
        </p:spPr>
        <p:txBody>
          <a:bodyPr vert="horz" lIns="91440" tIns="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following data analysis conclude that monthly release of  Movies are higher than TV shows </a:t>
            </a:r>
            <a:endParaRPr lang="en-US"/>
          </a:p>
        </p:txBody>
      </p:sp>
      <p:pic>
        <p:nvPicPr>
          <p:cNvPr id="6" name="Picture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44934117-23A5-0A66-2472-173F783CC20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6179" t="20879" r="40064" b="20532"/>
          <a:stretch/>
        </p:blipFill>
        <p:spPr>
          <a:xfrm>
            <a:off x="5485238" y="1348698"/>
            <a:ext cx="6131746" cy="4429542"/>
          </a:xfrm>
        </p:spPr>
      </p:pic>
    </p:spTree>
    <p:extLst>
      <p:ext uri="{BB962C8B-B14F-4D97-AF65-F5344CB8AC3E}">
        <p14:creationId xmlns:p14="http://schemas.microsoft.com/office/powerpoint/2010/main" val="367368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DAE3342-9DFC-49D4-B09C-25E310769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9E0D20-8423-4612-99A5-14AEF8F6BB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7C2C108-5A30-48CA-9203-56747AEB7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1A343912-2EFC-408E-A862-5C9BF108DC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A50D1CF-9DAE-4CF6-B829-E66CEE9D5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FE5799A4-0568-433E-BF41-752CF516AC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CDBB86ED-F16F-4C28-BDD5-72D771176F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3347939E-8B76-4CFC-B2EC-63A7E2278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FA1DD132-02E4-4CD3-B496-BFF924558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710BDA52-A7D7-4E4E-9F36-EC8F983EA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B1BDF852-319F-42B8-9A50-7C9A9387C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3AACE376-C01E-4F1F-91B7-39D0274BF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7F612F4C-050E-459D-9771-ED088374A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94E4211B-3E41-4905-8F4E-76811B9E5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6AEC87EE-0CB8-43DE-8FEB-4586A92E8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277C1C5D-7BDC-47E4-8B81-C3C4AE949B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7A2A6EF8-9768-4478-9CD3-DFA547CEF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FD9091C-E8FA-4ADA-937F-A74426ED1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B69923E7-63C4-47CE-956E-09D384D4F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A2576784-872E-494C-A041-0E346226B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54F73D8-62C2-4127-9D19-01219BBB9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FD8CA02-9BE5-4B82-8129-6EF618402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1515E68-030C-4313-B300-35253163D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937725F-1DDF-4225-937E-106DBB047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9499C9FE-4B17-4937-9EB8-3E1A97E32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A1AA859-8E3B-49BF-83F6-ADF050A2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40" name="Freeform 5">
              <a:extLst>
                <a:ext uri="{FF2B5EF4-FFF2-40B4-BE49-F238E27FC236}">
                  <a16:creationId xmlns:a16="http://schemas.microsoft.com/office/drawing/2014/main" id="{EA5E9A71-2A94-4FAA-859F-1930C2E918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15C43A1A-EE63-4F18-BA50-6BCC0C5FB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D20E631E-2C68-4E27-B833-094ECE509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2446723A-FC6F-4012-8557-06069FA13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7F3D87D4-252C-4471-A220-28B58BF439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054B916A-0FD0-4006-BD6C-9D29CA03AC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2133C3B4-D163-43CB-B3FC-A1B9A1DC3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44DECBCA-815C-4296-B4DA-F12AD81F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B6C3CA6F-2113-4095-B77D-19519074C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">
              <a:extLst>
                <a:ext uri="{FF2B5EF4-FFF2-40B4-BE49-F238E27FC236}">
                  <a16:creationId xmlns:a16="http://schemas.microsoft.com/office/drawing/2014/main" id="{6A23EEC5-4C2F-4460-B6F6-A6852C46F1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5">
              <a:extLst>
                <a:ext uri="{FF2B5EF4-FFF2-40B4-BE49-F238E27FC236}">
                  <a16:creationId xmlns:a16="http://schemas.microsoft.com/office/drawing/2014/main" id="{9CAEC751-845A-4873-BCB3-29B7EF60FD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16">
              <a:extLst>
                <a:ext uri="{FF2B5EF4-FFF2-40B4-BE49-F238E27FC236}">
                  <a16:creationId xmlns:a16="http://schemas.microsoft.com/office/drawing/2014/main" id="{FA38FC93-11A4-4EB5-BC13-85FB353CD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17">
              <a:extLst>
                <a:ext uri="{FF2B5EF4-FFF2-40B4-BE49-F238E27FC236}">
                  <a16:creationId xmlns:a16="http://schemas.microsoft.com/office/drawing/2014/main" id="{B5B6AC4D-E640-47F2-AA5A-9F9A1DB88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18">
              <a:extLst>
                <a:ext uri="{FF2B5EF4-FFF2-40B4-BE49-F238E27FC236}">
                  <a16:creationId xmlns:a16="http://schemas.microsoft.com/office/drawing/2014/main" id="{962630FB-473F-4D83-8B9F-EC52E31CA5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9">
              <a:extLst>
                <a:ext uri="{FF2B5EF4-FFF2-40B4-BE49-F238E27FC236}">
                  <a16:creationId xmlns:a16="http://schemas.microsoft.com/office/drawing/2014/main" id="{035721E2-E73B-4E57-92E2-DE71F0D17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20">
              <a:extLst>
                <a:ext uri="{FF2B5EF4-FFF2-40B4-BE49-F238E27FC236}">
                  <a16:creationId xmlns:a16="http://schemas.microsoft.com/office/drawing/2014/main" id="{3071D074-66CD-4273-AF66-207364BA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21">
              <a:extLst>
                <a:ext uri="{FF2B5EF4-FFF2-40B4-BE49-F238E27FC236}">
                  <a16:creationId xmlns:a16="http://schemas.microsoft.com/office/drawing/2014/main" id="{4197CB22-95EA-4E41-94A6-6BCE8C027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22">
              <a:extLst>
                <a:ext uri="{FF2B5EF4-FFF2-40B4-BE49-F238E27FC236}">
                  <a16:creationId xmlns:a16="http://schemas.microsoft.com/office/drawing/2014/main" id="{622F5B4E-EBC2-4021-A986-B40B49442B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23">
              <a:extLst>
                <a:ext uri="{FF2B5EF4-FFF2-40B4-BE49-F238E27FC236}">
                  <a16:creationId xmlns:a16="http://schemas.microsoft.com/office/drawing/2014/main" id="{A1450C78-508B-412D-8354-C6AE7E9F93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D2C6055-EB42-4E7C-B358-308A54C71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A0384A8-C4E8-407C-BD44-2B989327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Isosceles Triangle 39">
              <a:extLst>
                <a:ext uri="{FF2B5EF4-FFF2-40B4-BE49-F238E27FC236}">
                  <a16:creationId xmlns:a16="http://schemas.microsoft.com/office/drawing/2014/main" id="{B7F9FA9E-2650-4B17-BA91-C12C0C5F9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96B943E-BAEE-4DC2-87CB-78F6E433D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DBD120-9CAB-B15F-7784-DA9E2842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5" y="1354325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r>
              <a:rPr lang="en-US" sz="2000" u="sng" dirty="0">
                <a:solidFill>
                  <a:schemeClr val="bg1"/>
                </a:solidFill>
                <a:latin typeface="Arial"/>
                <a:ea typeface="Calibri Light"/>
                <a:cs typeface="Arial"/>
              </a:rPr>
              <a:t>Yearly releases of Movies and TV shows</a:t>
            </a:r>
          </a:p>
          <a:p>
            <a:pPr>
              <a:lnSpc>
                <a:spcPct val="80000"/>
              </a:lnSpc>
            </a:pPr>
            <a:endParaRPr lang="en-US" sz="4600" dirty="0">
              <a:ea typeface="Calibri Light"/>
              <a:cs typeface="Calibri Light"/>
            </a:endParaRPr>
          </a:p>
          <a:p>
            <a:pPr>
              <a:lnSpc>
                <a:spcPct val="80000"/>
              </a:lnSpc>
            </a:pPr>
            <a:endParaRPr lang="en-US" sz="4600" u="sng"/>
          </a:p>
          <a:p>
            <a:pPr>
              <a:lnSpc>
                <a:spcPct val="80000"/>
              </a:lnSpc>
            </a:pPr>
            <a:endParaRPr lang="en-US" sz="4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34F9E-5DCC-7A5E-7EC9-CAE760EEC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417" y="4202728"/>
            <a:ext cx="3654568" cy="1026125"/>
          </a:xfrm>
        </p:spPr>
        <p:txBody>
          <a:bodyPr vert="horz" lIns="91440" tIns="0" rIns="91440" bIns="45720" rtlCol="0" anchor="t"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The following data analysis conclude that yearly release of  Movies are higher than TV shows </a:t>
            </a:r>
            <a:endParaRPr lang="en-US"/>
          </a:p>
        </p:txBody>
      </p:sp>
      <p:pic>
        <p:nvPicPr>
          <p:cNvPr id="38" name="Picture Placeholder 37" descr="A screenshot of a computer&#10;&#10;Description automatically generated">
            <a:extLst>
              <a:ext uri="{FF2B5EF4-FFF2-40B4-BE49-F238E27FC236}">
                <a16:creationId xmlns:a16="http://schemas.microsoft.com/office/drawing/2014/main" id="{525C2665-42C2-C874-0914-7D153400832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0931" t="24746" r="40309" b="20172"/>
          <a:stretch/>
        </p:blipFill>
        <p:spPr>
          <a:xfrm>
            <a:off x="5367273" y="808992"/>
            <a:ext cx="6005888" cy="5424285"/>
          </a:xfrm>
        </p:spPr>
      </p:pic>
    </p:spTree>
    <p:extLst>
      <p:ext uri="{BB962C8B-B14F-4D97-AF65-F5344CB8AC3E}">
        <p14:creationId xmlns:p14="http://schemas.microsoft.com/office/powerpoint/2010/main" val="210719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17C4610E-9C18-467B-BF10-BE6A974CC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69" name="Freeform 5">
              <a:extLst>
                <a:ext uri="{FF2B5EF4-FFF2-40B4-BE49-F238E27FC236}">
                  <a16:creationId xmlns:a16="http://schemas.microsoft.com/office/drawing/2014/main" id="{296DF307-344E-4E9B-A7AA-8139E450D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6">
              <a:extLst>
                <a:ext uri="{FF2B5EF4-FFF2-40B4-BE49-F238E27FC236}">
                  <a16:creationId xmlns:a16="http://schemas.microsoft.com/office/drawing/2014/main" id="{E263CC2D-ACFB-4EB3-ADF9-CD82BC842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7">
              <a:extLst>
                <a:ext uri="{FF2B5EF4-FFF2-40B4-BE49-F238E27FC236}">
                  <a16:creationId xmlns:a16="http://schemas.microsoft.com/office/drawing/2014/main" id="{C5366E2F-9BA0-485A-B1CA-A5E6E2E37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8">
              <a:extLst>
                <a:ext uri="{FF2B5EF4-FFF2-40B4-BE49-F238E27FC236}">
                  <a16:creationId xmlns:a16="http://schemas.microsoft.com/office/drawing/2014/main" id="{1803051E-7C26-4F53-8293-B4EAED421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9">
              <a:extLst>
                <a:ext uri="{FF2B5EF4-FFF2-40B4-BE49-F238E27FC236}">
                  <a16:creationId xmlns:a16="http://schemas.microsoft.com/office/drawing/2014/main" id="{D10888CD-E496-4116-9C45-CF4F17ADE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0A42DA8F-DA3D-43E9-A184-E0F6C133A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473EAD31-7AA3-49B7-ADD6-C13FF0F14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12">
              <a:extLst>
                <a:ext uri="{FF2B5EF4-FFF2-40B4-BE49-F238E27FC236}">
                  <a16:creationId xmlns:a16="http://schemas.microsoft.com/office/drawing/2014/main" id="{2BBB7CDF-BA2E-451F-9201-CF2B6FEAE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13">
              <a:extLst>
                <a:ext uri="{FF2B5EF4-FFF2-40B4-BE49-F238E27FC236}">
                  <a16:creationId xmlns:a16="http://schemas.microsoft.com/office/drawing/2014/main" id="{84809EF2-CD0D-4BC3-ABC7-E7E312A1D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14">
              <a:extLst>
                <a:ext uri="{FF2B5EF4-FFF2-40B4-BE49-F238E27FC236}">
                  <a16:creationId xmlns:a16="http://schemas.microsoft.com/office/drawing/2014/main" id="{11D2D6C5-637B-4AFE-97F4-D4E48A6134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15">
              <a:extLst>
                <a:ext uri="{FF2B5EF4-FFF2-40B4-BE49-F238E27FC236}">
                  <a16:creationId xmlns:a16="http://schemas.microsoft.com/office/drawing/2014/main" id="{F841B2C5-57F5-4FE6-B4D4-EBB3F30881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6">
              <a:extLst>
                <a:ext uri="{FF2B5EF4-FFF2-40B4-BE49-F238E27FC236}">
                  <a16:creationId xmlns:a16="http://schemas.microsoft.com/office/drawing/2014/main" id="{B4822A39-2A52-4B2C-9319-BEFC526DB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7">
              <a:extLst>
                <a:ext uri="{FF2B5EF4-FFF2-40B4-BE49-F238E27FC236}">
                  <a16:creationId xmlns:a16="http://schemas.microsoft.com/office/drawing/2014/main" id="{4E469692-E783-4950-8DEC-3A1FD3978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8">
              <a:extLst>
                <a:ext uri="{FF2B5EF4-FFF2-40B4-BE49-F238E27FC236}">
                  <a16:creationId xmlns:a16="http://schemas.microsoft.com/office/drawing/2014/main" id="{012909CD-3254-41E5-B8BB-0F2D7CE0D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9">
              <a:extLst>
                <a:ext uri="{FF2B5EF4-FFF2-40B4-BE49-F238E27FC236}">
                  <a16:creationId xmlns:a16="http://schemas.microsoft.com/office/drawing/2014/main" id="{93E7648E-861E-4503-AEDC-56C4EC50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20">
              <a:extLst>
                <a:ext uri="{FF2B5EF4-FFF2-40B4-BE49-F238E27FC236}">
                  <a16:creationId xmlns:a16="http://schemas.microsoft.com/office/drawing/2014/main" id="{F9C72257-EBD0-4D1C-A32C-D84644687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21">
              <a:extLst>
                <a:ext uri="{FF2B5EF4-FFF2-40B4-BE49-F238E27FC236}">
                  <a16:creationId xmlns:a16="http://schemas.microsoft.com/office/drawing/2014/main" id="{87BB2CBB-9C22-4E28-AB86-DC92AEE2D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22">
              <a:extLst>
                <a:ext uri="{FF2B5EF4-FFF2-40B4-BE49-F238E27FC236}">
                  <a16:creationId xmlns:a16="http://schemas.microsoft.com/office/drawing/2014/main" id="{F85B3053-8D9F-410A-80C2-7960DDEA6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23">
              <a:extLst>
                <a:ext uri="{FF2B5EF4-FFF2-40B4-BE49-F238E27FC236}">
                  <a16:creationId xmlns:a16="http://schemas.microsoft.com/office/drawing/2014/main" id="{E8FF5DA7-6E72-41F1-A54C-EAF440A27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899734C-500F-4274-9854-8BFA14A1D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F07BF51-2934-47AD-A415-7400882F1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1" name="Isosceles Triangle 90">
              <a:extLst>
                <a:ext uri="{FF2B5EF4-FFF2-40B4-BE49-F238E27FC236}">
                  <a16:creationId xmlns:a16="http://schemas.microsoft.com/office/drawing/2014/main" id="{DD6E3DF0-EDC0-458B-9C5B-911814F0A6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5D0824B1-47C9-4504-99FB-CB1505197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34DD805B-2A7B-4ADA-9C4D-E0C9F192DB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664A566-6D08-4E84-9708-4916A2001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871B622B-6E58-4933-88EC-99F28705F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>
                <a:gd name="T0" fmla="*/ 1752 w 2038"/>
                <a:gd name="T1" fmla="*/ 1169 h 1169"/>
                <a:gd name="T2" fmla="*/ 1487 w 2038"/>
                <a:gd name="T3" fmla="*/ 334 h 1169"/>
                <a:gd name="T4" fmla="*/ 860 w 2038"/>
                <a:gd name="T5" fmla="*/ 22 h 1169"/>
                <a:gd name="T6" fmla="*/ 199 w 2038"/>
                <a:gd name="T7" fmla="*/ 318 h 1169"/>
                <a:gd name="T8" fmla="*/ 399 w 2038"/>
                <a:gd name="T9" fmla="*/ 1165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EE9A4681-AC1B-4ABC-9A1C-C7E7F08A0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>
                <a:gd name="T0" fmla="*/ 1025 w 1549"/>
                <a:gd name="T1" fmla="*/ 1016 h 1017"/>
                <a:gd name="T2" fmla="*/ 1443 w 1549"/>
                <a:gd name="T3" fmla="*/ 592 h 1017"/>
                <a:gd name="T4" fmla="*/ 782 w 1549"/>
                <a:gd name="T5" fmla="*/ 53 h 1017"/>
                <a:gd name="T6" fmla="*/ 150 w 1549"/>
                <a:gd name="T7" fmla="*/ 329 h 1017"/>
                <a:gd name="T8" fmla="*/ 477 w 1549"/>
                <a:gd name="T9" fmla="*/ 1017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F1EEAF4B-DA1A-4CC9-9CE4-587A9E2E1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>
                <a:gd name="T0" fmla="*/ 1302 w 1688"/>
                <a:gd name="T1" fmla="*/ 1066 h 1066"/>
                <a:gd name="T2" fmla="*/ 1613 w 1688"/>
                <a:gd name="T3" fmla="*/ 850 h 1066"/>
                <a:gd name="T4" fmla="*/ 1517 w 1688"/>
                <a:gd name="T5" fmla="*/ 471 h 1066"/>
                <a:gd name="T6" fmla="*/ 798 w 1688"/>
                <a:gd name="T7" fmla="*/ 28 h 1066"/>
                <a:gd name="T8" fmla="*/ 181 w 1688"/>
                <a:gd name="T9" fmla="*/ 333 h 1066"/>
                <a:gd name="T10" fmla="*/ 420 w 1688"/>
                <a:gd name="T11" fmla="*/ 1066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4591EF24-12A6-499B-8074-7E3DFBE6E3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>
                <a:gd name="T0" fmla="*/ 1873 w 2171"/>
                <a:gd name="T1" fmla="*/ 1326 h 1326"/>
                <a:gd name="T2" fmla="*/ 1609 w 2171"/>
                <a:gd name="T3" fmla="*/ 473 h 1326"/>
                <a:gd name="T4" fmla="*/ 880 w 2171"/>
                <a:gd name="T5" fmla="*/ 63 h 1326"/>
                <a:gd name="T6" fmla="*/ 0 w 2171"/>
                <a:gd name="T7" fmla="*/ 423 h 1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66866784-2E4F-4C28-BE67-875B71B7C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>
                <a:gd name="T0" fmla="*/ 0 w 106"/>
                <a:gd name="T1" fmla="*/ 0 h 143"/>
                <a:gd name="T2" fmla="*/ 106 w 106"/>
                <a:gd name="T3" fmla="*/ 143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0">
              <a:extLst>
                <a:ext uri="{FF2B5EF4-FFF2-40B4-BE49-F238E27FC236}">
                  <a16:creationId xmlns:a16="http://schemas.microsoft.com/office/drawing/2014/main" id="{752279D8-59CC-4821-B591-79994164F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>
                <a:gd name="T0" fmla="*/ 2046 w 2330"/>
                <a:gd name="T1" fmla="*/ 1452 h 1452"/>
                <a:gd name="T2" fmla="*/ 1813 w 2330"/>
                <a:gd name="T3" fmla="*/ 601 h 1452"/>
                <a:gd name="T4" fmla="*/ 956 w 2330"/>
                <a:gd name="T5" fmla="*/ 97 h 1452"/>
                <a:gd name="T6" fmla="*/ 0 w 2330"/>
                <a:gd name="T7" fmla="*/ 366 h 14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1">
              <a:extLst>
                <a:ext uri="{FF2B5EF4-FFF2-40B4-BE49-F238E27FC236}">
                  <a16:creationId xmlns:a16="http://schemas.microsoft.com/office/drawing/2014/main" id="{FB4FBA9C-1D3E-4B35-8A79-25478153F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>
                <a:gd name="T0" fmla="*/ 1094 w 1216"/>
                <a:gd name="T1" fmla="*/ 1436 h 1436"/>
                <a:gd name="T2" fmla="*/ 709 w 1216"/>
                <a:gd name="T3" fmla="*/ 551 h 1436"/>
                <a:gd name="T4" fmla="*/ 0 w 1216"/>
                <a:gd name="T5" fmla="*/ 0 h 1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2">
              <a:extLst>
                <a:ext uri="{FF2B5EF4-FFF2-40B4-BE49-F238E27FC236}">
                  <a16:creationId xmlns:a16="http://schemas.microsoft.com/office/drawing/2014/main" id="{9428A193-740A-43D2-B875-80CB90AD9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>
                <a:gd name="T0" fmla="*/ 222 w 222"/>
                <a:gd name="T1" fmla="*/ 0 h 129"/>
                <a:gd name="T2" fmla="*/ 0 w 222"/>
                <a:gd name="T3" fmla="*/ 1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3">
              <a:extLst>
                <a:ext uri="{FF2B5EF4-FFF2-40B4-BE49-F238E27FC236}">
                  <a16:creationId xmlns:a16="http://schemas.microsoft.com/office/drawing/2014/main" id="{92B2EFF8-5790-427A-ABED-1680FD133D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>
                <a:gd name="T0" fmla="*/ 1067 w 1174"/>
                <a:gd name="T1" fmla="*/ 1440 h 1440"/>
                <a:gd name="T2" fmla="*/ 698 w 1174"/>
                <a:gd name="T3" fmla="*/ 577 h 1440"/>
                <a:gd name="T4" fmla="*/ 0 w 1174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14">
              <a:extLst>
                <a:ext uri="{FF2B5EF4-FFF2-40B4-BE49-F238E27FC236}">
                  <a16:creationId xmlns:a16="http://schemas.microsoft.com/office/drawing/2014/main" id="{782C5932-1596-43AA-BD7E-0F94FB8A9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>
                <a:gd name="T0" fmla="*/ 125 w 125"/>
                <a:gd name="T1" fmla="*/ 0 h 74"/>
                <a:gd name="T2" fmla="*/ 0 w 125"/>
                <a:gd name="T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15">
              <a:extLst>
                <a:ext uri="{FF2B5EF4-FFF2-40B4-BE49-F238E27FC236}">
                  <a16:creationId xmlns:a16="http://schemas.microsoft.com/office/drawing/2014/main" id="{EFC81310-1590-4DBE-BF0B-DADBCF9F88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>
                <a:gd name="T0" fmla="*/ 1056 w 1155"/>
                <a:gd name="T1" fmla="*/ 1440 h 1440"/>
                <a:gd name="T2" fmla="*/ 686 w 1155"/>
                <a:gd name="T3" fmla="*/ 580 h 1440"/>
                <a:gd name="T4" fmla="*/ 0 w 1155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16">
              <a:extLst>
                <a:ext uri="{FF2B5EF4-FFF2-40B4-BE49-F238E27FC236}">
                  <a16:creationId xmlns:a16="http://schemas.microsoft.com/office/drawing/2014/main" id="{968BA84E-DD0E-4FCD-8EDA-76DF8E09FB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>
                <a:gd name="T0" fmla="*/ 75 w 75"/>
                <a:gd name="T1" fmla="*/ 0 h 45"/>
                <a:gd name="T2" fmla="*/ 0 w 75"/>
                <a:gd name="T3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17">
              <a:extLst>
                <a:ext uri="{FF2B5EF4-FFF2-40B4-BE49-F238E27FC236}">
                  <a16:creationId xmlns:a16="http://schemas.microsoft.com/office/drawing/2014/main" id="{1D3D7541-A0D9-4993-B691-D2D5B8B3E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>
                <a:gd name="T0" fmla="*/ 1053 w 1160"/>
                <a:gd name="T1" fmla="*/ 1441 h 1441"/>
                <a:gd name="T2" fmla="*/ 705 w 1160"/>
                <a:gd name="T3" fmla="*/ 599 h 1441"/>
                <a:gd name="T4" fmla="*/ 0 w 1160"/>
                <a:gd name="T5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18">
              <a:extLst>
                <a:ext uri="{FF2B5EF4-FFF2-40B4-BE49-F238E27FC236}">
                  <a16:creationId xmlns:a16="http://schemas.microsoft.com/office/drawing/2014/main" id="{9FB31D01-8168-4494-8C2F-727E555A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>
                <a:gd name="T0" fmla="*/ 1040 w 1137"/>
                <a:gd name="T1" fmla="*/ 1440 h 1440"/>
                <a:gd name="T2" fmla="*/ 698 w 1137"/>
                <a:gd name="T3" fmla="*/ 611 h 1440"/>
                <a:gd name="T4" fmla="*/ 0 w 1137"/>
                <a:gd name="T5" fmla="*/ 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19">
              <a:extLst>
                <a:ext uri="{FF2B5EF4-FFF2-40B4-BE49-F238E27FC236}">
                  <a16:creationId xmlns:a16="http://schemas.microsoft.com/office/drawing/2014/main" id="{8C455EEB-FD40-414D-A542-FB35DEB73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>
                <a:gd name="T0" fmla="*/ 1011 w 1058"/>
                <a:gd name="T1" fmla="*/ 1439 h 1439"/>
                <a:gd name="T2" fmla="*/ 648 w 1058"/>
                <a:gd name="T3" fmla="*/ 617 h 1439"/>
                <a:gd name="T4" fmla="*/ 0 w 1058"/>
                <a:gd name="T5" fmla="*/ 0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20">
              <a:extLst>
                <a:ext uri="{FF2B5EF4-FFF2-40B4-BE49-F238E27FC236}">
                  <a16:creationId xmlns:a16="http://schemas.microsoft.com/office/drawing/2014/main" id="{F08F1FC1-956F-4494-BAFD-D504E9307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>
                <a:gd name="T0" fmla="*/ 718 w 718"/>
                <a:gd name="T1" fmla="*/ 575 h 575"/>
                <a:gd name="T2" fmla="*/ 0 w 718"/>
                <a:gd name="T3" fmla="*/ 0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21">
              <a:extLst>
                <a:ext uri="{FF2B5EF4-FFF2-40B4-BE49-F238E27FC236}">
                  <a16:creationId xmlns:a16="http://schemas.microsoft.com/office/drawing/2014/main" id="{BEEDE1AA-8DCD-43D3-BC15-574840314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>
                <a:gd name="T0" fmla="*/ 620 w 620"/>
                <a:gd name="T1" fmla="*/ 536 h 536"/>
                <a:gd name="T2" fmla="*/ 0 w 620"/>
                <a:gd name="T3" fmla="*/ 0 h 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22">
              <a:extLst>
                <a:ext uri="{FF2B5EF4-FFF2-40B4-BE49-F238E27FC236}">
                  <a16:creationId xmlns:a16="http://schemas.microsoft.com/office/drawing/2014/main" id="{E36CDA69-ED79-4DCF-9761-0B6134FA6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>
                <a:gd name="T0" fmla="*/ 0 w 455"/>
                <a:gd name="T1" fmla="*/ 0 h 285"/>
                <a:gd name="T2" fmla="*/ 455 w 455"/>
                <a:gd name="T3" fmla="*/ 285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23">
              <a:extLst>
                <a:ext uri="{FF2B5EF4-FFF2-40B4-BE49-F238E27FC236}">
                  <a16:creationId xmlns:a16="http://schemas.microsoft.com/office/drawing/2014/main" id="{5F812C02-CFCB-47F4-B493-7753519FCA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>
                <a:gd name="T0" fmla="*/ 0 w 188"/>
                <a:gd name="T1" fmla="*/ 0 h 112"/>
                <a:gd name="T2" fmla="*/ 188 w 188"/>
                <a:gd name="T3" fmla="*/ 11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B83678BA-0A50-4D51-9E9E-08BB66F83C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7084" y="1186483"/>
            <a:ext cx="3822597" cy="4477933"/>
            <a:chOff x="807084" y="1186483"/>
            <a:chExt cx="3822597" cy="4477933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F1A8F65D-5E8F-4CA5-9240-1357120F9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531" y="1186483"/>
              <a:ext cx="3821702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Isosceles Triangle 39">
              <a:extLst>
                <a:ext uri="{FF2B5EF4-FFF2-40B4-BE49-F238E27FC236}">
                  <a16:creationId xmlns:a16="http://schemas.microsoft.com/office/drawing/2014/main" id="{2A4731E5-DE5F-4215-9525-99426B3909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514766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3478866D-C5E9-4968-BEF7-B1F030808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7084" y="1991156"/>
              <a:ext cx="382259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DBD120-9CAB-B15F-7784-DA9E2842E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679" y="1385391"/>
            <a:ext cx="3654569" cy="2042725"/>
          </a:xfrm>
        </p:spPr>
        <p:txBody>
          <a:bodyPr vert="horz" lIns="228600" tIns="228600" rIns="228600" bIns="0" rtlCol="0" anchor="b"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u="sng" dirty="0">
                <a:ea typeface="Calibri Light"/>
                <a:cs typeface="Calibri Light"/>
              </a:rPr>
              <a:t>Top popular Genres for Movies</a:t>
            </a:r>
            <a:r>
              <a:rPr lang="en-US" sz="4600" u="sng" dirty="0">
                <a:ea typeface="Calibri Light"/>
                <a:cs typeface="Calibri Light"/>
              </a:rPr>
              <a:t> </a:t>
            </a:r>
          </a:p>
          <a:p>
            <a:pPr>
              <a:lnSpc>
                <a:spcPct val="80000"/>
              </a:lnSpc>
            </a:pPr>
            <a:endParaRPr lang="en-US" sz="4600"/>
          </a:p>
          <a:p>
            <a:pPr>
              <a:lnSpc>
                <a:spcPct val="80000"/>
              </a:lnSpc>
            </a:pPr>
            <a:endParaRPr lang="en-US" sz="4600" u="sng"/>
          </a:p>
          <a:p>
            <a:pPr>
              <a:lnSpc>
                <a:spcPct val="80000"/>
              </a:lnSpc>
            </a:pPr>
            <a:endParaRPr lang="en-US" sz="4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C34F9E-5DCC-7A5E-7EC9-CAE760EEC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417" y="4202728"/>
            <a:ext cx="3654568" cy="1026125"/>
          </a:xfrm>
        </p:spPr>
        <p:txBody>
          <a:bodyPr vert="horz" lIns="91440" tIns="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700" dirty="0"/>
              <a:t>The following data analysis conclude that Dramas are highest Genre </a:t>
            </a:r>
            <a:r>
              <a:rPr lang="en-US" sz="1700" dirty="0" err="1"/>
              <a:t>amogst</a:t>
            </a:r>
            <a:r>
              <a:rPr lang="en-US" sz="1700" dirty="0"/>
              <a:t> all other genre. 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BF6EDB4-B4ED-4900-9E38-A7AE0EEEE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40150" y="-6706"/>
            <a:ext cx="6751849" cy="6871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46CBB553-8E12-6AF0-6451-D648572D69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0885" r="10885"/>
          <a:stretch/>
        </p:blipFill>
        <p:spPr>
          <a:xfrm>
            <a:off x="6704438" y="320040"/>
            <a:ext cx="4225966" cy="6227064"/>
          </a:xfrm>
          <a:prstGeom prst="rect">
            <a:avLst/>
          </a:prstGeom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45279840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C683C-DA35-4A0E-ADD0-CC297892D8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39BB0-53B8-40A5-8BB9-15D2ED1AEBC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E480F86-A978-4060-BF60-56AAB322FD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0</TotalTime>
  <Words>1</Words>
  <Application>Microsoft Office PowerPoint</Application>
  <PresentationFormat>Widescreen</PresentationFormat>
  <Paragraphs>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Atlas</vt:lpstr>
      <vt:lpstr>NETFLIX</vt:lpstr>
      <vt:lpstr> </vt:lpstr>
      <vt:lpstr>Content Type Distribution: ('Movies vs TV shows') </vt:lpstr>
      <vt:lpstr>Most Common Genres  </vt:lpstr>
      <vt:lpstr>Content Added Over Time   </vt:lpstr>
      <vt:lpstr>Top 10 Directors with the Most Titles   </vt:lpstr>
      <vt:lpstr>Monthly releases of Movies and TV shows   </vt:lpstr>
      <vt:lpstr>Yearly releases of Movies and TV shows   </vt:lpstr>
      <vt:lpstr>Top popular Genres for Movies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244</cp:revision>
  <dcterms:created xsi:type="dcterms:W3CDTF">2025-01-04T21:55:05Z</dcterms:created>
  <dcterms:modified xsi:type="dcterms:W3CDTF">2025-01-05T23:09:07Z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