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handoutMasterIdLst>
    <p:handoutMasterId r:id="rId11"/>
  </p:handout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737D11-B159-128C-C88D-DBE612F399BD}" v="626" dt="2025-01-05T01:23:24.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1" autoAdjust="0"/>
    <p:restoredTop sz="94660"/>
  </p:normalViewPr>
  <p:slideViewPr>
    <p:cSldViewPr snapToGrid="0">
      <p:cViewPr varScale="1">
        <p:scale>
          <a:sx n="117" d="100"/>
          <a:sy n="117" d="100"/>
        </p:scale>
        <p:origin x="102" y="312"/>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79C7343-7781-4002-AD83-510AB149EFB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B49E7A5-45D4-4C8B-BDF4-2D396D73C7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B78226-DE52-43CF-A2E4-A6BD87199DDA}" type="datetime1">
              <a:rPr lang="en-GB" smtClean="0"/>
              <a:t>04/01/2025</a:t>
            </a:fld>
            <a:endParaRPr lang="en-GB" dirty="0"/>
          </a:p>
        </p:txBody>
      </p:sp>
      <p:sp>
        <p:nvSpPr>
          <p:cNvPr id="4" name="Footer Placeholder 3">
            <a:extLst>
              <a:ext uri="{FF2B5EF4-FFF2-40B4-BE49-F238E27FC236}">
                <a16:creationId xmlns:a16="http://schemas.microsoft.com/office/drawing/2014/main" id="{E245E5E9-4390-423B-8AF4-5F5BFF8154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A3C14012-BC33-4D0E-A71F-751BB89382C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327702-8998-4AB3-978C-F93599E74C29}" type="slidenum">
              <a:rPr lang="en-GB" smtClean="0"/>
              <a:t>‹#›</a:t>
            </a:fld>
            <a:endParaRPr lang="en-GB"/>
          </a:p>
        </p:txBody>
      </p:sp>
    </p:spTree>
    <p:extLst>
      <p:ext uri="{BB962C8B-B14F-4D97-AF65-F5344CB8AC3E}">
        <p14:creationId xmlns:p14="http://schemas.microsoft.com/office/powerpoint/2010/main" val="21819986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16CA6-182F-49BA-8AE7-290DEC2A55E0}" type="datetime1">
              <a:rPr lang="en-GB" smtClean="0"/>
              <a:pPr/>
              <a:t>04/01/2025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1543F-4CED-446E-B224-0B26E9088C8D}" type="slidenum">
              <a:rPr lang="en-GB" noProof="0" smtClean="0"/>
              <a:t>‹#›</a:t>
            </a:fld>
            <a:endParaRPr lang="en-GB" noProof="0"/>
          </a:p>
        </p:txBody>
      </p:sp>
    </p:spTree>
    <p:extLst>
      <p:ext uri="{BB962C8B-B14F-4D97-AF65-F5344CB8AC3E}">
        <p14:creationId xmlns:p14="http://schemas.microsoft.com/office/powerpoint/2010/main" val="149007473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5ED1543F-4CED-446E-B224-0B26E9088C8D}" type="slidenum">
              <a:rPr lang="en-GB" smtClean="0"/>
              <a:t>1</a:t>
            </a:fld>
            <a:endParaRPr lang="en-GB"/>
          </a:p>
        </p:txBody>
      </p:sp>
    </p:spTree>
    <p:extLst>
      <p:ext uri="{BB962C8B-B14F-4D97-AF65-F5344CB8AC3E}">
        <p14:creationId xmlns:p14="http://schemas.microsoft.com/office/powerpoint/2010/main" val="1199986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n-GB" noProof="0"/>
              <a:t>Click to edit Master title style</a:t>
            </a:r>
          </a:p>
        </p:txBody>
      </p:sp>
      <p:sp>
        <p:nvSpPr>
          <p:cNvPr id="3" name="Subtitle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n-GB" noProof="0"/>
              <a:t>Click to edit Master subtitle style</a:t>
            </a:r>
          </a:p>
        </p:txBody>
      </p:sp>
      <p:sp>
        <p:nvSpPr>
          <p:cNvPr id="4" name="Date Placeholder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2C180652-F97D-4956-9778-8F3BBC6074A7}" type="datetime1">
              <a:rPr lang="en-GB" noProof="0" smtClean="0"/>
              <a:t>04/01/2025</a:t>
            </a:fld>
            <a:endParaRPr lang="en-GB" noProof="0"/>
          </a:p>
        </p:txBody>
      </p:sp>
      <p:sp>
        <p:nvSpPr>
          <p:cNvPr id="5" name="Footer Placeholder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Vertical Text Placeholder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65C899E-A1D4-45C9-A3F9-BC1EA143C393}" type="datetime1">
              <a:rPr lang="en-GB" noProof="0" smtClean="0"/>
              <a:t>04/01/2025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rtlCol="0"/>
          <a:lstStyle/>
          <a:p>
            <a:pPr rtl="0"/>
            <a:r>
              <a:rPr lang="en-GB" noProof="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rtlCol="0" anchor="t"/>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65E1274-A0AC-47D6-A18C-08A7C4FA4C15}" type="datetime1">
              <a:rPr lang="en-GB" noProof="0" smtClean="0"/>
              <a:t>04/01/2025</a:t>
            </a:fld>
            <a:endParaRPr lang="en-GB" noProof="0"/>
          </a:p>
        </p:txBody>
      </p:sp>
      <p:sp>
        <p:nvSpPr>
          <p:cNvPr id="5" name="Footer Placeholder 4"/>
          <p:cNvSpPr>
            <a:spLocks noGrp="1"/>
          </p:cNvSpPr>
          <p:nvPr>
            <p:ph type="ftr" sz="quarter" idx="11"/>
          </p:nvPr>
        </p:nvSpPr>
        <p:spPr>
          <a:xfrm>
            <a:off x="774923" y="5951811"/>
            <a:ext cx="7896279" cy="365125"/>
          </a:xfrm>
        </p:spPr>
        <p:txBody>
          <a:bodyPr rtlCol="0"/>
          <a:lstStyle/>
          <a:p>
            <a:pPr rtl="0"/>
            <a:endParaRPr lang="en-GB" noProof="0"/>
          </a:p>
        </p:txBody>
      </p:sp>
      <p:sp>
        <p:nvSpPr>
          <p:cNvPr id="6" name="Slide Number Placehold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rtlCol="0"/>
          <a:lstStyle/>
          <a:p>
            <a:pPr rtl="0"/>
            <a:r>
              <a:rPr lang="en-GB" noProof="0"/>
              <a:t>Click to edit Master title style</a:t>
            </a:r>
          </a:p>
        </p:txBody>
      </p:sp>
      <p:sp>
        <p:nvSpPr>
          <p:cNvPr id="3" name="Content Placeholder 2"/>
          <p:cNvSpPr>
            <a:spLocks noGrp="1"/>
          </p:cNvSpPr>
          <p:nvPr>
            <p:ph idx="1"/>
          </p:nvPr>
        </p:nvSpPr>
        <p:spPr>
          <a:xfrm>
            <a:off x="581192" y="2180496"/>
            <a:ext cx="11029615" cy="3678303"/>
          </a:xfrm>
        </p:spPr>
        <p:txBody>
          <a:bodyPr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32C71DA8-D05C-406D-A554-D60F36FDA539}" type="datetime1">
              <a:rPr lang="en-GB" noProof="0" smtClean="0"/>
              <a:t>04/01/2025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a:xfrm>
            <a:off x="10558300" y="5956137"/>
            <a:ext cx="1052508" cy="365125"/>
          </a:xfrm>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n-GB" noProof="0"/>
              <a:t>Click to edit Master title style</a:t>
            </a:r>
          </a:p>
        </p:txBody>
      </p:sp>
      <p:sp>
        <p:nvSpPr>
          <p:cNvPr id="3" name="Text Placeholder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GB" noProof="0"/>
              <a:t>Click to edit Master text styles</a:t>
            </a:r>
          </a:p>
        </p:txBody>
      </p:sp>
      <p:sp>
        <p:nvSpPr>
          <p:cNvPr id="4" name="Date Placeholder 3"/>
          <p:cNvSpPr>
            <a:spLocks noGrp="1"/>
          </p:cNvSpPr>
          <p:nvPr>
            <p:ph type="dt" sz="half" idx="10"/>
          </p:nvPr>
        </p:nvSpPr>
        <p:spPr/>
        <p:txBody>
          <a:bodyPr rtlCol="0"/>
          <a:lstStyle>
            <a:lvl1pPr>
              <a:defRPr>
                <a:solidFill>
                  <a:schemeClr val="accent1">
                    <a:lumMod val="75000"/>
                    <a:lumOff val="25000"/>
                  </a:schemeClr>
                </a:solidFill>
              </a:defRPr>
            </a:lvl1pPr>
          </a:lstStyle>
          <a:p>
            <a:pPr rtl="0"/>
            <a:fld id="{D6681600-535F-43AC-92A6-32759115D7F3}" type="datetime1">
              <a:rPr lang="en-GB" noProof="0" smtClean="0"/>
              <a:t>04/01/2025</a:t>
            </a:fld>
            <a:endParaRPr lang="en-GB" noProof="0"/>
          </a:p>
        </p:txBody>
      </p:sp>
      <p:sp>
        <p:nvSpPr>
          <p:cNvPr id="5" name="Footer Placeholder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6" name="Slide Number Placehold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Content Placeholder 2"/>
          <p:cNvSpPr>
            <a:spLocks noGrp="1"/>
          </p:cNvSpPr>
          <p:nvPr>
            <p:ph sz="half" idx="1"/>
          </p:nvPr>
        </p:nvSpPr>
        <p:spPr>
          <a:xfrm>
            <a:off x="581193" y="2228003"/>
            <a:ext cx="5422390" cy="3633047"/>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p:nvPr>
        </p:nvSpPr>
        <p:spPr>
          <a:xfrm>
            <a:off x="6188417" y="2228003"/>
            <a:ext cx="5422392" cy="3633047"/>
          </a:xfrm>
        </p:spPr>
        <p:txBody>
          <a:bodyPr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7333C242-4813-4E15-9A84-A39AAFBC6C90}" type="datetime1">
              <a:rPr lang="en-GB" noProof="0" smtClean="0"/>
              <a:t>04/01/2025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rtlCol="0"/>
          <a:lstStyle/>
          <a:p>
            <a:pPr rtl="0"/>
            <a:r>
              <a:rPr lang="en-GB" noProof="0"/>
              <a:t>Click to edit Master title style</a:t>
            </a:r>
          </a:p>
        </p:txBody>
      </p:sp>
      <p:sp>
        <p:nvSpPr>
          <p:cNvPr id="3" name="Text Placeholder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4" name="Content Placeholder 3"/>
          <p:cNvSpPr>
            <a:spLocks noGrp="1"/>
          </p:cNvSpPr>
          <p:nvPr>
            <p:ph sz="half" idx="2"/>
          </p:nvPr>
        </p:nvSpPr>
        <p:spPr>
          <a:xfrm>
            <a:off x="581194" y="2926052"/>
            <a:ext cx="5393100" cy="2934999"/>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Click to edit Master text styles</a:t>
            </a:r>
          </a:p>
        </p:txBody>
      </p:sp>
      <p:sp>
        <p:nvSpPr>
          <p:cNvPr id="6" name="Content Placeholder 5"/>
          <p:cNvSpPr>
            <a:spLocks noGrp="1"/>
          </p:cNvSpPr>
          <p:nvPr>
            <p:ph sz="quarter" idx="4"/>
          </p:nvPr>
        </p:nvSpPr>
        <p:spPr>
          <a:xfrm>
            <a:off x="6217709" y="2926052"/>
            <a:ext cx="5393100" cy="2934999"/>
          </a:xfrm>
        </p:spPr>
        <p:txBody>
          <a:bodyPr rtlCol="0" anchor="t">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94BBD0D4-4D16-4B58-87E7-146A4D862FDA}" type="datetime1">
              <a:rPr lang="en-GB" noProof="0" smtClean="0"/>
              <a:t>04/01/2025</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CBB6C542-E7F7-44EE-8493-F0CBAE9DAC72}" type="datetime1">
              <a:rPr lang="en-GB" noProof="0" smtClean="0"/>
              <a:t>04/01/2025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76F933A8-72D0-4842-9744-01DD2CD31542}" type="datetime1">
              <a:rPr lang="en-GB" noProof="0" smtClean="0"/>
              <a:t>04/01/2025</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n-GB" noProof="0"/>
              <a:t>Click to edit Master title style</a:t>
            </a:r>
          </a:p>
        </p:txBody>
      </p:sp>
      <p:sp>
        <p:nvSpPr>
          <p:cNvPr id="3" name="Content Placeholder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lvl1pPr>
              <a:defRPr>
                <a:solidFill>
                  <a:schemeClr val="accent1">
                    <a:lumMod val="75000"/>
                    <a:lumOff val="25000"/>
                  </a:schemeClr>
                </a:solidFill>
              </a:defRPr>
            </a:lvl1pPr>
          </a:lstStyle>
          <a:p>
            <a:pPr rtl="0"/>
            <a:fld id="{282DA6B9-C1F3-4095-89D5-83D29BD2CF09}" type="datetime1">
              <a:rPr lang="en-GB" noProof="0" smtClean="0"/>
              <a:t>04/01/2025</a:t>
            </a:fld>
            <a:endParaRPr lang="en-GB" noProof="0"/>
          </a:p>
        </p:txBody>
      </p:sp>
      <p:sp>
        <p:nvSpPr>
          <p:cNvPr id="6" name="Footer Placeholder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n-GB" noProof="0"/>
          </a:p>
        </p:txBody>
      </p:sp>
      <p:sp>
        <p:nvSpPr>
          <p:cNvPr id="7" name="Slide Number Placehold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n-GB" noProof="0" smtClean="0"/>
              <a:pPr/>
              <a:t>‹#›</a:t>
            </a:fld>
            <a:endParaRPr lang="en-GB"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n-GB"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n-GB" noProof="0"/>
              <a:t>Click icon to add picture</a:t>
            </a:r>
          </a:p>
        </p:txBody>
      </p:sp>
      <p:sp>
        <p:nvSpPr>
          <p:cNvPr id="4" name="Text Placeholder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Click to edit Master text styles</a:t>
            </a:r>
          </a:p>
        </p:txBody>
      </p:sp>
      <p:sp>
        <p:nvSpPr>
          <p:cNvPr id="5" name="Date Placeholder 4"/>
          <p:cNvSpPr>
            <a:spLocks noGrp="1"/>
          </p:cNvSpPr>
          <p:nvPr>
            <p:ph type="dt" sz="half" idx="10"/>
          </p:nvPr>
        </p:nvSpPr>
        <p:spPr/>
        <p:txBody>
          <a:bodyPr rtlCol="0"/>
          <a:lstStyle/>
          <a:p>
            <a:pPr rtl="0"/>
            <a:fld id="{02E9CFF5-2551-4D62-B244-77CFA59664EF}" type="datetime1">
              <a:rPr lang="en-GB" noProof="0" smtClean="0"/>
              <a:t>04/01/2025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D57F1E4F-1CFF-5643-939E-217C01CDF565}" type="slidenum">
              <a:rPr lang="en-GB" noProof="0" smtClean="0"/>
              <a:pPr/>
              <a:t>‹#›</a:t>
            </a:fld>
            <a:endParaRPr lang="en-GB"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n-GB"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6BDC1F27-E779-49DE-AC30-F264901409C6}" type="datetime1">
              <a:rPr lang="en-GB" noProof="0" smtClean="0"/>
              <a:t>04/01/2025</a:t>
            </a:fld>
            <a:endParaRPr lang="en-GB" noProof="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n-GB" noProof="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n-GB" noProof="0" smtClean="0"/>
              <a:pPr/>
              <a:t>‹#›</a:t>
            </a:fld>
            <a:endParaRPr lang="en-GB" noProof="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rtlCol="0"/>
          <a:lstStyle/>
          <a:p>
            <a:r>
              <a:rPr lang="en-GB" sz="3200" b="1" dirty="0">
                <a:solidFill>
                  <a:schemeClr val="accent2"/>
                </a:solidFill>
                <a:latin typeface="Arial"/>
                <a:cs typeface="Arial"/>
              </a:rPr>
              <a:t>Wine Quality prediction Analysis:</a:t>
            </a:r>
            <a:endParaRPr lang="en-US" sz="3200" b="1" dirty="0">
              <a:solidFill>
                <a:schemeClr val="accent2"/>
              </a:solidFill>
            </a:endParaRPr>
          </a:p>
          <a:p>
            <a:endParaRPr lang="en-GB" dirty="0"/>
          </a:p>
        </p:txBody>
      </p:sp>
      <p:sp>
        <p:nvSpPr>
          <p:cNvPr id="3" name="Subtitle 2"/>
          <p:cNvSpPr>
            <a:spLocks noGrp="1"/>
          </p:cNvSpPr>
          <p:nvPr>
            <p:ph type="subTitle" idx="1"/>
          </p:nvPr>
        </p:nvSpPr>
        <p:spPr/>
        <p:txBody>
          <a:bodyPr rtlCol="0"/>
          <a:lstStyle/>
          <a:p>
            <a:r>
              <a:rPr lang="en-GB" dirty="0">
                <a:latin typeface="Arial"/>
                <a:cs typeface="Arial"/>
              </a:rPr>
              <a:t>Tools used for </a:t>
            </a:r>
            <a:r>
              <a:rPr lang="en-GB" dirty="0" err="1">
                <a:latin typeface="Arial"/>
                <a:cs typeface="Arial"/>
              </a:rPr>
              <a:t>Analzing</a:t>
            </a:r>
            <a:r>
              <a:rPr lang="en-GB" dirty="0">
                <a:latin typeface="Arial"/>
                <a:cs typeface="Arial"/>
              </a:rPr>
              <a:t> Data : Python, Machine Leaning, Excel.</a:t>
            </a:r>
            <a:endParaRPr lang="en-US" dirty="0"/>
          </a:p>
          <a:p>
            <a:endParaRPr lang="en-GB" dirty="0"/>
          </a:p>
        </p:txBody>
      </p:sp>
    </p:spTree>
    <p:extLst>
      <p:ext uri="{BB962C8B-B14F-4D97-AF65-F5344CB8AC3E}">
        <p14:creationId xmlns:p14="http://schemas.microsoft.com/office/powerpoint/2010/main" val="401567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0">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3" name="Rectangle 22">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oup of wine glasses and grapes&#10;&#10;Description automatically generated">
            <a:extLst>
              <a:ext uri="{FF2B5EF4-FFF2-40B4-BE49-F238E27FC236}">
                <a16:creationId xmlns:a16="http://schemas.microsoft.com/office/drawing/2014/main" id="{5D7D2D4B-7396-A2A8-40D1-508193A4D873}"/>
              </a:ext>
            </a:extLst>
          </p:cNvPr>
          <p:cNvPicPr>
            <a:picLocks noGrp="1" noChangeAspect="1"/>
          </p:cNvPicPr>
          <p:nvPr>
            <p:ph idx="1"/>
          </p:nvPr>
        </p:nvPicPr>
        <p:blipFill>
          <a:blip r:embed="rId2"/>
          <a:stretch>
            <a:fillRect/>
          </a:stretch>
        </p:blipFill>
        <p:spPr>
          <a:xfrm>
            <a:off x="771440" y="1062427"/>
            <a:ext cx="6834511" cy="5000861"/>
          </a:xfrm>
          <a:prstGeom prst="rect">
            <a:avLst/>
          </a:prstGeom>
        </p:spPr>
      </p:pic>
      <p:sp>
        <p:nvSpPr>
          <p:cNvPr id="25" name="Rectangle 24">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AB1FEA43-C13F-9600-7BB5-56A3BA59801B}"/>
              </a:ext>
            </a:extLst>
          </p:cNvPr>
          <p:cNvSpPr>
            <a:spLocks noGrp="1"/>
          </p:cNvSpPr>
          <p:nvPr>
            <p:ph type="title"/>
          </p:nvPr>
        </p:nvSpPr>
        <p:spPr>
          <a:xfrm>
            <a:off x="8296275" y="1419225"/>
            <a:ext cx="3081576" cy="2085869"/>
          </a:xfrm>
        </p:spPr>
        <p:txBody>
          <a:bodyPr vert="horz" lIns="91440" tIns="45720" rIns="91440" bIns="45720" rtlCol="0" anchor="b">
            <a:normAutofit fontScale="90000"/>
          </a:bodyPr>
          <a:lstStyle/>
          <a:p>
            <a:pPr>
              <a:lnSpc>
                <a:spcPct val="90000"/>
              </a:lnSpc>
            </a:pPr>
            <a:r>
              <a:rPr lang="en-US" sz="2000" u="sng" dirty="0">
                <a:solidFill>
                  <a:srgbClr val="FFFFFF"/>
                </a:solidFill>
                <a:latin typeface="Arial"/>
                <a:cs typeface="Arial"/>
              </a:rPr>
              <a:t>About Dataset : </a:t>
            </a:r>
            <a:br>
              <a:rPr lang="en-US" sz="900" u="sng" dirty="0">
                <a:solidFill>
                  <a:srgbClr val="FFFFFF"/>
                </a:solidFill>
              </a:rPr>
            </a:br>
            <a:br>
              <a:rPr lang="en-US" sz="900" u="sng" dirty="0"/>
            </a:br>
            <a:endParaRPr lang="en-US" sz="900" u="sng" dirty="0">
              <a:solidFill>
                <a:srgbClr val="FFFFFF"/>
              </a:solidFill>
            </a:endParaRPr>
          </a:p>
          <a:p>
            <a:pPr>
              <a:lnSpc>
                <a:spcPct val="90000"/>
              </a:lnSpc>
            </a:pPr>
            <a:r>
              <a:rPr lang="en-US" sz="900" dirty="0">
                <a:solidFill>
                  <a:srgbClr val="FFFFFF"/>
                </a:solidFill>
                <a:latin typeface="Arial"/>
                <a:cs typeface="Arial"/>
              </a:rPr>
              <a:t>T</a:t>
            </a:r>
            <a:r>
              <a:rPr lang="en-US" sz="1200" dirty="0">
                <a:solidFill>
                  <a:srgbClr val="FFFFFF"/>
                </a:solidFill>
                <a:latin typeface="Arial"/>
                <a:cs typeface="Arial"/>
              </a:rPr>
              <a:t>he primary goal of this project is to build a predictive model that can accurately estimate wine quality based on its chemical </a:t>
            </a:r>
          </a:p>
          <a:p>
            <a:pPr>
              <a:lnSpc>
                <a:spcPct val="90000"/>
              </a:lnSpc>
            </a:pPr>
            <a:r>
              <a:rPr lang="en-US" sz="1200" dirty="0">
                <a:solidFill>
                  <a:srgbClr val="FFFFFF"/>
                </a:solidFill>
                <a:latin typeface="Arial"/>
                <a:cs typeface="Arial"/>
              </a:rPr>
              <a:t>composition. The dataset used in this project is the Wine Quality dataset. It contains important chemical features such as: *Fixed </a:t>
            </a:r>
          </a:p>
          <a:p>
            <a:pPr>
              <a:lnSpc>
                <a:spcPct val="90000"/>
              </a:lnSpc>
            </a:pPr>
            <a:r>
              <a:rPr lang="en-US" sz="1200" dirty="0">
                <a:solidFill>
                  <a:srgbClr val="FFFFFF"/>
                </a:solidFill>
                <a:latin typeface="Arial"/>
                <a:cs typeface="Arial"/>
              </a:rPr>
              <a:t>Acidity, Volatile Acidity, Citric Acid, Residual Sugar, Chlorides, Free Sulfur Dioxide, Total Sulfur Dioxide, Density pH, Sulphates, </a:t>
            </a:r>
          </a:p>
          <a:p>
            <a:pPr>
              <a:lnSpc>
                <a:spcPct val="90000"/>
              </a:lnSpc>
            </a:pPr>
            <a:r>
              <a:rPr lang="en-US" sz="1200" dirty="0">
                <a:solidFill>
                  <a:srgbClr val="FFFFFF"/>
                </a:solidFill>
                <a:latin typeface="Arial"/>
                <a:cs typeface="Arial"/>
              </a:rPr>
              <a:t>Alcohol, Quality (target variable)</a:t>
            </a:r>
          </a:p>
          <a:p>
            <a:pPr>
              <a:lnSpc>
                <a:spcPct val="90000"/>
              </a:lnSpc>
            </a:pPr>
            <a:endParaRPr lang="en-US" sz="1200" dirty="0">
              <a:solidFill>
                <a:srgbClr val="FFFFFF"/>
              </a:solidFill>
            </a:endParaRPr>
          </a:p>
        </p:txBody>
      </p:sp>
    </p:spTree>
    <p:extLst>
      <p:ext uri="{BB962C8B-B14F-4D97-AF65-F5344CB8AC3E}">
        <p14:creationId xmlns:p14="http://schemas.microsoft.com/office/powerpoint/2010/main" val="3948694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2A519-B44F-4995-5099-D1E89672514A}"/>
              </a:ext>
            </a:extLst>
          </p:cNvPr>
          <p:cNvSpPr>
            <a:spLocks noGrp="1"/>
          </p:cNvSpPr>
          <p:nvPr>
            <p:ph type="title"/>
          </p:nvPr>
        </p:nvSpPr>
        <p:spPr>
          <a:xfrm>
            <a:off x="959157" y="1113764"/>
            <a:ext cx="3269749" cy="4624327"/>
          </a:xfrm>
        </p:spPr>
        <p:txBody>
          <a:bodyPr anchor="ctr">
            <a:normAutofit/>
          </a:bodyPr>
          <a:lstStyle/>
          <a:p>
            <a:r>
              <a:rPr lang="en-US" sz="1600">
                <a:latin typeface="Arial"/>
                <a:ea typeface="+mj-lt"/>
                <a:cs typeface="+mj-lt"/>
              </a:rPr>
              <a:t>Count of observations of quality in each categorical bar</a:t>
            </a:r>
            <a:endParaRPr lang="en-US" sz="1600">
              <a:latin typeface="Arial"/>
            </a:endParaRPr>
          </a:p>
          <a:p>
            <a:endParaRPr lang="en-US" sz="3200" dirty="0">
              <a:solidFill>
                <a:srgbClr val="FFFFFF"/>
              </a:solidFill>
            </a:endParaRPr>
          </a:p>
        </p:txBody>
      </p:sp>
      <p:pic>
        <p:nvPicPr>
          <p:cNvPr id="4" name="Content Placeholder 3" descr="A screenshot of a computer&#10;&#10;Description automatically generated">
            <a:extLst>
              <a:ext uri="{FF2B5EF4-FFF2-40B4-BE49-F238E27FC236}">
                <a16:creationId xmlns:a16="http://schemas.microsoft.com/office/drawing/2014/main" id="{55C66E39-92B7-6B41-4688-8E3334463EF4}"/>
              </a:ext>
            </a:extLst>
          </p:cNvPr>
          <p:cNvPicPr>
            <a:picLocks noGrp="1" noChangeAspect="1"/>
          </p:cNvPicPr>
          <p:nvPr>
            <p:ph idx="1"/>
          </p:nvPr>
        </p:nvPicPr>
        <p:blipFill>
          <a:blip r:embed="rId2"/>
          <a:srcRect l="19294" t="24817" r="36235" b="15899"/>
          <a:stretch/>
        </p:blipFill>
        <p:spPr>
          <a:xfrm>
            <a:off x="5170282" y="807552"/>
            <a:ext cx="6238803" cy="5543984"/>
          </a:xfrm>
        </p:spPr>
      </p:pic>
    </p:spTree>
    <p:extLst>
      <p:ext uri="{BB962C8B-B14F-4D97-AF65-F5344CB8AC3E}">
        <p14:creationId xmlns:p14="http://schemas.microsoft.com/office/powerpoint/2010/main" val="335452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2A519-B44F-4995-5099-D1E89672514A}"/>
              </a:ext>
            </a:extLst>
          </p:cNvPr>
          <p:cNvSpPr>
            <a:spLocks noGrp="1"/>
          </p:cNvSpPr>
          <p:nvPr>
            <p:ph type="title"/>
          </p:nvPr>
        </p:nvSpPr>
        <p:spPr>
          <a:xfrm>
            <a:off x="959157" y="1113764"/>
            <a:ext cx="3269749" cy="4624327"/>
          </a:xfrm>
        </p:spPr>
        <p:txBody>
          <a:bodyPr anchor="ctr">
            <a:normAutofit fontScale="90000"/>
          </a:bodyPr>
          <a:lstStyle/>
          <a:p>
            <a:r>
              <a:rPr lang="en-US" sz="1600" dirty="0">
                <a:latin typeface="Arial"/>
                <a:ea typeface="+mj-lt"/>
                <a:cs typeface="+mj-lt"/>
              </a:rPr>
              <a:t>observations of density  in </a:t>
            </a:r>
            <a:r>
              <a:rPr lang="en-US" sz="1600" dirty="0" err="1">
                <a:latin typeface="Arial"/>
                <a:ea typeface="+mj-lt"/>
                <a:cs typeface="+mj-lt"/>
              </a:rPr>
              <a:t>alchohol</a:t>
            </a:r>
            <a:endParaRPr lang="en-US" sz="1600" dirty="0" err="1">
              <a:latin typeface="Arial"/>
            </a:endParaRPr>
          </a:p>
          <a:p>
            <a:br>
              <a:rPr lang="en-US" sz="3200" dirty="0">
                <a:solidFill>
                  <a:srgbClr val="FFFFFF"/>
                </a:solidFill>
              </a:rPr>
            </a:br>
            <a:r>
              <a:rPr lang="en-US" sz="1400" dirty="0">
                <a:ea typeface="+mj-lt"/>
                <a:cs typeface="+mj-lt"/>
              </a:rPr>
              <a:t>Density is used to measure the alcohol concentration in wines. During fermentation, the sugar in the juice is converted into ethanol with carbon dioxide as a waste gas. Monitoring the density during the process allows for optimal control of this conversion step for highest quality wines. Sweeter wines generally have higher densities</a:t>
            </a:r>
            <a:r>
              <a:rPr lang="en-US" sz="1200" dirty="0">
                <a:solidFill>
                  <a:srgbClr val="24292E"/>
                </a:solidFill>
                <a:ea typeface="+mj-lt"/>
                <a:cs typeface="+mj-lt"/>
              </a:rPr>
              <a:t>.</a:t>
            </a:r>
            <a:br>
              <a:rPr lang="en-US" sz="3200" dirty="0"/>
            </a:br>
            <a:br>
              <a:rPr lang="en-US" sz="3200" dirty="0"/>
            </a:br>
            <a:br>
              <a:rPr lang="en-US" sz="3200" dirty="0"/>
            </a:br>
            <a:endParaRPr lang="en-US" sz="3200" dirty="0">
              <a:solidFill>
                <a:srgbClr val="FFFFFF"/>
              </a:solidFill>
            </a:endParaRPr>
          </a:p>
        </p:txBody>
      </p:sp>
      <p:pic>
        <p:nvPicPr>
          <p:cNvPr id="6" name="Content Placeholder 5" descr="A screenshot of a computer screen&#10;&#10;Description automatically generated">
            <a:extLst>
              <a:ext uri="{FF2B5EF4-FFF2-40B4-BE49-F238E27FC236}">
                <a16:creationId xmlns:a16="http://schemas.microsoft.com/office/drawing/2014/main" id="{6E7B81B2-15E4-67AD-CACD-BD8CF2563732}"/>
              </a:ext>
            </a:extLst>
          </p:cNvPr>
          <p:cNvPicPr>
            <a:picLocks noGrp="1" noChangeAspect="1"/>
          </p:cNvPicPr>
          <p:nvPr>
            <p:ph idx="1"/>
          </p:nvPr>
        </p:nvPicPr>
        <p:blipFill>
          <a:blip r:embed="rId2"/>
          <a:srcRect l="16929" t="23092" r="32874" b="15264"/>
          <a:stretch/>
        </p:blipFill>
        <p:spPr>
          <a:xfrm>
            <a:off x="5250467" y="804610"/>
            <a:ext cx="5748479" cy="5369243"/>
          </a:xfrm>
        </p:spPr>
      </p:pic>
    </p:spTree>
    <p:extLst>
      <p:ext uri="{BB962C8B-B14F-4D97-AF65-F5344CB8AC3E}">
        <p14:creationId xmlns:p14="http://schemas.microsoft.com/office/powerpoint/2010/main" val="4199693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2A519-B44F-4995-5099-D1E89672514A}"/>
              </a:ext>
            </a:extLst>
          </p:cNvPr>
          <p:cNvSpPr>
            <a:spLocks noGrp="1"/>
          </p:cNvSpPr>
          <p:nvPr>
            <p:ph type="title"/>
          </p:nvPr>
        </p:nvSpPr>
        <p:spPr>
          <a:xfrm>
            <a:off x="959157" y="1113764"/>
            <a:ext cx="3269749" cy="4624327"/>
          </a:xfrm>
        </p:spPr>
        <p:txBody>
          <a:bodyPr anchor="ctr">
            <a:normAutofit/>
          </a:bodyPr>
          <a:lstStyle/>
          <a:p>
            <a:endParaRPr lang="en-US" sz="1600" dirty="0">
              <a:latin typeface="Arial"/>
            </a:endParaRPr>
          </a:p>
          <a:p>
            <a:br>
              <a:rPr lang="en-US" sz="3200" dirty="0">
                <a:solidFill>
                  <a:srgbClr val="FFFFFF"/>
                </a:solidFill>
              </a:rPr>
            </a:br>
            <a:endParaRPr lang="en-US" sz="3200" dirty="0"/>
          </a:p>
        </p:txBody>
      </p:sp>
      <p:pic>
        <p:nvPicPr>
          <p:cNvPr id="11" name="Content Placeholder 10" descr="A screenshot of a computer&#10;&#10;Description automatically generated">
            <a:extLst>
              <a:ext uri="{FF2B5EF4-FFF2-40B4-BE49-F238E27FC236}">
                <a16:creationId xmlns:a16="http://schemas.microsoft.com/office/drawing/2014/main" id="{7FB4FC08-6295-A93E-25D1-F196C85E0335}"/>
              </a:ext>
            </a:extLst>
          </p:cNvPr>
          <p:cNvPicPr>
            <a:picLocks noGrp="1" noChangeAspect="1"/>
          </p:cNvPicPr>
          <p:nvPr>
            <p:ph idx="1"/>
          </p:nvPr>
        </p:nvPicPr>
        <p:blipFill>
          <a:blip r:embed="rId2"/>
          <a:srcRect l="19341" t="28125" r="36923" b="28906"/>
          <a:stretch/>
        </p:blipFill>
        <p:spPr>
          <a:xfrm>
            <a:off x="5383971" y="483969"/>
            <a:ext cx="5851901" cy="5519919"/>
          </a:xfrm>
        </p:spPr>
      </p:pic>
      <p:sp>
        <p:nvSpPr>
          <p:cNvPr id="12" name="TextBox 11">
            <a:extLst>
              <a:ext uri="{FF2B5EF4-FFF2-40B4-BE49-F238E27FC236}">
                <a16:creationId xmlns:a16="http://schemas.microsoft.com/office/drawing/2014/main" id="{AEDBDE87-3D12-87CA-3709-04C1D0A516C1}"/>
              </a:ext>
            </a:extLst>
          </p:cNvPr>
          <p:cNvSpPr txBox="1"/>
          <p:nvPr/>
        </p:nvSpPr>
        <p:spPr>
          <a:xfrm>
            <a:off x="937795" y="969818"/>
            <a:ext cx="327607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latin typeface="Arial"/>
                <a:cs typeface="Arial"/>
              </a:rPr>
              <a:t>Observation of Density of wine:</a:t>
            </a:r>
          </a:p>
          <a:p>
            <a:r>
              <a:rPr lang="en-US" sz="1400" dirty="0">
                <a:solidFill>
                  <a:schemeClr val="bg1"/>
                </a:solidFill>
                <a:latin typeface="Arial"/>
                <a:cs typeface="Arial"/>
              </a:rPr>
              <a:t>Density vs Fixed acidity.</a:t>
            </a:r>
          </a:p>
          <a:p>
            <a:r>
              <a:rPr lang="en-US" sz="1400" dirty="0">
                <a:solidFill>
                  <a:schemeClr val="bg1"/>
                </a:solidFill>
                <a:latin typeface="Arial"/>
                <a:cs typeface="Arial"/>
              </a:rPr>
              <a:t>Density vs Volatile acidity</a:t>
            </a:r>
          </a:p>
          <a:p>
            <a:r>
              <a:rPr lang="en-US" sz="1400" dirty="0">
                <a:solidFill>
                  <a:schemeClr val="bg1"/>
                </a:solidFill>
                <a:latin typeface="Arial"/>
                <a:cs typeface="Arial"/>
              </a:rPr>
              <a:t>Density vs Citric acidity</a:t>
            </a:r>
          </a:p>
          <a:p>
            <a:r>
              <a:rPr lang="en-US" sz="1400" dirty="0">
                <a:solidFill>
                  <a:schemeClr val="bg1"/>
                </a:solidFill>
                <a:latin typeface="Arial"/>
                <a:cs typeface="Arial"/>
              </a:rPr>
              <a:t>Density vs Residual sugar</a:t>
            </a:r>
          </a:p>
          <a:p>
            <a:r>
              <a:rPr lang="en-US" sz="1400" dirty="0">
                <a:solidFill>
                  <a:schemeClr val="bg1"/>
                </a:solidFill>
                <a:latin typeface="Arial"/>
                <a:cs typeface="Arial"/>
              </a:rPr>
              <a:t>Density vs pH</a:t>
            </a:r>
          </a:p>
          <a:p>
            <a:r>
              <a:rPr lang="en-US" sz="1400" dirty="0">
                <a:solidFill>
                  <a:schemeClr val="bg1"/>
                </a:solidFill>
                <a:latin typeface="Arial"/>
                <a:cs typeface="Arial"/>
              </a:rPr>
              <a:t>Density vs Chloride</a:t>
            </a:r>
          </a:p>
          <a:p>
            <a:r>
              <a:rPr lang="en-US" sz="1400" dirty="0">
                <a:solidFill>
                  <a:schemeClr val="bg1"/>
                </a:solidFill>
                <a:latin typeface="Arial"/>
                <a:cs typeface="Arial"/>
              </a:rPr>
              <a:t>Density vs Sulphates</a:t>
            </a:r>
          </a:p>
          <a:p>
            <a:r>
              <a:rPr lang="en-US" sz="1400" dirty="0">
                <a:solidFill>
                  <a:schemeClr val="bg1"/>
                </a:solidFill>
                <a:latin typeface="Arial"/>
                <a:cs typeface="Arial"/>
              </a:rPr>
              <a:t>Density  vs Sulfur dioxide</a:t>
            </a:r>
          </a:p>
          <a:p>
            <a:r>
              <a:rPr lang="en-US" sz="1400" dirty="0">
                <a:solidFill>
                  <a:schemeClr val="bg1"/>
                </a:solidFill>
                <a:latin typeface="Arial"/>
                <a:cs typeface="Arial"/>
              </a:rPr>
              <a:t>Density vs quality</a:t>
            </a:r>
          </a:p>
        </p:txBody>
      </p:sp>
    </p:spTree>
    <p:extLst>
      <p:ext uri="{BB962C8B-B14F-4D97-AF65-F5344CB8AC3E}">
        <p14:creationId xmlns:p14="http://schemas.microsoft.com/office/powerpoint/2010/main" val="1021595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2A519-B44F-4995-5099-D1E89672514A}"/>
              </a:ext>
            </a:extLst>
          </p:cNvPr>
          <p:cNvSpPr>
            <a:spLocks noGrp="1"/>
          </p:cNvSpPr>
          <p:nvPr>
            <p:ph type="title"/>
          </p:nvPr>
        </p:nvSpPr>
        <p:spPr>
          <a:xfrm>
            <a:off x="959157" y="1113764"/>
            <a:ext cx="3269749" cy="4624327"/>
          </a:xfrm>
        </p:spPr>
        <p:txBody>
          <a:bodyPr anchor="ctr">
            <a:normAutofit/>
          </a:bodyPr>
          <a:lstStyle/>
          <a:p>
            <a:endParaRPr lang="en-US" sz="1600" dirty="0">
              <a:latin typeface="Arial"/>
            </a:endParaRPr>
          </a:p>
          <a:p>
            <a:br>
              <a:rPr lang="en-US" sz="3200" dirty="0">
                <a:solidFill>
                  <a:srgbClr val="FFFFFF"/>
                </a:solidFill>
              </a:rPr>
            </a:br>
            <a:endParaRPr lang="en-US" sz="3200" dirty="0"/>
          </a:p>
        </p:txBody>
      </p:sp>
      <p:sp>
        <p:nvSpPr>
          <p:cNvPr id="12" name="TextBox 11">
            <a:extLst>
              <a:ext uri="{FF2B5EF4-FFF2-40B4-BE49-F238E27FC236}">
                <a16:creationId xmlns:a16="http://schemas.microsoft.com/office/drawing/2014/main" id="{AEDBDE87-3D12-87CA-3709-04C1D0A516C1}"/>
              </a:ext>
            </a:extLst>
          </p:cNvPr>
          <p:cNvSpPr txBox="1"/>
          <p:nvPr/>
        </p:nvSpPr>
        <p:spPr>
          <a:xfrm>
            <a:off x="937795" y="969818"/>
            <a:ext cx="3276077"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solidFill>
                  <a:schemeClr val="bg1"/>
                </a:solidFill>
                <a:latin typeface="Arial"/>
                <a:cs typeface="Arial"/>
              </a:rPr>
              <a:t>Histogram  is a graph showing the number of observations within each given interval. </a:t>
            </a:r>
            <a:endParaRPr lang="en-US" sz="1400">
              <a:solidFill>
                <a:schemeClr val="bg1"/>
              </a:solidFill>
              <a:latin typeface="Arial"/>
              <a:cs typeface="Arial"/>
            </a:endParaRPr>
          </a:p>
          <a:p>
            <a:endParaRPr lang="en-US" sz="1400" dirty="0">
              <a:solidFill>
                <a:schemeClr val="bg1"/>
              </a:solidFill>
              <a:latin typeface="Arial"/>
              <a:cs typeface="Arial"/>
            </a:endParaRPr>
          </a:p>
          <a:p>
            <a:endParaRPr lang="en-US" sz="1400" dirty="0">
              <a:solidFill>
                <a:schemeClr val="bg1"/>
              </a:solidFill>
              <a:latin typeface="Arial"/>
              <a:cs typeface="Arial"/>
            </a:endParaRPr>
          </a:p>
          <a:p>
            <a:endParaRPr lang="en-US" sz="1400" dirty="0">
              <a:solidFill>
                <a:schemeClr val="bg1"/>
              </a:solidFill>
              <a:latin typeface="Arial"/>
              <a:cs typeface="Arial"/>
            </a:endParaRPr>
          </a:p>
          <a:p>
            <a:endParaRPr lang="en-US" sz="1400" dirty="0">
              <a:solidFill>
                <a:schemeClr val="bg1"/>
              </a:solidFill>
              <a:latin typeface="Arial"/>
              <a:cs typeface="Arial"/>
            </a:endParaRPr>
          </a:p>
          <a:p>
            <a:endParaRPr lang="en-US" sz="1400" dirty="0">
              <a:solidFill>
                <a:schemeClr val="bg1"/>
              </a:solidFill>
              <a:latin typeface="Arial"/>
              <a:cs typeface="Arial"/>
            </a:endParaRPr>
          </a:p>
          <a:p>
            <a:endParaRPr lang="en-US" sz="1400" dirty="0">
              <a:solidFill>
                <a:schemeClr val="bg1"/>
              </a:solidFill>
              <a:latin typeface="Arial"/>
              <a:cs typeface="Arial"/>
            </a:endParaRPr>
          </a:p>
          <a:p>
            <a:r>
              <a:rPr lang="en-US" sz="1400" dirty="0">
                <a:solidFill>
                  <a:schemeClr val="bg1"/>
                </a:solidFill>
                <a:latin typeface="Arial"/>
                <a:cs typeface="Arial"/>
              </a:rPr>
              <a:t>A histogram is used to represent data provided in the form of some groups. It is an accurate method for the graphical representation  of numerical data distribution.</a:t>
            </a:r>
            <a:endParaRPr lang="en-US" sz="1400" dirty="0">
              <a:solidFill>
                <a:schemeClr val="bg1"/>
              </a:solidFill>
            </a:endParaRPr>
          </a:p>
          <a:p>
            <a:endParaRPr lang="en-US" sz="1400" dirty="0">
              <a:solidFill>
                <a:schemeClr val="bg1"/>
              </a:solidFill>
              <a:latin typeface="Arial"/>
              <a:cs typeface="Arial"/>
            </a:endParaRPr>
          </a:p>
        </p:txBody>
      </p:sp>
      <p:pic>
        <p:nvPicPr>
          <p:cNvPr id="5" name="Content Placeholder 4" descr="A screenshot of a computer&#10;&#10;Description automatically generated">
            <a:extLst>
              <a:ext uri="{FF2B5EF4-FFF2-40B4-BE49-F238E27FC236}">
                <a16:creationId xmlns:a16="http://schemas.microsoft.com/office/drawing/2014/main" id="{3EEFCAAB-B4A4-EBDB-E651-EC6E71DB4558}"/>
              </a:ext>
            </a:extLst>
          </p:cNvPr>
          <p:cNvPicPr>
            <a:picLocks noGrp="1" noChangeAspect="1"/>
          </p:cNvPicPr>
          <p:nvPr>
            <p:ph idx="1"/>
          </p:nvPr>
        </p:nvPicPr>
        <p:blipFill>
          <a:blip r:embed="rId2"/>
          <a:srcRect l="27253" t="24175" r="28352" b="11372"/>
          <a:stretch/>
        </p:blipFill>
        <p:spPr>
          <a:xfrm>
            <a:off x="5559787" y="721292"/>
            <a:ext cx="6125072" cy="5361275"/>
          </a:xfrm>
        </p:spPr>
      </p:pic>
    </p:spTree>
    <p:extLst>
      <p:ext uri="{BB962C8B-B14F-4D97-AF65-F5344CB8AC3E}">
        <p14:creationId xmlns:p14="http://schemas.microsoft.com/office/powerpoint/2010/main" val="858304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2A519-B44F-4995-5099-D1E89672514A}"/>
              </a:ext>
            </a:extLst>
          </p:cNvPr>
          <p:cNvSpPr>
            <a:spLocks noGrp="1"/>
          </p:cNvSpPr>
          <p:nvPr>
            <p:ph type="title"/>
          </p:nvPr>
        </p:nvSpPr>
        <p:spPr>
          <a:xfrm>
            <a:off x="959157" y="1113764"/>
            <a:ext cx="3269749" cy="4624327"/>
          </a:xfrm>
        </p:spPr>
        <p:txBody>
          <a:bodyPr anchor="ctr">
            <a:normAutofit/>
          </a:bodyPr>
          <a:lstStyle/>
          <a:p>
            <a:endParaRPr lang="en-US" sz="1600" dirty="0">
              <a:latin typeface="Arial"/>
            </a:endParaRPr>
          </a:p>
          <a:p>
            <a:br>
              <a:rPr lang="en-US" sz="3200" dirty="0">
                <a:solidFill>
                  <a:srgbClr val="FFFFFF"/>
                </a:solidFill>
              </a:rPr>
            </a:br>
            <a:endParaRPr lang="en-US" sz="3200" dirty="0"/>
          </a:p>
        </p:txBody>
      </p:sp>
      <p:sp>
        <p:nvSpPr>
          <p:cNvPr id="12" name="TextBox 11">
            <a:extLst>
              <a:ext uri="{FF2B5EF4-FFF2-40B4-BE49-F238E27FC236}">
                <a16:creationId xmlns:a16="http://schemas.microsoft.com/office/drawing/2014/main" id="{AEDBDE87-3D12-87CA-3709-04C1D0A516C1}"/>
              </a:ext>
            </a:extLst>
          </p:cNvPr>
          <p:cNvSpPr txBox="1"/>
          <p:nvPr/>
        </p:nvSpPr>
        <p:spPr>
          <a:xfrm>
            <a:off x="937795" y="969818"/>
            <a:ext cx="327607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latin typeface="Arial"/>
                <a:cs typeface="Arial"/>
              </a:rPr>
              <a:t>A correlation heatmap is a graphical tool that displays the correlation between multiple variables as a color coded matrix.</a:t>
            </a:r>
            <a:endParaRPr lang="en-US" sz="1400">
              <a:solidFill>
                <a:schemeClr val="bg1"/>
              </a:solidFill>
            </a:endParaRPr>
          </a:p>
          <a:p>
            <a:endParaRPr lang="en-US" sz="1400" dirty="0">
              <a:solidFill>
                <a:schemeClr val="bg1"/>
              </a:solidFill>
              <a:latin typeface="Arial"/>
              <a:cs typeface="Arial"/>
            </a:endParaRPr>
          </a:p>
          <a:p>
            <a:endParaRPr lang="en-US" sz="1400" dirty="0">
              <a:solidFill>
                <a:schemeClr val="bg1"/>
              </a:solidFill>
              <a:latin typeface="Arial"/>
              <a:cs typeface="Arial"/>
            </a:endParaRPr>
          </a:p>
        </p:txBody>
      </p:sp>
      <p:pic>
        <p:nvPicPr>
          <p:cNvPr id="6" name="Content Placeholder 5" descr="A screenshot of a computer&#10;&#10;Description automatically generated">
            <a:extLst>
              <a:ext uri="{FF2B5EF4-FFF2-40B4-BE49-F238E27FC236}">
                <a16:creationId xmlns:a16="http://schemas.microsoft.com/office/drawing/2014/main" id="{5820F255-934E-9866-BE14-9883A183715D}"/>
              </a:ext>
            </a:extLst>
          </p:cNvPr>
          <p:cNvPicPr>
            <a:picLocks noGrp="1" noChangeAspect="1"/>
          </p:cNvPicPr>
          <p:nvPr>
            <p:ph idx="1"/>
          </p:nvPr>
        </p:nvPicPr>
        <p:blipFill>
          <a:blip r:embed="rId2"/>
          <a:srcRect l="25714" t="26563" r="33846" b="15037"/>
          <a:stretch/>
        </p:blipFill>
        <p:spPr>
          <a:xfrm>
            <a:off x="5369593" y="728383"/>
            <a:ext cx="5190518" cy="5397437"/>
          </a:xfrm>
        </p:spPr>
      </p:pic>
    </p:spTree>
    <p:extLst>
      <p:ext uri="{BB962C8B-B14F-4D97-AF65-F5344CB8AC3E}">
        <p14:creationId xmlns:p14="http://schemas.microsoft.com/office/powerpoint/2010/main" val="2683467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2A519-B44F-4995-5099-D1E89672514A}"/>
              </a:ext>
            </a:extLst>
          </p:cNvPr>
          <p:cNvSpPr>
            <a:spLocks noGrp="1"/>
          </p:cNvSpPr>
          <p:nvPr>
            <p:ph type="title"/>
          </p:nvPr>
        </p:nvSpPr>
        <p:spPr>
          <a:xfrm>
            <a:off x="959157" y="1113764"/>
            <a:ext cx="3269749" cy="4624327"/>
          </a:xfrm>
        </p:spPr>
        <p:txBody>
          <a:bodyPr anchor="ctr">
            <a:normAutofit/>
          </a:bodyPr>
          <a:lstStyle/>
          <a:p>
            <a:endParaRPr lang="en-US" sz="1600" dirty="0">
              <a:latin typeface="Arial"/>
            </a:endParaRPr>
          </a:p>
          <a:p>
            <a:br>
              <a:rPr lang="en-US" sz="3200" dirty="0">
                <a:solidFill>
                  <a:srgbClr val="FFFFFF"/>
                </a:solidFill>
              </a:rPr>
            </a:br>
            <a:endParaRPr lang="en-US" sz="3200" dirty="0"/>
          </a:p>
        </p:txBody>
      </p:sp>
      <p:sp>
        <p:nvSpPr>
          <p:cNvPr id="12" name="TextBox 11">
            <a:extLst>
              <a:ext uri="{FF2B5EF4-FFF2-40B4-BE49-F238E27FC236}">
                <a16:creationId xmlns:a16="http://schemas.microsoft.com/office/drawing/2014/main" id="{AEDBDE87-3D12-87CA-3709-04C1D0A516C1}"/>
              </a:ext>
            </a:extLst>
          </p:cNvPr>
          <p:cNvSpPr txBox="1"/>
          <p:nvPr/>
        </p:nvSpPr>
        <p:spPr>
          <a:xfrm>
            <a:off x="937795" y="969818"/>
            <a:ext cx="327607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chemeClr val="bg1"/>
                </a:solidFill>
                <a:latin typeface="Arial"/>
                <a:cs typeface="Arial"/>
              </a:rPr>
              <a:t>A correlation heatmap is a graphical tool that displays the correlation between multiple variables as a color coded matrix.</a:t>
            </a:r>
            <a:endParaRPr lang="en-US" sz="1400">
              <a:solidFill>
                <a:schemeClr val="bg1"/>
              </a:solidFill>
            </a:endParaRPr>
          </a:p>
          <a:p>
            <a:endParaRPr lang="en-US" sz="1400" dirty="0">
              <a:solidFill>
                <a:schemeClr val="bg1"/>
              </a:solidFill>
              <a:latin typeface="Arial"/>
              <a:cs typeface="Arial"/>
            </a:endParaRPr>
          </a:p>
          <a:p>
            <a:endParaRPr lang="en-US" sz="1400" dirty="0">
              <a:solidFill>
                <a:schemeClr val="bg1"/>
              </a:solidFill>
              <a:latin typeface="Arial"/>
              <a:cs typeface="Arial"/>
            </a:endParaRPr>
          </a:p>
        </p:txBody>
      </p:sp>
      <p:pic>
        <p:nvPicPr>
          <p:cNvPr id="6" name="Content Placeholder 5" descr="A screenshot of a computer&#10;&#10;Description automatically generated">
            <a:extLst>
              <a:ext uri="{FF2B5EF4-FFF2-40B4-BE49-F238E27FC236}">
                <a16:creationId xmlns:a16="http://schemas.microsoft.com/office/drawing/2014/main" id="{5820F255-934E-9866-BE14-9883A183715D}"/>
              </a:ext>
            </a:extLst>
          </p:cNvPr>
          <p:cNvPicPr>
            <a:picLocks noGrp="1" noChangeAspect="1"/>
          </p:cNvPicPr>
          <p:nvPr>
            <p:ph idx="1"/>
          </p:nvPr>
        </p:nvPicPr>
        <p:blipFill>
          <a:blip r:embed="rId2"/>
          <a:srcRect l="25714" t="26563" r="33846" b="15037"/>
          <a:stretch/>
        </p:blipFill>
        <p:spPr>
          <a:xfrm>
            <a:off x="5369593" y="728383"/>
            <a:ext cx="5190518" cy="5397437"/>
          </a:xfrm>
        </p:spPr>
      </p:pic>
    </p:spTree>
    <p:extLst>
      <p:ext uri="{BB962C8B-B14F-4D97-AF65-F5344CB8AC3E}">
        <p14:creationId xmlns:p14="http://schemas.microsoft.com/office/powerpoint/2010/main" val="30528078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TC103457464[[fn=Dividend]]</Template>
  <TotalTime>0</TotalTime>
  <Words>1</Words>
  <Application>Microsoft Office PowerPoint</Application>
  <PresentationFormat>Widescreen</PresentationFormat>
  <Paragraphs>1</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Dividend</vt:lpstr>
      <vt:lpstr>Wine Quality prediction Analysis: </vt:lpstr>
      <vt:lpstr>About Dataset :    The primary goal of this project is to build a predictive model that can accurately estimate wine quality based on its chemical  composition. The dataset used in this project is the Wine Quality dataset. It contains important chemical features such as: *Fixed  Acidity, Volatile Acidity, Citric Acid, Residual Sugar, Chlorides, Free Sulfur Dioxide, Total Sulfur Dioxide, Density pH, Sulphates,  Alcohol, Quality (target variable) </vt:lpstr>
      <vt:lpstr>Count of observations of quality in each categorical bar </vt:lpstr>
      <vt:lpstr>observations of density  in alchohol  Density is used to measure the alcohol concentration in wines. During fermentation, the sugar in the juice is converted into ethanol with carbon dioxide as a waste gas. Monitoring the density during the process allows for optimal control of this conversion step for highest quality wines. Sweeter wines generally have higher densities.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133</cp:revision>
  <dcterms:created xsi:type="dcterms:W3CDTF">2025-01-04T22:45:24Z</dcterms:created>
  <dcterms:modified xsi:type="dcterms:W3CDTF">2025-01-05T01:24:17Z</dcterms:modified>
</cp:coreProperties>
</file>