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6762" y="2346325"/>
            <a:ext cx="10943167" cy="1082675"/>
          </a:xfrm>
        </p:spPr>
        <p:txBody>
          <a:bodyPr/>
          <a:p>
            <a:r>
              <a:rPr lang="en-US" altLang="en-US"/>
              <a:t>Credit Card Approval Prediction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533" y="3429000"/>
            <a:ext cx="10949517" cy="981075"/>
          </a:xfrm>
        </p:spPr>
        <p:txBody>
          <a:bodyPr/>
          <a:p>
            <a:r>
              <a:rPr lang="en-GB" sz="2800" dirty="0">
                <a:latin typeface="Arial" panose="020B0604020202020204"/>
                <a:cs typeface="Arial" panose="020B0604020202020204"/>
                <a:sym typeface="+mn-ea"/>
              </a:rPr>
              <a:t>Tools </a:t>
            </a:r>
            <a:r>
              <a:rPr lang="en-GB" sz="2800" dirty="0">
                <a:latin typeface="Arial" panose="020B0604020202020204"/>
                <a:cs typeface="Arial" panose="020B0604020202020204"/>
                <a:sym typeface="+mn-ea"/>
              </a:rPr>
              <a:t>used for </a:t>
            </a:r>
            <a:r>
              <a:rPr lang="en-GB" sz="2800" dirty="0" err="1">
                <a:latin typeface="Arial" panose="020B0604020202020204"/>
                <a:cs typeface="Arial" panose="020B0604020202020204"/>
                <a:sym typeface="+mn-ea"/>
              </a:rPr>
              <a:t>Analzing</a:t>
            </a:r>
            <a:r>
              <a:rPr lang="en-GB" sz="2800" dirty="0">
                <a:latin typeface="Arial" panose="020B0604020202020204"/>
                <a:cs typeface="Arial" panose="020B0604020202020204"/>
                <a:sym typeface="+mn-ea"/>
              </a:rPr>
              <a:t> Data : Python</a:t>
            </a:r>
            <a:r>
              <a:rPr lang="en-US" altLang="en-GB" sz="2800" dirty="0">
                <a:latin typeface="Arial" panose="020B0604020202020204"/>
                <a:cs typeface="Arial" panose="020B0604020202020204"/>
                <a:sym typeface="+mn-ea"/>
              </a:rPr>
              <a:t>(jupyter Notebook)</a:t>
            </a:r>
            <a:r>
              <a:rPr lang="en-GB" sz="2800" dirty="0">
                <a:latin typeface="Arial" panose="020B0604020202020204"/>
                <a:cs typeface="Arial" panose="020B0604020202020204"/>
                <a:sym typeface="+mn-ea"/>
              </a:rPr>
              <a:t>, Machine Leaning, Excel</a:t>
            </a:r>
            <a:endParaRPr lang="en-US"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Classification report and Accuracy Score</a:t>
            </a:r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rcRect l="9198" t="22974" r="37072" b="13962"/>
          <a:stretch>
            <a:fillRect/>
          </a:stretch>
        </p:blipFill>
        <p:spPr>
          <a:xfrm>
            <a:off x="1417320" y="977265"/>
            <a:ext cx="8780780" cy="51282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Test Accuracy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l="8657" t="30372" r="33634" b="43244"/>
          <a:stretch>
            <a:fillRect/>
          </a:stretch>
        </p:blipFill>
        <p:spPr>
          <a:xfrm>
            <a:off x="876300" y="1224915"/>
            <a:ext cx="9544685" cy="51898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Training accuracy and Test Accuracy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l="8837" t="28128" r="7763" b="12026"/>
          <a:stretch>
            <a:fillRect/>
          </a:stretch>
        </p:blipFill>
        <p:spPr>
          <a:xfrm>
            <a:off x="359410" y="1210945"/>
            <a:ext cx="11222990" cy="492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Objectives: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000"/>
              <a:t>Problem Statement: The task is to analyze and build a predictive model that can accurately determine whether a credit card application</a:t>
            </a:r>
            <a:endParaRPr lang="en-US" altLang="en-US" sz="2000"/>
          </a:p>
          <a:p>
            <a:r>
              <a:rPr lang="en-US" altLang="en-US" sz="2000"/>
              <a:t>should be approved or rejected based on various applicant attributes and historical credit data.</a:t>
            </a:r>
            <a:endParaRPr lang="en-US" altLang="en-US" sz="2000"/>
          </a:p>
          <a:p>
            <a:r>
              <a:rPr lang="en-US" altLang="en-US" sz="2000"/>
              <a:t>Goal of the Project: The goal is to develop a model that can that can assist financial institutions in making informed decisions while</a:t>
            </a:r>
            <a:endParaRPr lang="en-US" altLang="en-US" sz="2000"/>
          </a:p>
          <a:p>
            <a:r>
              <a:rPr lang="en-US" altLang="en-US" sz="2000"/>
              <a:t>minimizing the risk of default and maximizing profitability.</a:t>
            </a:r>
            <a:endParaRPr lang="en-US" altLang="en-US" sz="2000"/>
          </a:p>
          <a:p>
            <a:r>
              <a:rPr lang="en-US" altLang="en-US" sz="2000"/>
              <a:t>They have given a problem to identify the customers segments which are eligible for Credit Card approval, so that they can specifical</a:t>
            </a:r>
            <a:endParaRPr lang="en-US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0" y="773430"/>
            <a:ext cx="10972800" cy="4953000"/>
          </a:xfrm>
        </p:spPr>
        <p:txBody>
          <a:bodyPr/>
          <a:p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Column name:	                                 Description  </a:t>
            </a:r>
            <a:endParaRPr lang="en-US" altLang="en-US" sz="1400"/>
          </a:p>
          <a:p>
            <a:r>
              <a:rPr lang="en-US" altLang="en-US" sz="1400"/>
              <a:t>ID                                                  Unique Id of the row  </a:t>
            </a:r>
            <a:endParaRPr lang="en-US" altLang="en-US" sz="1400"/>
          </a:p>
          <a:p>
            <a:r>
              <a:rPr lang="en-US" altLang="en-US" sz="1400"/>
              <a:t>CODE_GENDER                Gender of the applicant. M is male and F is female.  </a:t>
            </a:r>
            <a:endParaRPr lang="en-US" altLang="en-US" sz="1400"/>
          </a:p>
          <a:p>
            <a:r>
              <a:rPr lang="en-US" altLang="en-US" sz="1400"/>
              <a:t>FLAG_OWN_CAR	           Is an applicant with a car? Y is Yes and N is NO.</a:t>
            </a:r>
            <a:endParaRPr lang="en-US" altLang="en-US" sz="1400"/>
          </a:p>
          <a:p>
            <a:r>
              <a:rPr lang="en-US" altLang="en-US" sz="1400"/>
              <a:t>FLAG_OWN_REALTY 	       Is an applicant with realty? Y is Yes and N is No. </a:t>
            </a:r>
            <a:endParaRPr lang="en-US" altLang="en-US" sz="1400"/>
          </a:p>
          <a:p>
            <a:r>
              <a:rPr lang="en-US" altLang="en-US" sz="1400"/>
              <a:t>CNT_CHILDREN                              Count of children. </a:t>
            </a:r>
            <a:endParaRPr lang="en-US" altLang="en-US" sz="1400"/>
          </a:p>
          <a:p>
            <a:r>
              <a:rPr lang="en-US" altLang="en-US" sz="1400"/>
              <a:t>AMT_INCOME_TOTAL 	                   the amount of the income. </a:t>
            </a:r>
            <a:endParaRPr lang="en-US" altLang="en-US" sz="1400"/>
          </a:p>
          <a:p>
            <a:r>
              <a:rPr lang="en-US" altLang="en-US" sz="1400"/>
              <a:t>NAME_INCOME_TYPE 	       The type of income (5 types in total). </a:t>
            </a:r>
            <a:endParaRPr lang="en-US" altLang="en-US" sz="1400"/>
          </a:p>
          <a:p>
            <a:r>
              <a:rPr lang="en-US" altLang="en-US" sz="1400"/>
              <a:t>NAME_EDUCATION_TYPE 	   The type of education (5 types in total). </a:t>
            </a:r>
            <a:endParaRPr lang="en-US" altLang="en-US" sz="1400"/>
          </a:p>
          <a:p>
            <a:r>
              <a:rPr lang="en-US" altLang="en-US" sz="1400"/>
              <a:t>NAME_FAMILY_STATUS 	       The type of family status (6 types in total). </a:t>
            </a:r>
            <a:endParaRPr lang="en-US" altLang="en-US" sz="1400"/>
          </a:p>
          <a:p>
            <a:r>
              <a:rPr lang="en-US" altLang="en-US" sz="1400"/>
              <a:t>DAYS_BIRTH 	           The number of the days from birth (Negative values). </a:t>
            </a:r>
            <a:endParaRPr lang="en-US" altLang="en-US" sz="1400"/>
          </a:p>
          <a:p>
            <a:r>
              <a:rPr lang="en-US" altLang="en-US" sz="1400"/>
              <a:t>DAYS_EMPLOYED 	       The number of the days from employment (Negative values). This column has error values. </a:t>
            </a:r>
            <a:endParaRPr lang="en-US" altLang="en-US" sz="1400"/>
          </a:p>
          <a:p>
            <a:r>
              <a:rPr lang="en-US" altLang="en-US" sz="1400"/>
              <a:t>FLAG_MOBIL 	                      Is an applicant with a mobile? 1 is True and 0 is False </a:t>
            </a:r>
            <a:endParaRPr lang="en-US" altLang="en-US" sz="1400"/>
          </a:p>
          <a:p>
            <a:r>
              <a:rPr lang="en-US" altLang="en-US" sz="1400"/>
              <a:t>FLAG_WORK_PHONE 	   Is an applicant with a work phone? 1 is True and 0 is False. </a:t>
            </a:r>
            <a:endParaRPr lang="en-US" altLang="en-US" sz="1400"/>
          </a:p>
          <a:p>
            <a:r>
              <a:rPr lang="en-US" altLang="en-US" sz="1400"/>
              <a:t>FLAG_PHONE 	           Is an applicant with a phone? 1 is True and 0 is False. </a:t>
            </a:r>
            <a:endParaRPr lang="en-US" altLang="en-US" sz="1400"/>
          </a:p>
          <a:p>
            <a:r>
              <a:rPr lang="en-US" altLang="en-US" sz="1400"/>
              <a:t>FLAG_EMAIL 	           Is an applicant with an email? 1 is True and 0 is False.   </a:t>
            </a:r>
            <a:endParaRPr lang="en-US" altLang="en-US" sz="1400"/>
          </a:p>
          <a:p>
            <a:r>
              <a:rPr lang="en-US" altLang="en-US" sz="1400"/>
              <a:t>OCCUPATION_TYPE 	   The type of occupation (19 types in total). This column has missing values. </a:t>
            </a:r>
            <a:endParaRPr lang="en-US" altLang="en-US" sz="1400"/>
          </a:p>
          <a:p>
            <a:r>
              <a:rPr lang="en-US" altLang="en-US" sz="1400"/>
              <a:t>CNT_FAM_MEMBERS 	                   The count of family members. </a:t>
            </a:r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Missing Data for application records dataset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l="19758" t="26333" r="15253" b="15244"/>
          <a:stretch>
            <a:fillRect/>
          </a:stretch>
        </p:blipFill>
        <p:spPr>
          <a:xfrm>
            <a:off x="609600" y="1188720"/>
            <a:ext cx="10026015" cy="54203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Missing Data for credit records dataset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l="18424" t="29090" r="9573" b="9128"/>
          <a:stretch>
            <a:fillRect/>
          </a:stretch>
        </p:blipFill>
        <p:spPr>
          <a:xfrm>
            <a:off x="407035" y="927100"/>
            <a:ext cx="11524615" cy="55606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16280"/>
          </a:xfrm>
        </p:spPr>
        <p:txBody>
          <a:bodyPr/>
          <a:p>
            <a:r>
              <a:rPr lang="en-US"/>
              <a:t>Count of observations of children,income,years of experience ,age.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l="16435" t="24910" r="13011" b="10103"/>
          <a:stretch>
            <a:fillRect/>
          </a:stretch>
        </p:blipFill>
        <p:spPr>
          <a:xfrm>
            <a:off x="1529080" y="1273175"/>
            <a:ext cx="10530205" cy="50869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854075"/>
          </a:xfrm>
        </p:spPr>
        <p:txBody>
          <a:bodyPr/>
          <a:p>
            <a:r>
              <a:rPr lang="en-US" altLang="en-US" sz="2000"/>
              <a:t>Customer Distribution by \n Income Type &amp; Customer Distribution by \n Family Status</a:t>
            </a:r>
            <a:endParaRPr lang="en-US" altLang="en-US" sz="20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l="18244" t="21692" r="30916" b="13321"/>
          <a:stretch>
            <a:fillRect/>
          </a:stretch>
        </p:blipFill>
        <p:spPr>
          <a:xfrm>
            <a:off x="1066800" y="1273175"/>
            <a:ext cx="9338945" cy="545719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9163050" y="6711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2000"/>
              <a:t>Customer Distribution by \n Housing_Type &amp; Customer Distribution by \n Education_Type</a:t>
            </a:r>
            <a:endParaRPr lang="en-US" altLang="en-US" sz="20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l="17884" t="31013" r="29835" b="1731"/>
          <a:stretch>
            <a:fillRect/>
          </a:stretch>
        </p:blipFill>
        <p:spPr>
          <a:xfrm>
            <a:off x="1434465" y="1337945"/>
            <a:ext cx="8985885" cy="52616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/>
              <a:t>Central tendency of the data set</a:t>
            </a:r>
            <a:br>
              <a:rPr lang="en-US"/>
            </a:b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l="216" t="22474" r="6383" b="4851"/>
          <a:stretch>
            <a:fillRect/>
          </a:stretch>
        </p:blipFill>
        <p:spPr>
          <a:xfrm>
            <a:off x="609600" y="1130935"/>
            <a:ext cx="11301730" cy="50838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2484</Words>
  <Application>WPS Presentation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Arial</vt:lpstr>
      <vt:lpstr>Microsoft YaHei</vt:lpstr>
      <vt:lpstr>Arial Unicode MS</vt:lpstr>
      <vt:lpstr>Calibri</vt:lpstr>
      <vt:lpstr>Green Color</vt:lpstr>
      <vt:lpstr>Credit Card Approval Prediction</vt:lpstr>
      <vt:lpstr>PowerPoint 演示文稿</vt:lpstr>
      <vt:lpstr>PowerPoint 演示文稿</vt:lpstr>
      <vt:lpstr>Missing Data for application records dataset</vt:lpstr>
      <vt:lpstr>Missing Data for credit records dataset</vt:lpstr>
      <vt:lpstr>Count of observations of children,income,years of experience ,age.</vt:lpstr>
      <vt:lpstr>Customer Distribution by \n Income Type &amp; Customer Distribution by \n Family Status</vt:lpstr>
      <vt:lpstr>Customer Distribution by \n Housing_Type &amp; Customer Distribution by \n Education_Type</vt:lpstr>
      <vt:lpstr>Central tendency of the data set </vt:lpstr>
      <vt:lpstr>Classification report and Accuracy Score</vt:lpstr>
      <vt:lpstr>Test Accuracy</vt:lpstr>
      <vt:lpstr>Training accuracy and Test Accuracy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Approval Prediction</dc:title>
  <dc:creator>PUJA</dc:creator>
  <cp:lastModifiedBy>Puja Saha</cp:lastModifiedBy>
  <cp:revision>7</cp:revision>
  <dcterms:created xsi:type="dcterms:W3CDTF">2025-03-18T15:22:00Z</dcterms:created>
  <dcterms:modified xsi:type="dcterms:W3CDTF">2025-03-18T16:20:41Z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961E8A92433B41219774FA258FC532F0_13</vt:lpwstr>
  </property>
  <property fmtid="{D5CDD505-2E9C-101B-9397-08002B2CF9AE}" pid="3" name="KSOProductBuildVer">
    <vt:lpwstr>1033-12.2.0.19307</vt:lpwstr>
  </property>
</Properties>
</file>