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lstStyle>
            <a:lvl1pPr algn="ctr" fontAlgn="base">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1" y="812165"/>
            <a:ext cx="9211733" cy="1082675"/>
          </a:xfrm>
        </p:spPr>
        <p:txBody>
          <a:bodyPr/>
          <a:lstStyle/>
          <a:p>
            <a:r>
              <a:rPr lang="en-US" altLang="en-US"/>
              <a:t>Customer Churn Prediction</a:t>
            </a:r>
            <a:endParaRPr lang="en-US" altLang="en-US"/>
          </a:p>
        </p:txBody>
      </p:sp>
      <p:sp>
        <p:nvSpPr>
          <p:cNvPr id="3" name="Subtitle 2"/>
          <p:cNvSpPr>
            <a:spLocks noGrp="1"/>
          </p:cNvSpPr>
          <p:nvPr>
            <p:ph type="subTitle" idx="1"/>
          </p:nvPr>
        </p:nvSpPr>
        <p:spPr>
          <a:xfrm>
            <a:off x="2407920" y="1894840"/>
            <a:ext cx="9218295" cy="1064260"/>
          </a:xfrm>
        </p:spPr>
        <p:txBody>
          <a:bodyPr/>
          <a:lstStyle/>
          <a:p>
            <a:r>
              <a:rPr lang="en-GB" dirty="0">
                <a:latin typeface="Arial" panose="020B0604020202020204"/>
                <a:cs typeface="Arial" panose="020B0604020202020204"/>
                <a:sym typeface="+mn-ea"/>
              </a:rPr>
              <a:t>Tools used for </a:t>
            </a:r>
            <a:r>
              <a:rPr lang="en-GB" dirty="0" err="1">
                <a:latin typeface="Arial" panose="020B0604020202020204"/>
                <a:cs typeface="Arial" panose="020B0604020202020204"/>
                <a:sym typeface="+mn-ea"/>
              </a:rPr>
              <a:t>Analzing</a:t>
            </a:r>
            <a:r>
              <a:rPr lang="en-GB" dirty="0">
                <a:latin typeface="Arial" panose="020B0604020202020204"/>
                <a:cs typeface="Arial" panose="020B0604020202020204"/>
                <a:sym typeface="+mn-ea"/>
              </a:rPr>
              <a:t> Data : Python</a:t>
            </a:r>
            <a:r>
              <a:rPr lang="en-US" altLang="en-GB" dirty="0">
                <a:latin typeface="Arial" panose="020B0604020202020204"/>
                <a:cs typeface="Arial" panose="020B0604020202020204"/>
                <a:sym typeface="+mn-ea"/>
              </a:rPr>
              <a:t>(jupyter Notebook)</a:t>
            </a:r>
            <a:r>
              <a:rPr lang="en-GB" dirty="0">
                <a:latin typeface="Arial" panose="020B0604020202020204"/>
                <a:cs typeface="Arial" panose="020B0604020202020204"/>
                <a:sym typeface="+mn-ea"/>
              </a:rPr>
              <a:t>, Machine Leaning, Excel</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28470" y="190500"/>
            <a:ext cx="10972800" cy="582613"/>
          </a:xfrm>
        </p:spPr>
        <p:txBody>
          <a:bodyPr/>
          <a:p>
            <a:pPr algn="l"/>
            <a:r>
              <a:rPr lang="en-US"/>
              <a:t>Confusion Matrix:</a:t>
            </a:r>
            <a:endParaRPr lang="en-US"/>
          </a:p>
        </p:txBody>
      </p:sp>
      <p:pic>
        <p:nvPicPr>
          <p:cNvPr id="6" name="Content Placeholder 5"/>
          <p:cNvPicPr>
            <a:picLocks noChangeAspect="1"/>
          </p:cNvPicPr>
          <p:nvPr>
            <p:ph idx="1"/>
          </p:nvPr>
        </p:nvPicPr>
        <p:blipFill>
          <a:blip r:embed="rId1"/>
          <a:srcRect l="23456" t="19536" r="35832" b="17674"/>
          <a:stretch>
            <a:fillRect/>
          </a:stretch>
        </p:blipFill>
        <p:spPr>
          <a:xfrm>
            <a:off x="1319530" y="959485"/>
            <a:ext cx="8744585" cy="5280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43075" y="104775"/>
            <a:ext cx="10972800" cy="582613"/>
          </a:xfrm>
        </p:spPr>
        <p:txBody>
          <a:bodyPr/>
          <a:p>
            <a:pPr algn="l"/>
            <a:r>
              <a:rPr lang="en-US"/>
              <a:t>Support Vector Classifie:</a:t>
            </a:r>
            <a:endParaRPr lang="en-US"/>
          </a:p>
        </p:txBody>
      </p:sp>
      <p:pic>
        <p:nvPicPr>
          <p:cNvPr id="4" name="Content Placeholder 3"/>
          <p:cNvPicPr>
            <a:picLocks noChangeAspect="1"/>
          </p:cNvPicPr>
          <p:nvPr>
            <p:ph idx="1"/>
          </p:nvPr>
        </p:nvPicPr>
        <p:blipFill>
          <a:blip r:embed="rId1"/>
          <a:srcRect l="21336" t="24936" r="23290" b="37987"/>
          <a:stretch>
            <a:fillRect/>
          </a:stretch>
        </p:blipFill>
        <p:spPr>
          <a:xfrm>
            <a:off x="1649095" y="1420495"/>
            <a:ext cx="8061325" cy="4547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43075" y="190500"/>
            <a:ext cx="10972800" cy="582613"/>
          </a:xfrm>
        </p:spPr>
        <p:txBody>
          <a:bodyPr/>
          <a:p>
            <a:pPr algn="l"/>
            <a:r>
              <a:rPr lang="en-US"/>
              <a:t>Dtc Score &amp; Accuracy Score:</a:t>
            </a:r>
            <a:endParaRPr lang="en-US"/>
          </a:p>
        </p:txBody>
      </p:sp>
      <p:pic>
        <p:nvPicPr>
          <p:cNvPr id="4" name="Content Placeholder 3"/>
          <p:cNvPicPr>
            <a:picLocks noChangeAspect="1"/>
          </p:cNvPicPr>
          <p:nvPr>
            <p:ph idx="1"/>
          </p:nvPr>
        </p:nvPicPr>
        <p:blipFill>
          <a:blip r:embed="rId1"/>
          <a:srcRect l="19148" t="22040" r="20858" b="62563"/>
          <a:stretch>
            <a:fillRect/>
          </a:stretch>
        </p:blipFill>
        <p:spPr>
          <a:xfrm>
            <a:off x="1360805" y="1433830"/>
            <a:ext cx="8378825" cy="43618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15490" y="175260"/>
            <a:ext cx="9566910" cy="497840"/>
          </a:xfrm>
        </p:spPr>
        <p:txBody>
          <a:bodyPr/>
          <a:p>
            <a:pPr algn="l"/>
            <a:r>
              <a:rPr lang="en-US">
                <a:sym typeface="+mn-ea"/>
              </a:rPr>
              <a:t>Objectives:</a:t>
            </a:r>
            <a:endParaRPr lang="en-US"/>
          </a:p>
        </p:txBody>
      </p:sp>
      <p:sp>
        <p:nvSpPr>
          <p:cNvPr id="3" name="Content Placeholder 2"/>
          <p:cNvSpPr>
            <a:spLocks noGrp="1"/>
          </p:cNvSpPr>
          <p:nvPr>
            <p:ph idx="1"/>
          </p:nvPr>
        </p:nvSpPr>
        <p:spPr/>
        <p:txBody>
          <a:bodyPr/>
          <a:p>
            <a:r>
              <a:rPr lang="en-US" altLang="en-US" sz="2000"/>
              <a:t>Customer attrition or churn, is when customers stop doing business with a company. It can have a significant impact on a company's revenue and it's crucial for businesses to find out the reasons why customers are leaving and take steps to reduce the number of customers leaving. One way to do this is by identifying customer segments that are at risk of leaving, and implementing retention strategies to keep them. Also, by using data and machine learning techniques, companies can predict which customers are likely to leave in the future and take actions to keep them before they decide to leave.</a:t>
            </a:r>
            <a:endParaRPr lang="en-US" altLang="en-US" sz="2000"/>
          </a:p>
          <a:p>
            <a:endParaRPr lang="en-US" altLang="en-US" sz="2000"/>
          </a:p>
          <a:p>
            <a:r>
              <a:rPr lang="en-US" altLang="en-US" sz="2000"/>
              <a:t>We are going to build a basic model for predicting customer churn using Customer Churn dataset. We are using some classification algorithm to model customers who have left, using Python tools such as pandas for data manipulation and matplotlib for visualizations.</a:t>
            </a:r>
            <a:endParaRPr lang="en-US"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05915" y="176530"/>
            <a:ext cx="10586085" cy="596900"/>
          </a:xfrm>
        </p:spPr>
        <p:txBody>
          <a:bodyPr/>
          <a:p>
            <a:pPr algn="l"/>
            <a:r>
              <a:rPr lang="en-US" altLang="en-US">
                <a:sym typeface="+mn-ea"/>
              </a:rPr>
              <a:t>Steps Involved to Predict Customer Churn</a:t>
            </a:r>
            <a:endParaRPr lang="en-US"/>
          </a:p>
        </p:txBody>
      </p:sp>
      <p:sp>
        <p:nvSpPr>
          <p:cNvPr id="3" name="Content Placeholder 2"/>
          <p:cNvSpPr>
            <a:spLocks noGrp="1"/>
          </p:cNvSpPr>
          <p:nvPr>
            <p:ph idx="1"/>
          </p:nvPr>
        </p:nvSpPr>
        <p:spPr/>
        <p:txBody>
          <a:bodyPr/>
          <a:p>
            <a:r>
              <a:rPr lang="en-US" altLang="en-US" sz="2000"/>
              <a:t>Importing Libraries</a:t>
            </a:r>
            <a:endParaRPr lang="en-US" altLang="en-US" sz="2000"/>
          </a:p>
          <a:p>
            <a:r>
              <a:rPr lang="en-US" altLang="en-US" sz="2000"/>
              <a:t>Loading Dataset</a:t>
            </a:r>
            <a:endParaRPr lang="en-US" altLang="en-US" sz="2000"/>
          </a:p>
          <a:p>
            <a:r>
              <a:rPr lang="en-US" altLang="en-US" sz="2000"/>
              <a:t>Exploratory Data Analysis</a:t>
            </a:r>
            <a:endParaRPr lang="en-US" altLang="en-US" sz="2000"/>
          </a:p>
          <a:p>
            <a:r>
              <a:rPr lang="en-US" altLang="en-US" sz="2000"/>
              <a:t>Outliers using IQR method</a:t>
            </a:r>
            <a:endParaRPr lang="en-US" altLang="en-US" sz="2000"/>
          </a:p>
          <a:p>
            <a:r>
              <a:rPr lang="en-US" altLang="en-US" sz="2000"/>
              <a:t>Cleaning and Transforming Data</a:t>
            </a:r>
            <a:endParaRPr lang="en-US" altLang="en-US" sz="2000"/>
          </a:p>
          <a:p>
            <a:r>
              <a:rPr lang="en-US" altLang="en-US" sz="2000"/>
              <a:t>One-hot Encoding</a:t>
            </a:r>
            <a:endParaRPr lang="en-US" altLang="en-US" sz="2000"/>
          </a:p>
          <a:p>
            <a:r>
              <a:rPr lang="en-US" altLang="en-US" sz="2000"/>
              <a:t>Rearranging Columns</a:t>
            </a:r>
            <a:endParaRPr lang="en-US" altLang="en-US" sz="2000"/>
          </a:p>
          <a:p>
            <a:r>
              <a:rPr lang="en-US" altLang="en-US" sz="2000"/>
              <a:t>Feature Scaling</a:t>
            </a:r>
            <a:endParaRPr lang="en-US" altLang="en-US" sz="2000"/>
          </a:p>
          <a:p>
            <a:r>
              <a:rPr lang="en-US" altLang="en-US" sz="2000"/>
              <a:t>Feature Selection</a:t>
            </a:r>
            <a:endParaRPr lang="en-US" altLang="en-US" sz="2000"/>
          </a:p>
          <a:p>
            <a:r>
              <a:rPr lang="en-US" altLang="en-US" sz="2000"/>
              <a:t>Prediction using Logistic Regression</a:t>
            </a:r>
            <a:endParaRPr lang="en-US" altLang="en-US" sz="2000"/>
          </a:p>
          <a:p>
            <a:r>
              <a:rPr lang="en-US" altLang="en-US" sz="2000"/>
              <a:t>Prediction using Support Vector Classifier</a:t>
            </a:r>
            <a:endParaRPr lang="en-US" altLang="en-US" sz="2000"/>
          </a:p>
          <a:p>
            <a:r>
              <a:rPr lang="en-US" altLang="en-US" sz="2000"/>
              <a:t>Prediction using Decision Tree Classifier</a:t>
            </a:r>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sym typeface="+mn-ea"/>
              </a:rPr>
              <a:t>observations of Tenure,MonthlyCharges,TotalCharges</a:t>
            </a:r>
            <a:r>
              <a:rPr lang="en-US" sz="2800"/>
              <a:t> </a:t>
            </a:r>
            <a:endParaRPr lang="en-US" sz="2800"/>
          </a:p>
        </p:txBody>
      </p:sp>
      <p:pic>
        <p:nvPicPr>
          <p:cNvPr id="4" name="Content Placeholder 3"/>
          <p:cNvPicPr>
            <a:picLocks noChangeAspect="1"/>
          </p:cNvPicPr>
          <p:nvPr>
            <p:ph idx="1"/>
          </p:nvPr>
        </p:nvPicPr>
        <p:blipFill>
          <a:blip r:embed="rId1"/>
          <a:srcRect l="16442" t="26090" r="14503" b="4103"/>
          <a:stretch>
            <a:fillRect/>
          </a:stretch>
        </p:blipFill>
        <p:spPr>
          <a:xfrm>
            <a:off x="609600" y="1290955"/>
            <a:ext cx="10681970" cy="46335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Categorical feature distribution</a:t>
            </a:r>
            <a:endParaRPr lang="en-US" altLang="en-US"/>
          </a:p>
        </p:txBody>
      </p:sp>
      <p:pic>
        <p:nvPicPr>
          <p:cNvPr id="4" name="Content Placeholder 3"/>
          <p:cNvPicPr>
            <a:picLocks noChangeAspect="1"/>
          </p:cNvPicPr>
          <p:nvPr>
            <p:ph idx="1"/>
          </p:nvPr>
        </p:nvPicPr>
        <p:blipFill>
          <a:blip r:embed="rId1"/>
          <a:srcRect l="13357" t="31013" r="7980" b="16846"/>
          <a:stretch>
            <a:fillRect/>
          </a:stretch>
        </p:blipFill>
        <p:spPr>
          <a:xfrm>
            <a:off x="1634490" y="1563370"/>
            <a:ext cx="9124315" cy="46907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rcRect l="30945" t="19141" r="27363" b="7282"/>
          <a:stretch>
            <a:fillRect/>
          </a:stretch>
        </p:blipFill>
        <p:spPr>
          <a:xfrm>
            <a:off x="1047115" y="1043305"/>
            <a:ext cx="9453880" cy="55702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Target Variable Distribution</a:t>
            </a:r>
            <a:endParaRPr lang="en-US"/>
          </a:p>
        </p:txBody>
      </p:sp>
      <p:pic>
        <p:nvPicPr>
          <p:cNvPr id="4" name="Content Placeholder 3"/>
          <p:cNvPicPr>
            <a:picLocks noChangeAspect="1"/>
          </p:cNvPicPr>
          <p:nvPr>
            <p:ph idx="1"/>
          </p:nvPr>
        </p:nvPicPr>
        <p:blipFill>
          <a:blip r:embed="rId1"/>
          <a:srcRect l="20522" t="21744" r="11728" b="17141"/>
          <a:stretch>
            <a:fillRect/>
          </a:stretch>
        </p:blipFill>
        <p:spPr>
          <a:xfrm>
            <a:off x="1631315" y="1171575"/>
            <a:ext cx="9446895" cy="52692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1200"/>
              <a:t>Target variable distribution shows that we are dealing with an imbalanced problem as there are many more non-churned as compare to</a:t>
            </a:r>
            <a:br>
              <a:rPr lang="en-US" altLang="en-US" sz="1200"/>
            </a:br>
            <a:r>
              <a:rPr lang="en-US" altLang="en-US" sz="1200"/>
              <a:t>churned users. The model would achieve high accuracy as it would mostly predict majority class - users who didn't churn in our example.</a:t>
            </a:r>
            <a:endParaRPr lang="en-US" altLang="en-US" sz="1200"/>
          </a:p>
        </p:txBody>
      </p:sp>
      <p:pic>
        <p:nvPicPr>
          <p:cNvPr id="4" name="Content Placeholder 3"/>
          <p:cNvPicPr>
            <a:picLocks noChangeAspect="1"/>
          </p:cNvPicPr>
          <p:nvPr>
            <p:ph idx="1"/>
          </p:nvPr>
        </p:nvPicPr>
        <p:blipFill>
          <a:blip r:embed="rId1"/>
          <a:srcRect l="19707" t="25795" r="33064" b="15103"/>
          <a:stretch>
            <a:fillRect/>
          </a:stretch>
        </p:blipFill>
        <p:spPr>
          <a:xfrm>
            <a:off x="1419225" y="1201420"/>
            <a:ext cx="8477885" cy="57931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00860" y="233680"/>
            <a:ext cx="9781540" cy="539750"/>
          </a:xfrm>
        </p:spPr>
        <p:txBody>
          <a:bodyPr/>
          <a:p>
            <a:pPr algn="l"/>
            <a:r>
              <a:rPr lang="en-US"/>
              <a:t>Classification Report:</a:t>
            </a:r>
            <a:endParaRPr lang="en-US"/>
          </a:p>
        </p:txBody>
      </p:sp>
      <p:pic>
        <p:nvPicPr>
          <p:cNvPr id="4" name="Content Placeholder 3"/>
          <p:cNvPicPr>
            <a:picLocks noChangeAspect="1"/>
          </p:cNvPicPr>
          <p:nvPr>
            <p:ph idx="1"/>
          </p:nvPr>
        </p:nvPicPr>
        <p:blipFill>
          <a:blip r:embed="rId1"/>
          <a:srcRect l="19383" t="42603" r="14496" b="10179"/>
          <a:stretch>
            <a:fillRect/>
          </a:stretch>
        </p:blipFill>
        <p:spPr>
          <a:xfrm>
            <a:off x="326390" y="1368425"/>
            <a:ext cx="11170285" cy="4929505"/>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1784</Words>
  <Application>WPS Presentation</Application>
  <PresentationFormat>Widescreen</PresentationFormat>
  <Paragraphs>41</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Calibri Light</vt:lpstr>
      <vt:lpstr>Calibri</vt:lpstr>
      <vt:lpstr>Microsoft YaHei</vt:lpstr>
      <vt:lpstr>Arial Unicode MS</vt:lpstr>
      <vt:lpstr>Arial</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
  <cp:lastModifiedBy>Puja Saha</cp:lastModifiedBy>
  <cp:revision>4</cp:revision>
  <dcterms:created xsi:type="dcterms:W3CDTF">2025-03-18T15:57:47Z</dcterms:created>
  <dcterms:modified xsi:type="dcterms:W3CDTF">2025-03-18T16:20:35Z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2F53C31504E5414FBD722581BBF10098_13</vt:lpwstr>
  </property>
  <property fmtid="{D5CDD505-2E9C-101B-9397-08002B2CF9AE}" pid="3" name="KSOProductBuildVer">
    <vt:lpwstr>1033-12.2.0.19307</vt:lpwstr>
  </property>
</Properties>
</file>