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B8C902-A69B-A975-C5C5-3E6AA2AE72A8}" v="565" dt="2025-01-04T21:11:19.927"/>
    <p1510:client id="{9ACB0D29-EAEF-223E-A7AB-B4EE68E6431B}" v="8" dt="2025-01-06T02:52:13.340"/>
    <p1510:client id="{DE7ABBEA-68F3-2942-703E-2FC9FD2046E7}" v="210" dt="2025-01-04T21:51:16.0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55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58C32E-5589-40F9-B879-86891378D7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F7EC6C-1FFB-47F5-A178-92582D8F65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A9CE59-6421-47D3-AB03-4D806E11B2BA}" type="datetime1">
              <a:rPr lang="en-GB" smtClean="0"/>
              <a:t>05/01/2025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240725-CEE4-4CFC-A53A-3A48BBF5A0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6E10B-36A5-4ACE-AFD4-6C40668C867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3A711-026C-46C5-84E3-1DBF64D5D1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1750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B8C002-8F7D-4A85-8505-43C93CACAE88}" type="datetime1">
              <a:rPr lang="en-GB" smtClean="0"/>
              <a:pPr/>
              <a:t>05/01/2025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865C22-0DF6-4B3A-84DA-56EA7DEAF930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650879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65C22-0DF6-4B3A-84DA-56EA7DEAF93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367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rtlCol="0"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rtlCol="0"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8363BB-E335-4457-A1D5-54470B8115D2}" type="datetime1">
              <a:rPr lang="en-GB" noProof="0" smtClean="0"/>
              <a:t>05/01/2025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299E73-3995-4EB1-8AFB-DFE74C6EE814}" type="datetime1">
              <a:rPr lang="en-GB" noProof="0" smtClean="0"/>
              <a:t>05/01/2025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F3828B-15A0-4EE1-924F-8EB7E760B69A}" type="datetime1">
              <a:rPr lang="en-GB" noProof="0" smtClean="0"/>
              <a:t>05/01/2025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en-GB" sz="8000" noProof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en-GB" sz="8000" noProof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GB" noProof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rtlCol="0" anchor="b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90157B-4278-4934-9CFE-8682E72A3622}" type="datetime1">
              <a:rPr lang="en-GB" noProof="0" smtClean="0"/>
              <a:t>05/01/2025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F31BA3-5A19-4D58-BDCD-31A8C49CE101}" type="datetime1">
              <a:rPr lang="en-GB" noProof="0" smtClean="0"/>
              <a:t>05/01/2025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en-GB" sz="8000" noProof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en-GB" sz="8000" noProof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92E557-CC1A-46CB-A4E4-E8F132DE35CA}" type="datetime1">
              <a:rPr lang="en-GB" noProof="0" smtClean="0"/>
              <a:t>05/01/2025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DFB725-621A-47E3-9F94-86000D02EC36}" type="datetime1">
              <a:rPr lang="en-GB" noProof="0" smtClean="0"/>
              <a:t>05/01/2025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9333C77-0158-454C-844F-B7AB9BD7DAD4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rtlCol="0" anchor="ctr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87BF6C-CBB8-46C2-BD2F-DD8B037C38E9}" type="datetime1">
              <a:rPr lang="en-GB" noProof="0" smtClean="0"/>
              <a:t>05/01/2025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6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636FD8-57EE-4BF6-93D0-CFE4927E6B6B}" type="datetime1">
              <a:rPr lang="en-GB" noProof="0" smtClean="0"/>
              <a:t>05/01/2025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rtlCol="0"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1398DC-39A0-4D49-8116-967B5FF84C45}" type="datetime1">
              <a:rPr lang="en-GB" noProof="0" smtClean="0"/>
              <a:t>05/01/2025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F9F84F-7ECE-4C69-911D-0DE73FC435F8}" type="datetime1">
              <a:rPr lang="en-GB" noProof="0" smtClean="0"/>
              <a:t>05/01/2025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FF9F0C5-380F-41C2-899A-BAC0F0927E16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C0EA37-CD25-4310-BFA1-F37695ECC25E}" type="datetime1">
              <a:rPr lang="en-GB" noProof="0" smtClean="0"/>
              <a:t>05/01/2025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119FF7-A8C3-43E6-AAD2-57D5AC494C44}" type="datetime1">
              <a:rPr lang="en-GB" noProof="0" smtClean="0"/>
              <a:t>05/01/2025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026D02-296D-4888-85F3-7CF9F6F38CB4}" type="datetime1">
              <a:rPr lang="en-GB" noProof="0" smtClean="0"/>
              <a:t>05/01/2025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rtlCol="0" anchor="b">
            <a:normAutofit/>
          </a:bodyPr>
          <a:lstStyle>
            <a:lvl1pPr>
              <a:defRPr sz="20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7C72E5-9104-45E2-84E7-02AEA9071D56}" type="datetime1">
              <a:rPr lang="en-GB" noProof="0" smtClean="0"/>
              <a:t>05/01/2025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19954A3-9DFD-4C44-94BA-B95130A3BA1C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CE63E1-D066-4741-B9A7-6CD0E5635AAE}" type="datetime1">
              <a:rPr lang="en-GB" noProof="0" smtClean="0"/>
              <a:t>05/01/2025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C537A32-6DC9-4DCC-84EE-42C24D5DD25D}" type="datetime1">
              <a:rPr lang="en-GB" noProof="0" smtClean="0"/>
              <a:t>05/01/2025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7372" y="4719132"/>
            <a:ext cx="3854528" cy="1278466"/>
          </a:xfrm>
        </p:spPr>
        <p:txBody>
          <a:bodyPr rtlCol="0"/>
          <a:lstStyle/>
          <a:p>
            <a:endParaRPr lang="en-GB" dirty="0"/>
          </a:p>
        </p:txBody>
      </p:sp>
      <p:pic>
        <p:nvPicPr>
          <p:cNvPr id="5" name="Content Placeholder 4" descr="A logo with green and red leaves&#10;&#10;Description automatically generated">
            <a:extLst>
              <a:ext uri="{FF2B5EF4-FFF2-40B4-BE49-F238E27FC236}">
                <a16:creationId xmlns:a16="http://schemas.microsoft.com/office/drawing/2014/main" id="{B5F57B06-89C4-3D74-8CF8-D745BAB4B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8062" y="159115"/>
            <a:ext cx="5635924" cy="343446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448438-5C40-60B3-1AD4-C69E10C09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579" y="4703634"/>
            <a:ext cx="3854528" cy="129048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>
                <a:solidFill>
                  <a:srgbClr val="92D050"/>
                </a:solidFill>
                <a:ea typeface="+mn-lt"/>
                <a:cs typeface="+mn-lt"/>
              </a:rPr>
              <a:t>GREEN DESTINATION EMPLOYEE ATTRITION PROJECT</a:t>
            </a:r>
            <a:endParaRPr lang="en-US" sz="320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462DE-4CD8-2DAB-BA3A-3BCD16C96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u="sng" dirty="0">
                <a:ea typeface="+mj-lt"/>
                <a:cs typeface="+mj-lt"/>
              </a:rPr>
              <a:t>Attrition vs Work life balance</a:t>
            </a:r>
            <a:endParaRPr lang="en-US" b="1" u="sng" dirty="0"/>
          </a:p>
          <a:p>
            <a:endParaRPr lang="en-US" dirty="0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383FF3E-00D8-263E-8655-E33C1DA488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4522" t="38983" r="39490" b="11864"/>
          <a:stretch/>
        </p:blipFill>
        <p:spPr>
          <a:xfrm>
            <a:off x="4530424" y="859140"/>
            <a:ext cx="4945475" cy="507168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6B55AF-1C8D-A1B7-D3AD-78FF536D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b="1" dirty="0">
              <a:solidFill>
                <a:schemeClr val="accent2"/>
              </a:solidFill>
              <a:ea typeface="+mn-lt"/>
              <a:cs typeface="+mn-lt"/>
            </a:endParaRPr>
          </a:p>
          <a:p>
            <a:endParaRPr lang="en-US" b="1" dirty="0">
              <a:solidFill>
                <a:schemeClr val="accent2"/>
              </a:solidFill>
              <a:ea typeface="+mn-lt"/>
              <a:cs typeface="+mn-lt"/>
            </a:endParaRPr>
          </a:p>
          <a:p>
            <a:endParaRPr lang="en-US" b="1" dirty="0">
              <a:solidFill>
                <a:schemeClr val="accent2"/>
              </a:solidFill>
              <a:ea typeface="+mn-lt"/>
              <a:cs typeface="+mn-lt"/>
            </a:endParaRPr>
          </a:p>
          <a:p>
            <a:br>
              <a:rPr lang="en-US" b="1" dirty="0">
                <a:solidFill>
                  <a:schemeClr val="accent2"/>
                </a:solidFill>
                <a:ea typeface="+mn-lt"/>
                <a:cs typeface="+mn-lt"/>
              </a:rPr>
            </a:br>
            <a:r>
              <a:rPr lang="en-US" b="1" dirty="0">
                <a:solidFill>
                  <a:schemeClr val="accent2"/>
                </a:solidFill>
                <a:ea typeface="+mn-lt"/>
                <a:cs typeface="+mn-lt"/>
              </a:rPr>
              <a:t>From the figure it can be concluded that the work life balance does not have a very significant effect on the attrition </a:t>
            </a:r>
            <a:endParaRPr lang="en-US" b="1">
              <a:solidFill>
                <a:schemeClr val="accent2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606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462DE-4CD8-2DAB-BA3A-3BCD16C96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800" b="1" u="sng" dirty="0">
                <a:ea typeface="+mj-lt"/>
                <a:cs typeface="+mj-lt"/>
              </a:rPr>
              <a:t>Attrition vs years with current manager</a:t>
            </a:r>
            <a:endParaRPr lang="en-US" sz="2800" b="1" u="sng" dirty="0"/>
          </a:p>
          <a:p>
            <a:pPr algn="ctr"/>
            <a:endParaRPr lang="en-US" b="1" u="sng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6B55AF-1C8D-A1B7-D3AD-78FF536D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b="1" dirty="0">
              <a:solidFill>
                <a:schemeClr val="accent2"/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chemeClr val="accent2"/>
                </a:solidFill>
                <a:ea typeface="+mn-lt"/>
                <a:cs typeface="+mn-lt"/>
              </a:rPr>
              <a:t>The years worked under the current manager has a significant </a:t>
            </a:r>
            <a:r>
              <a:rPr lang="en-US" dirty="0" err="1">
                <a:solidFill>
                  <a:schemeClr val="accent2"/>
                </a:solidFill>
                <a:ea typeface="+mn-lt"/>
                <a:cs typeface="+mn-lt"/>
              </a:rPr>
              <a:t>affect</a:t>
            </a:r>
            <a:r>
              <a:rPr lang="en-US" dirty="0">
                <a:solidFill>
                  <a:schemeClr val="accent2"/>
                </a:solidFill>
                <a:ea typeface="+mn-lt"/>
                <a:cs typeface="+mn-lt"/>
              </a:rPr>
              <a:t> on attrition.</a:t>
            </a:r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  <a:ea typeface="+mn-lt"/>
              <a:cs typeface="+mn-lt"/>
            </a:endParaRPr>
          </a:p>
          <a:p>
            <a:endParaRPr lang="en-US" dirty="0">
              <a:solidFill>
                <a:schemeClr val="accent2"/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chemeClr val="accent2"/>
                </a:solidFill>
                <a:ea typeface="+mn-lt"/>
                <a:cs typeface="+mn-lt"/>
              </a:rPr>
              <a:t>More time an employee has worked under the current manager the less likely they are to leave their job</a:t>
            </a:r>
            <a:endParaRPr lang="en-US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  <a:ea typeface="+mn-lt"/>
              <a:cs typeface="+mn-lt"/>
            </a:endParaRPr>
          </a:p>
          <a:p>
            <a:endParaRPr lang="en-US" b="1" dirty="0">
              <a:solidFill>
                <a:schemeClr val="accent2"/>
              </a:solidFill>
              <a:ea typeface="+mn-lt"/>
              <a:cs typeface="+mn-lt"/>
            </a:endParaRPr>
          </a:p>
          <a:p>
            <a:endParaRPr lang="en-US" b="1" dirty="0">
              <a:solidFill>
                <a:schemeClr val="accent2"/>
              </a:solidFill>
              <a:ea typeface="+mn-lt"/>
              <a:cs typeface="+mn-lt"/>
            </a:endParaRPr>
          </a:p>
          <a:p>
            <a:endParaRPr lang="en-US" b="1" dirty="0">
              <a:solidFill>
                <a:schemeClr val="accent2"/>
              </a:solidFill>
              <a:ea typeface="+mn-lt"/>
              <a:cs typeface="+mn-lt"/>
            </a:endParaRPr>
          </a:p>
          <a:p>
            <a:endParaRPr lang="en-US" b="1" dirty="0">
              <a:ea typeface="+mn-lt"/>
              <a:cs typeface="+mn-lt"/>
            </a:endParaRP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4DB8DA5B-57EE-5AEA-0330-2FA7B1DBEE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3873" t="24837" r="39809" b="24294"/>
          <a:stretch/>
        </p:blipFill>
        <p:spPr>
          <a:xfrm>
            <a:off x="4903692" y="628559"/>
            <a:ext cx="4457180" cy="5431544"/>
          </a:xfrm>
        </p:spPr>
      </p:pic>
    </p:spTree>
    <p:extLst>
      <p:ext uri="{BB962C8B-B14F-4D97-AF65-F5344CB8AC3E}">
        <p14:creationId xmlns:p14="http://schemas.microsoft.com/office/powerpoint/2010/main" val="2809845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462DE-4CD8-2DAB-BA3A-3BCD16C96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800">
                <a:ea typeface="+mj-lt"/>
                <a:cs typeface="+mj-lt"/>
              </a:rPr>
              <a:t>Attrition vs gender</a:t>
            </a:r>
            <a:endParaRPr lang="en-US"/>
          </a:p>
          <a:p>
            <a:pPr algn="ctr"/>
            <a:br>
              <a:rPr lang="en-US" sz="2800" b="1" u="sng" dirty="0"/>
            </a:br>
            <a:endParaRPr lang="en-US" sz="2800" b="1" u="sng" dirty="0"/>
          </a:p>
          <a:p>
            <a:pPr algn="ctr"/>
            <a:endParaRPr lang="en-US" b="1" u="sng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6B55AF-1C8D-A1B7-D3AD-78FF536D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b="1" dirty="0">
              <a:solidFill>
                <a:schemeClr val="accent2"/>
              </a:solidFill>
              <a:ea typeface="+mn-lt"/>
              <a:cs typeface="+mn-lt"/>
            </a:endParaRPr>
          </a:p>
          <a:p>
            <a:endParaRPr lang="en-US" b="1" dirty="0">
              <a:solidFill>
                <a:schemeClr val="accent2"/>
              </a:solidFill>
              <a:ea typeface="+mn-lt"/>
              <a:cs typeface="+mn-lt"/>
            </a:endParaRPr>
          </a:p>
          <a:p>
            <a:endParaRPr lang="en-US" b="1" dirty="0">
              <a:solidFill>
                <a:schemeClr val="accent2"/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chemeClr val="accent2"/>
                </a:solidFill>
                <a:ea typeface="+mn-lt"/>
                <a:cs typeface="+mn-lt"/>
              </a:rPr>
              <a:t>Male employees are more likely to quit their jobs compared to female employees though the disparity is not very significant</a:t>
            </a:r>
            <a:endParaRPr lang="en-US" dirty="0"/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  <a:ea typeface="+mn-lt"/>
              <a:cs typeface="+mn-lt"/>
            </a:endParaRPr>
          </a:p>
          <a:p>
            <a:endParaRPr lang="en-US" b="1" dirty="0">
              <a:solidFill>
                <a:schemeClr val="accent2"/>
              </a:solidFill>
              <a:ea typeface="+mn-lt"/>
              <a:cs typeface="+mn-lt"/>
            </a:endParaRPr>
          </a:p>
          <a:p>
            <a:endParaRPr lang="en-US" b="1" dirty="0">
              <a:solidFill>
                <a:schemeClr val="accent2"/>
              </a:solidFill>
              <a:ea typeface="+mn-lt"/>
              <a:cs typeface="+mn-lt"/>
            </a:endParaRPr>
          </a:p>
          <a:p>
            <a:endParaRPr lang="en-US" b="1" dirty="0">
              <a:solidFill>
                <a:schemeClr val="accent2"/>
              </a:solidFill>
              <a:ea typeface="+mn-lt"/>
              <a:cs typeface="+mn-lt"/>
            </a:endParaRPr>
          </a:p>
          <a:p>
            <a:endParaRPr lang="en-US" b="1" dirty="0">
              <a:ea typeface="+mn-lt"/>
              <a:cs typeface="+mn-lt"/>
            </a:endParaRPr>
          </a:p>
        </p:txBody>
      </p:sp>
      <p:pic>
        <p:nvPicPr>
          <p:cNvPr id="6" name="Content Placeholder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45861CC-0401-6FC5-C99F-CC7BE1B990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4841" t="30038" r="37261" b="25989"/>
          <a:stretch/>
        </p:blipFill>
        <p:spPr>
          <a:xfrm>
            <a:off x="4530424" y="861538"/>
            <a:ext cx="4959834" cy="5141545"/>
          </a:xfrm>
        </p:spPr>
      </p:pic>
    </p:spTree>
    <p:extLst>
      <p:ext uri="{BB962C8B-B14F-4D97-AF65-F5344CB8AC3E}">
        <p14:creationId xmlns:p14="http://schemas.microsoft.com/office/powerpoint/2010/main" val="733297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A462DE-4CD8-2DAB-BA3A-3BCD16C96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endParaRPr lang="en-US" sz="2300"/>
          </a:p>
          <a:p>
            <a:pPr>
              <a:lnSpc>
                <a:spcPct val="90000"/>
              </a:lnSpc>
            </a:pPr>
            <a:br>
              <a:rPr lang="en-US" sz="2300" b="1" u="sng"/>
            </a:br>
            <a:r>
              <a:rPr lang="en-US" sz="2300"/>
              <a:t>Attrition vs marital status</a:t>
            </a:r>
            <a:endParaRPr lang="en-US" sz="2300" b="1" u="sng"/>
          </a:p>
          <a:p>
            <a:pPr>
              <a:lnSpc>
                <a:spcPct val="90000"/>
              </a:lnSpc>
            </a:pPr>
            <a:endParaRPr lang="en-US" sz="2300" b="1" u="sng"/>
          </a:p>
          <a:p>
            <a:pPr>
              <a:lnSpc>
                <a:spcPct val="90000"/>
              </a:lnSpc>
            </a:pPr>
            <a:endParaRPr lang="en-US" sz="2300" b="1" u="sng"/>
          </a:p>
          <a:p>
            <a:pPr>
              <a:lnSpc>
                <a:spcPct val="90000"/>
              </a:lnSpc>
            </a:pPr>
            <a:endParaRPr lang="en-US" sz="23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6B55AF-1C8D-A1B7-D3AD-78FF536D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167" y="2160589"/>
            <a:ext cx="3720916" cy="356073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endParaRPr lang="en-US" b="1"/>
          </a:p>
          <a:p>
            <a:pPr>
              <a:buFont typeface="Wingdings 3" charset="2"/>
              <a:buChar char=""/>
            </a:pPr>
            <a:endParaRPr lang="en-US" b="1"/>
          </a:p>
          <a:p>
            <a:pPr>
              <a:buFont typeface="Wingdings 3" charset="2"/>
              <a:buChar char=""/>
            </a:pPr>
            <a:endParaRPr lang="en-US" b="1"/>
          </a:p>
          <a:p>
            <a:pPr>
              <a:buFont typeface="Wingdings 3" charset="2"/>
              <a:buChar char=""/>
            </a:pPr>
            <a:r>
              <a:rPr lang="en-US"/>
              <a:t>Unmarried or single employees have a ≈26% chance of quitting their jobs.</a:t>
            </a:r>
          </a:p>
          <a:p>
            <a:pPr>
              <a:buFont typeface="Wingdings 3" charset="2"/>
              <a:buChar char=""/>
            </a:pPr>
            <a:endParaRPr lang="en-US"/>
          </a:p>
          <a:p>
            <a:pPr>
              <a:buFont typeface="Wingdings 3" charset="2"/>
              <a:buChar char=""/>
            </a:pPr>
            <a:endParaRPr lang="en-US"/>
          </a:p>
          <a:p>
            <a:pPr>
              <a:buFont typeface="Wingdings 3" charset="2"/>
              <a:buChar char=""/>
            </a:pPr>
            <a:r>
              <a:rPr lang="en-US"/>
              <a:t>Married or single employees have a ≈14% chance  of quitting their jobs</a:t>
            </a:r>
          </a:p>
          <a:p>
            <a:pPr>
              <a:buFont typeface="Wingdings 3" charset="2"/>
              <a:buChar char=""/>
            </a:pPr>
            <a:endParaRPr lang="en-US"/>
          </a:p>
          <a:p>
            <a:pPr>
              <a:buFont typeface="Wingdings 3" charset="2"/>
              <a:buChar char=""/>
            </a:pPr>
            <a:endParaRPr lang="en-US" b="1"/>
          </a:p>
          <a:p>
            <a:pPr>
              <a:buFont typeface="Wingdings 3" charset="2"/>
              <a:buChar char=""/>
            </a:pPr>
            <a:endParaRPr lang="en-US" b="1"/>
          </a:p>
          <a:p>
            <a:pPr>
              <a:buFont typeface="Wingdings 3" charset="2"/>
              <a:buChar char=""/>
            </a:pPr>
            <a:endParaRPr lang="en-US" b="1"/>
          </a:p>
          <a:p>
            <a:pPr>
              <a:buFont typeface="Wingdings 3" charset="2"/>
              <a:buChar char=""/>
            </a:pPr>
            <a:endParaRPr lang="en-US" b="1"/>
          </a:p>
          <a:p>
            <a:pPr>
              <a:buFont typeface="Wingdings 3" charset="2"/>
              <a:buChar char=""/>
            </a:pPr>
            <a:endParaRPr lang="en-US" b="1"/>
          </a:p>
        </p:txBody>
      </p:sp>
      <p:pic>
        <p:nvPicPr>
          <p:cNvPr id="7" name="Content Placeholder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CBFF2ED-0E85-7F2A-5F7F-09437E396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3459" t="30274" r="37898" b="22599"/>
          <a:stretch/>
        </p:blipFill>
        <p:spPr>
          <a:xfrm>
            <a:off x="4654035" y="1598002"/>
            <a:ext cx="4602747" cy="315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008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A462DE-4CD8-2DAB-BA3A-3BCD16C96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0000"/>
              </a:lnSpc>
            </a:pPr>
            <a:endParaRPr lang="en-US" sz="2300"/>
          </a:p>
          <a:p>
            <a:pPr>
              <a:lnSpc>
                <a:spcPct val="90000"/>
              </a:lnSpc>
            </a:pPr>
            <a:br>
              <a:rPr lang="en-US" sz="2300" b="1" u="sng" dirty="0"/>
            </a:br>
            <a:br>
              <a:rPr lang="en-US" sz="2300" b="1" u="sng" dirty="0"/>
            </a:br>
            <a:br>
              <a:rPr lang="en-US" sz="2300" b="1" u="sng" dirty="0"/>
            </a:br>
            <a:br>
              <a:rPr lang="en-US" sz="2300" b="1" u="sng" dirty="0"/>
            </a:br>
            <a:br>
              <a:rPr lang="en-US" sz="2300" b="1" u="sng" dirty="0"/>
            </a:br>
            <a:br>
              <a:rPr lang="en-US" sz="2300" b="1" u="sng" dirty="0"/>
            </a:br>
            <a:r>
              <a:rPr lang="en-US" sz="2300" dirty="0"/>
              <a:t> Attrition vs </a:t>
            </a:r>
            <a:r>
              <a:rPr lang="en-US" sz="2300" dirty="0" err="1"/>
              <a:t>Hourlyrate</a:t>
            </a:r>
            <a:endParaRPr lang="en-US" sz="2300" b="1" u="sng" err="1"/>
          </a:p>
          <a:p>
            <a:pPr>
              <a:lnSpc>
                <a:spcPct val="90000"/>
              </a:lnSpc>
            </a:pPr>
            <a:endParaRPr lang="en-US" sz="2300" b="1" u="sng"/>
          </a:p>
          <a:p>
            <a:pPr>
              <a:lnSpc>
                <a:spcPct val="90000"/>
              </a:lnSpc>
            </a:pPr>
            <a:endParaRPr lang="en-US" sz="2300" b="1" u="sng"/>
          </a:p>
          <a:p>
            <a:pPr>
              <a:lnSpc>
                <a:spcPct val="90000"/>
              </a:lnSpc>
            </a:pPr>
            <a:endParaRPr lang="en-US" sz="23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6B55AF-1C8D-A1B7-D3AD-78FF536D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167" y="2419381"/>
            <a:ext cx="3720916" cy="330194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 3" charset="2"/>
              <a:buChar char=""/>
            </a:pPr>
            <a:endParaRPr lang="en-US" b="1"/>
          </a:p>
          <a:p>
            <a:pPr>
              <a:buFont typeface="Wingdings 3" charset="2"/>
              <a:buChar char=""/>
            </a:pPr>
            <a:endParaRPr lang="en-US" b="1"/>
          </a:p>
          <a:p>
            <a:pPr>
              <a:buFont typeface="Wingdings 3" charset="2"/>
              <a:buChar char=""/>
            </a:pPr>
            <a:endParaRPr lang="en-US" b="1"/>
          </a:p>
          <a:p>
            <a:pPr>
              <a:buFont typeface="Wingdings 3" charset="2"/>
              <a:buChar char=""/>
            </a:pPr>
            <a:endParaRPr lang="en-US" b="1" dirty="0">
              <a:solidFill>
                <a:srgbClr val="404040"/>
              </a:solidFill>
              <a:latin typeface="Trebuchet MS"/>
              <a:cs typeface="Arial"/>
            </a:endParaRPr>
          </a:p>
          <a:p>
            <a:pPr>
              <a:buFont typeface="Wingdings 3" charset="2"/>
              <a:buChar char=""/>
            </a:pPr>
            <a:endParaRPr lang="en-US" b="1" dirty="0">
              <a:solidFill>
                <a:srgbClr val="404040"/>
              </a:solidFill>
              <a:latin typeface="Trebuchet MS"/>
              <a:cs typeface="Arial"/>
            </a:endParaRPr>
          </a:p>
          <a:p>
            <a:pPr>
              <a:buFont typeface="Wingdings 3" charset="2"/>
              <a:buChar char=""/>
            </a:pPr>
            <a:endParaRPr lang="en-US" b="1" dirty="0">
              <a:solidFill>
                <a:srgbClr val="404040"/>
              </a:solidFill>
              <a:latin typeface="Trebuchet MS"/>
              <a:cs typeface="Arial"/>
            </a:endParaRPr>
          </a:p>
          <a:p>
            <a:pPr marL="285750" indent="-285750">
              <a:buFont typeface="Arial" charset="2"/>
              <a:buChar char="•"/>
            </a:pPr>
            <a:r>
              <a:rPr lang="en-US" b="1" dirty="0">
                <a:solidFill>
                  <a:schemeClr val="accent2"/>
                </a:solidFill>
                <a:latin typeface="Arial"/>
                <a:cs typeface="Arial"/>
              </a:rPr>
              <a:t>From the following plot it can be seen that the hourly rate </a:t>
            </a:r>
            <a:r>
              <a:rPr lang="en-US" b="1" dirty="0" err="1">
                <a:solidFill>
                  <a:schemeClr val="accent2"/>
                </a:solidFill>
                <a:latin typeface="Arial"/>
                <a:cs typeface="Arial"/>
              </a:rPr>
              <a:t>doesnt</a:t>
            </a:r>
            <a:r>
              <a:rPr lang="en-US" b="1" dirty="0">
                <a:solidFill>
                  <a:schemeClr val="accent2"/>
                </a:solidFill>
                <a:latin typeface="Arial"/>
                <a:cs typeface="Arial"/>
              </a:rPr>
              <a:t> have a significant effect on the attrition at all</a:t>
            </a:r>
            <a:endParaRPr lang="en-US" b="1" dirty="0">
              <a:solidFill>
                <a:schemeClr val="accent2"/>
              </a:solidFill>
            </a:endParaRPr>
          </a:p>
          <a:p>
            <a:pPr>
              <a:buFont typeface="Wingdings 3" charset="2"/>
              <a:buChar char=""/>
            </a:pPr>
            <a:endParaRPr lang="en-US" dirty="0"/>
          </a:p>
          <a:p>
            <a:pPr>
              <a:buFont typeface="Wingdings 3" charset="2"/>
              <a:buChar char=""/>
            </a:pPr>
            <a:endParaRPr lang="en-US"/>
          </a:p>
          <a:p>
            <a:pPr>
              <a:buFont typeface="Wingdings 3" charset="2"/>
              <a:buChar char=""/>
            </a:pPr>
            <a:endParaRPr lang="en-US" b="1"/>
          </a:p>
          <a:p>
            <a:pPr>
              <a:buFont typeface="Wingdings 3" charset="2"/>
              <a:buChar char=""/>
            </a:pPr>
            <a:endParaRPr lang="en-US" b="1"/>
          </a:p>
          <a:p>
            <a:pPr>
              <a:buFont typeface="Wingdings 3" charset="2"/>
              <a:buChar char=""/>
            </a:pPr>
            <a:endParaRPr lang="en-US" b="1"/>
          </a:p>
          <a:p>
            <a:pPr>
              <a:buFont typeface="Wingdings 3" charset="2"/>
              <a:buChar char=""/>
            </a:pPr>
            <a:endParaRPr lang="en-US" b="1"/>
          </a:p>
          <a:p>
            <a:pPr>
              <a:buFont typeface="Wingdings 3" charset="2"/>
              <a:buChar char=""/>
            </a:pPr>
            <a:endParaRPr lang="en-US" b="1"/>
          </a:p>
        </p:txBody>
      </p:sp>
      <p:pic>
        <p:nvPicPr>
          <p:cNvPr id="10" name="Content Placeholder 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5E5582B-A0C6-A389-BDA3-B19363F5B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4204" t="27048" r="38535" b="23967"/>
          <a:stretch/>
        </p:blipFill>
        <p:spPr>
          <a:xfrm>
            <a:off x="4386650" y="1029861"/>
            <a:ext cx="4816063" cy="4708015"/>
          </a:xfrm>
        </p:spPr>
      </p:pic>
    </p:spTree>
    <p:extLst>
      <p:ext uri="{BB962C8B-B14F-4D97-AF65-F5344CB8AC3E}">
        <p14:creationId xmlns:p14="http://schemas.microsoft.com/office/powerpoint/2010/main" val="2362068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3F1A43-828D-0609-8376-193F608D8D83}"/>
              </a:ext>
            </a:extLst>
          </p:cNvPr>
          <p:cNvSpPr txBox="1"/>
          <p:nvPr/>
        </p:nvSpPr>
        <p:spPr>
          <a:xfrm>
            <a:off x="1061357" y="1089235"/>
            <a:ext cx="7905750" cy="51398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u="sng" dirty="0">
                <a:solidFill>
                  <a:schemeClr val="accent2"/>
                </a:solidFill>
                <a:ea typeface="+mn-lt"/>
                <a:cs typeface="+mn-lt"/>
              </a:rPr>
              <a:t>Conclusions</a:t>
            </a:r>
            <a:endParaRPr lang="en-US" u="sng">
              <a:solidFill>
                <a:schemeClr val="accent2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sz="1400" b="1" dirty="0">
              <a:solidFill>
                <a:schemeClr val="accent2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1400" b="1" dirty="0">
              <a:solidFill>
                <a:schemeClr val="accent2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1400" b="1" dirty="0">
              <a:solidFill>
                <a:schemeClr val="accent2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1400" b="1" dirty="0">
              <a:solidFill>
                <a:schemeClr val="accent2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400" b="1" dirty="0" err="1">
                <a:solidFill>
                  <a:schemeClr val="accent2"/>
                </a:solidFill>
                <a:ea typeface="+mn-lt"/>
                <a:cs typeface="+mn-lt"/>
              </a:rPr>
              <a:t>Jobsatisfaction</a:t>
            </a:r>
            <a:r>
              <a:rPr lang="en-US" sz="1400" b="1" dirty="0">
                <a:solidFill>
                  <a:schemeClr val="accent2"/>
                </a:solidFill>
                <a:ea typeface="+mn-lt"/>
                <a:cs typeface="+mn-lt"/>
              </a:rPr>
              <a:t> is an important factor in employees leaving jobs</a:t>
            </a:r>
            <a:endParaRPr lang="en-US" sz="1400" b="1">
              <a:solidFill>
                <a:schemeClr val="accent2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400" b="1" dirty="0">
                <a:solidFill>
                  <a:schemeClr val="accent2"/>
                </a:solidFill>
                <a:ea typeface="+mn-lt"/>
                <a:cs typeface="+mn-lt"/>
              </a:rPr>
              <a:t>The total attrition rate I.E rate of employees leaving their jobs is 16.1 %</a:t>
            </a:r>
            <a:endParaRPr lang="en-US" sz="1400" b="1" dirty="0">
              <a:solidFill>
                <a:schemeClr val="accent2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400" b="1" dirty="0">
                <a:solidFill>
                  <a:schemeClr val="accent2"/>
                </a:solidFill>
                <a:ea typeface="+mn-lt"/>
                <a:cs typeface="+mn-lt"/>
              </a:rPr>
              <a:t>Lesser the job satisfaction higher are the chances of an employee leaving their job</a:t>
            </a:r>
            <a:endParaRPr lang="en-US" sz="1400" b="1" dirty="0">
              <a:solidFill>
                <a:schemeClr val="accent2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400" b="1" dirty="0">
                <a:solidFill>
                  <a:schemeClr val="accent2"/>
                </a:solidFill>
                <a:ea typeface="+mn-lt"/>
                <a:cs typeface="+mn-lt"/>
              </a:rPr>
              <a:t>Average age of an employee leaving their job is 31.5 years and average age of an employee not leaving their job is 35.6 years</a:t>
            </a:r>
            <a:endParaRPr lang="en-US" sz="1400" b="1" dirty="0">
              <a:solidFill>
                <a:schemeClr val="accent2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400" b="1" dirty="0">
                <a:solidFill>
                  <a:schemeClr val="accent2"/>
                </a:solidFill>
                <a:ea typeface="+mn-lt"/>
                <a:cs typeface="+mn-lt"/>
              </a:rPr>
              <a:t>The longer an employee has worked for the company the lesser are their chances of leaving the job</a:t>
            </a:r>
            <a:endParaRPr lang="en-US" sz="1400" b="1" dirty="0">
              <a:solidFill>
                <a:schemeClr val="accent2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400" b="1" dirty="0">
                <a:solidFill>
                  <a:schemeClr val="accent2"/>
                </a:solidFill>
                <a:ea typeface="+mn-lt"/>
                <a:cs typeface="+mn-lt"/>
              </a:rPr>
              <a:t>The chances of an employee leaving his job increase as their monthly income decreases.</a:t>
            </a:r>
            <a:endParaRPr lang="en-US" sz="1400" b="1" dirty="0">
              <a:solidFill>
                <a:schemeClr val="accent2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400" b="1" dirty="0">
                <a:solidFill>
                  <a:schemeClr val="accent2"/>
                </a:solidFill>
                <a:ea typeface="+mn-lt"/>
                <a:cs typeface="+mn-lt"/>
              </a:rPr>
              <a:t>More time an employee has worked under the current manager the less likely they are to leave their job.</a:t>
            </a:r>
            <a:endParaRPr lang="en-US" sz="1400" b="1" dirty="0">
              <a:solidFill>
                <a:schemeClr val="accent2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400" b="1" dirty="0">
                <a:solidFill>
                  <a:schemeClr val="accent2"/>
                </a:solidFill>
                <a:ea typeface="+mn-lt"/>
                <a:cs typeface="+mn-lt"/>
              </a:rPr>
              <a:t>Employees that have worked for more than 4 companies prior to the current job are more likely to leave their jobs.</a:t>
            </a:r>
            <a:endParaRPr lang="en-US" sz="1400" b="1" dirty="0">
              <a:solidFill>
                <a:schemeClr val="accent2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400" b="1" dirty="0">
                <a:solidFill>
                  <a:schemeClr val="accent2"/>
                </a:solidFill>
                <a:ea typeface="+mn-lt"/>
                <a:cs typeface="+mn-lt"/>
              </a:rPr>
              <a:t>Amongst all experience levels fresher's are the least likely to leave their jobs.</a:t>
            </a:r>
            <a:endParaRPr lang="en-US" sz="1400" b="1" dirty="0">
              <a:solidFill>
                <a:schemeClr val="accent2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400" b="1" dirty="0">
                <a:solidFill>
                  <a:schemeClr val="accent2"/>
                </a:solidFill>
                <a:ea typeface="+mn-lt"/>
                <a:cs typeface="+mn-lt"/>
              </a:rPr>
              <a:t>Male employees are more likely to quit their jobs compared to female employees though the disparity is not very significant.</a:t>
            </a:r>
            <a:endParaRPr lang="en-US" sz="1400" b="1" dirty="0">
              <a:solidFill>
                <a:schemeClr val="accent2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400" b="1" dirty="0">
                <a:solidFill>
                  <a:schemeClr val="accent2"/>
                </a:solidFill>
                <a:ea typeface="+mn-lt"/>
                <a:cs typeface="+mn-lt"/>
              </a:rPr>
              <a:t>Unmarried or single employees have a significantly higher chance of quitting their jobs than their married colleagues.</a:t>
            </a:r>
            <a:endParaRPr lang="en-US" sz="1400" b="1" dirty="0">
              <a:solidFill>
                <a:schemeClr val="accent2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400" b="1" dirty="0">
                <a:solidFill>
                  <a:schemeClr val="accent2"/>
                </a:solidFill>
                <a:ea typeface="+mn-lt"/>
                <a:cs typeface="+mn-lt"/>
              </a:rPr>
              <a:t>Hourly, monthly and daily rate don't have a significant </a:t>
            </a:r>
            <a:r>
              <a:rPr lang="en-US" sz="1400" b="1" dirty="0" err="1">
                <a:solidFill>
                  <a:schemeClr val="accent2"/>
                </a:solidFill>
                <a:ea typeface="+mn-lt"/>
                <a:cs typeface="+mn-lt"/>
              </a:rPr>
              <a:t>affect</a:t>
            </a:r>
            <a:r>
              <a:rPr lang="en-US" sz="1400" b="1" dirty="0">
                <a:solidFill>
                  <a:schemeClr val="accent2"/>
                </a:solidFill>
                <a:ea typeface="+mn-lt"/>
                <a:cs typeface="+mn-lt"/>
              </a:rPr>
              <a:t> on the attrition at all</a:t>
            </a:r>
            <a:endParaRPr lang="en-US" sz="1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150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80FD513-4A25-B264-7877-AC4E883C23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98" t="9244" r="-118" b="10924"/>
          <a:stretch/>
        </p:blipFill>
        <p:spPr>
          <a:xfrm>
            <a:off x="2441" y="1674"/>
            <a:ext cx="12189604" cy="698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21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E35BD26-1E0C-F929-A0B8-FC8E879A5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 flipV="1">
            <a:off x="4531862" y="1339335"/>
            <a:ext cx="199887" cy="159269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9" name="Content Placeholder 8" descr="A white text with black text&#10;&#10;Description automatically generated">
            <a:extLst>
              <a:ext uri="{FF2B5EF4-FFF2-40B4-BE49-F238E27FC236}">
                <a16:creationId xmlns:a16="http://schemas.microsoft.com/office/drawing/2014/main" id="{22AE99C0-8D1B-C89D-25BE-0686B6FD50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1231" y="873974"/>
            <a:ext cx="8453889" cy="5420402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120D678-B14A-9F6C-8055-C9B5D9D80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flipH="1">
            <a:off x="4517485" y="2777069"/>
            <a:ext cx="214264" cy="82789"/>
          </a:xfrm>
        </p:spPr>
        <p:txBody>
          <a:bodyPr>
            <a:normAutofit fontScale="2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94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1F6D7BF-D6FF-E5C4-29E8-6EC0E92EDF6B}"/>
              </a:ext>
            </a:extLst>
          </p:cNvPr>
          <p:cNvSpPr txBox="1"/>
          <p:nvPr/>
        </p:nvSpPr>
        <p:spPr>
          <a:xfrm>
            <a:off x="796635" y="692727"/>
            <a:ext cx="7914409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92D050"/>
                </a:solidFill>
                <a:latin typeface="Arial"/>
                <a:cs typeface="Arial"/>
              </a:rPr>
              <a:t>The aim of this project is to analyze an employee data set containing data regarding employees leaving their jobs and other important employee data</a:t>
            </a:r>
            <a:r>
              <a:rPr lang="en-US" dirty="0">
                <a:solidFill>
                  <a:srgbClr val="92D050"/>
                </a:solidFill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92D05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92D05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92D05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92D05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92D05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92D05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92D05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92D050"/>
                </a:solidFill>
              </a:rPr>
              <a:t> Finding patterns in the data to get an insight into the various factors affecting the employee attrition(Quitting the job). </a:t>
            </a:r>
          </a:p>
        </p:txBody>
      </p:sp>
    </p:spTree>
    <p:extLst>
      <p:ext uri="{BB962C8B-B14F-4D97-AF65-F5344CB8AC3E}">
        <p14:creationId xmlns:p14="http://schemas.microsoft.com/office/powerpoint/2010/main" val="2903905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8673-7F4D-49B5-E464-724EEE5D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54227" y="55642"/>
            <a:ext cx="1432458" cy="980319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C24EB-EF03-E8DE-1A36-04FBE4CC0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4870" y="1103391"/>
            <a:ext cx="3446314" cy="47071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charset="2"/>
              <a:buChar char="•"/>
            </a:pPr>
            <a:r>
              <a:rPr lang="en-US" b="1" dirty="0">
                <a:solidFill>
                  <a:srgbClr val="92D050"/>
                </a:solidFill>
                <a:ea typeface="+mn-lt"/>
                <a:cs typeface="+mn-lt"/>
              </a:rPr>
              <a:t>From the correlation plot it's seen  that jobsatisfaction is affected by various factors.</a:t>
            </a:r>
            <a:endParaRPr lang="en-US" b="1" dirty="0">
              <a:solidFill>
                <a:srgbClr val="92D050"/>
              </a:solidFill>
            </a:endParaRPr>
          </a:p>
          <a:p>
            <a:pPr marL="285750" indent="-285750">
              <a:buFont typeface="Arial" charset="2"/>
              <a:buChar char="•"/>
            </a:pPr>
            <a:endParaRPr lang="en-US" b="1" dirty="0">
              <a:solidFill>
                <a:srgbClr val="92D050"/>
              </a:solidFill>
            </a:endParaRPr>
          </a:p>
          <a:p>
            <a:pPr marL="285750" indent="-285750">
              <a:buFont typeface="Arial" charset="2"/>
              <a:buChar char="•"/>
            </a:pPr>
            <a:r>
              <a:rPr lang="en-US" b="1" dirty="0">
                <a:solidFill>
                  <a:srgbClr val="92D050"/>
                </a:solidFill>
                <a:ea typeface="+mn-lt"/>
                <a:cs typeface="+mn-lt"/>
              </a:rPr>
              <a:t>Factors like YearsSinceLastPromotion,</a:t>
            </a:r>
            <a:endParaRPr lang="en-US" b="1" dirty="0">
              <a:solidFill>
                <a:srgbClr val="92D050"/>
              </a:solidFill>
            </a:endParaRPr>
          </a:p>
          <a:p>
            <a:pPr marL="285750" indent="-285750">
              <a:buFont typeface="Arial" charset="2"/>
              <a:buChar char="•"/>
            </a:pPr>
            <a:r>
              <a:rPr lang="en-US" b="1" dirty="0">
                <a:solidFill>
                  <a:srgbClr val="92D050"/>
                </a:solidFill>
                <a:ea typeface="+mn-lt"/>
                <a:cs typeface="+mn-lt"/>
              </a:rPr>
              <a:t>  </a:t>
            </a:r>
            <a:r>
              <a:rPr lang="en-US" b="1" dirty="0" err="1">
                <a:solidFill>
                  <a:srgbClr val="92D050"/>
                </a:solidFill>
                <a:ea typeface="+mn-lt"/>
                <a:cs typeface="+mn-lt"/>
              </a:rPr>
              <a:t>YearsAtCompany</a:t>
            </a:r>
            <a:r>
              <a:rPr lang="en-US" b="1" dirty="0">
                <a:solidFill>
                  <a:srgbClr val="92D050"/>
                </a:solidFill>
                <a:ea typeface="+mn-lt"/>
                <a:cs typeface="+mn-lt"/>
              </a:rPr>
              <a:t> and </a:t>
            </a:r>
            <a:r>
              <a:rPr lang="en-US" b="1" dirty="0" err="1">
                <a:solidFill>
                  <a:srgbClr val="92D050"/>
                </a:solidFill>
                <a:ea typeface="+mn-lt"/>
                <a:cs typeface="+mn-lt"/>
              </a:rPr>
              <a:t>DailyRate</a:t>
            </a:r>
            <a:r>
              <a:rPr lang="en-US" b="1" dirty="0">
                <a:solidFill>
                  <a:srgbClr val="92D050"/>
                </a:solidFill>
                <a:ea typeface="+mn-lt"/>
                <a:cs typeface="+mn-lt"/>
              </a:rPr>
              <a:t>  have a strong influence on   </a:t>
            </a:r>
            <a:r>
              <a:rPr lang="en-US" b="1" dirty="0" err="1">
                <a:solidFill>
                  <a:srgbClr val="92D050"/>
                </a:solidFill>
                <a:ea typeface="+mn-lt"/>
                <a:cs typeface="+mn-lt"/>
              </a:rPr>
              <a:t>jobsatisfaction</a:t>
            </a:r>
            <a:endParaRPr lang="en-US" b="1" dirty="0" err="1">
              <a:solidFill>
                <a:srgbClr val="92D050"/>
              </a:solidFill>
            </a:endParaRPr>
          </a:p>
          <a:p>
            <a:endParaRPr lang="en-US" dirty="0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88BA42AF-1DE4-0C05-E18F-0C79907700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0990" y="551973"/>
            <a:ext cx="5103012" cy="5222301"/>
          </a:xfrm>
        </p:spPr>
      </p:pic>
    </p:spTree>
    <p:extLst>
      <p:ext uri="{BB962C8B-B14F-4D97-AF65-F5344CB8AC3E}">
        <p14:creationId xmlns:p14="http://schemas.microsoft.com/office/powerpoint/2010/main" val="1481156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BAA38-F0AB-D5C0-E38A-57B1EE48B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584" y="165104"/>
            <a:ext cx="5733084" cy="1171663"/>
          </a:xfrm>
        </p:spPr>
        <p:txBody>
          <a:bodyPr/>
          <a:lstStyle/>
          <a:p>
            <a:pPr algn="ctr"/>
            <a:r>
              <a:rPr lang="en-US" b="1" u="sng">
                <a:ea typeface="+mj-lt"/>
                <a:cs typeface="+mj-lt"/>
              </a:rPr>
              <a:t>Relation between Attrition and job satisfaction</a:t>
            </a:r>
            <a:endParaRPr lang="en-US" b="1" u="sng"/>
          </a:p>
          <a:p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B1D88C1-BF0B-F7BA-2258-E1BC08517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1099" t="29557" r="38681" b="15482"/>
          <a:stretch/>
        </p:blipFill>
        <p:spPr>
          <a:xfrm>
            <a:off x="4303467" y="1020861"/>
            <a:ext cx="4977686" cy="456087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4FE64-3A60-81A2-8267-66CD07B6D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8477" y="1224571"/>
            <a:ext cx="3451192" cy="43546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charset="2"/>
              <a:buChar char="•"/>
            </a:pPr>
            <a:endParaRPr lang="en-US" b="1" dirty="0">
              <a:solidFill>
                <a:srgbClr val="92D050"/>
              </a:solidFill>
              <a:ea typeface="+mn-lt"/>
              <a:cs typeface="+mn-lt"/>
            </a:endParaRPr>
          </a:p>
          <a:p>
            <a:pPr marL="285750" indent="-285750">
              <a:buFont typeface="Arial" charset="2"/>
              <a:buChar char="•"/>
            </a:pPr>
            <a:endParaRPr lang="en-US" b="1" dirty="0">
              <a:solidFill>
                <a:srgbClr val="92D050"/>
              </a:solidFill>
              <a:ea typeface="+mn-lt"/>
              <a:cs typeface="+mn-lt"/>
            </a:endParaRPr>
          </a:p>
          <a:p>
            <a:pPr marL="285750" indent="-285750">
              <a:buFont typeface="Arial" charset="2"/>
              <a:buChar char="•"/>
            </a:pPr>
            <a:endParaRPr lang="en-US" b="1" dirty="0">
              <a:solidFill>
                <a:srgbClr val="92D050"/>
              </a:solidFill>
              <a:ea typeface="+mn-lt"/>
              <a:cs typeface="+mn-lt"/>
            </a:endParaRPr>
          </a:p>
          <a:p>
            <a:pPr marL="285750" indent="-285750">
              <a:buFont typeface="Arial" charset="2"/>
              <a:buChar char="•"/>
            </a:pPr>
            <a:endParaRPr lang="en-US" b="1" dirty="0">
              <a:solidFill>
                <a:srgbClr val="92D050"/>
              </a:solidFill>
              <a:ea typeface="+mn-lt"/>
              <a:cs typeface="+mn-lt"/>
            </a:endParaRPr>
          </a:p>
          <a:p>
            <a:pPr marL="285750" indent="-285750">
              <a:buFont typeface="Arial" charset="2"/>
              <a:buChar char="•"/>
            </a:pPr>
            <a:r>
              <a:rPr lang="en-US" b="1" dirty="0">
                <a:solidFill>
                  <a:srgbClr val="92D050"/>
                </a:solidFill>
                <a:ea typeface="+mn-lt"/>
                <a:cs typeface="+mn-lt"/>
              </a:rPr>
              <a:t>The average </a:t>
            </a:r>
            <a:r>
              <a:rPr lang="en-US" b="1" dirty="0" err="1">
                <a:solidFill>
                  <a:srgbClr val="92D050"/>
                </a:solidFill>
                <a:ea typeface="+mn-lt"/>
                <a:cs typeface="+mn-lt"/>
              </a:rPr>
              <a:t>jobsatisfaction</a:t>
            </a:r>
            <a:r>
              <a:rPr lang="en-US" b="1" dirty="0">
                <a:solidFill>
                  <a:srgbClr val="92D050"/>
                </a:solidFill>
                <a:ea typeface="+mn-lt"/>
                <a:cs typeface="+mn-lt"/>
              </a:rPr>
              <a:t> score of employees quitting their jobs is lower than those not leaving their jobs.</a:t>
            </a:r>
            <a:endParaRPr lang="en-US" b="1">
              <a:solidFill>
                <a:srgbClr val="92D050"/>
              </a:solidFill>
            </a:endParaRPr>
          </a:p>
          <a:p>
            <a:pPr marL="285750" indent="-285750">
              <a:buFont typeface="Arial" charset="2"/>
              <a:buChar char="•"/>
            </a:pPr>
            <a:r>
              <a:rPr lang="en-US" b="1" dirty="0">
                <a:solidFill>
                  <a:srgbClr val="92D050"/>
                </a:solidFill>
                <a:ea typeface="+mn-lt"/>
                <a:cs typeface="+mn-lt"/>
              </a:rPr>
              <a:t>It can be concluded hence that  </a:t>
            </a:r>
            <a:r>
              <a:rPr lang="en-US" b="1" err="1">
                <a:solidFill>
                  <a:srgbClr val="92D050"/>
                </a:solidFill>
                <a:ea typeface="+mn-lt"/>
                <a:cs typeface="+mn-lt"/>
              </a:rPr>
              <a:t>jobsatisfaction</a:t>
            </a:r>
            <a:r>
              <a:rPr lang="en-US" b="1" dirty="0">
                <a:solidFill>
                  <a:srgbClr val="92D050"/>
                </a:solidFill>
                <a:ea typeface="+mn-lt"/>
                <a:cs typeface="+mn-lt"/>
              </a:rPr>
              <a:t> is an important factor in  employees leaving jobs.</a:t>
            </a:r>
            <a:endParaRPr lang="en-US" b="1">
              <a:solidFill>
                <a:srgbClr val="92D050"/>
              </a:solidFill>
            </a:endParaRP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588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B6421-E5B2-1B60-D127-8D6A9857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6429" y="233396"/>
            <a:ext cx="4156452" cy="775259"/>
          </a:xfrm>
        </p:spPr>
        <p:txBody>
          <a:bodyPr/>
          <a:lstStyle/>
          <a:p>
            <a:r>
              <a:rPr lang="en-US" b="1" u="sng">
                <a:ea typeface="+mj-lt"/>
                <a:cs typeface="+mj-lt"/>
              </a:rPr>
              <a:t>Attrition vs </a:t>
            </a:r>
            <a:r>
              <a:rPr lang="en-US" b="1" u="sng" err="1">
                <a:ea typeface="+mj-lt"/>
                <a:cs typeface="+mj-lt"/>
              </a:rPr>
              <a:t>Jobsatisfaction</a:t>
            </a:r>
            <a:endParaRPr lang="en-US" b="1" u="sng" err="1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E8654-F3BB-B500-6729-5F1E13B94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864880"/>
            <a:ext cx="2373660" cy="51723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charset="2"/>
              <a:buChar char="•"/>
            </a:pPr>
            <a:r>
              <a:rPr lang="en-US" sz="1800" b="1" dirty="0">
                <a:solidFill>
                  <a:srgbClr val="92D050"/>
                </a:solidFill>
                <a:ea typeface="+mn-lt"/>
                <a:cs typeface="+mn-lt"/>
              </a:rPr>
              <a:t>At higher </a:t>
            </a:r>
            <a:r>
              <a:rPr lang="en-US" sz="1800" b="1" err="1">
                <a:solidFill>
                  <a:srgbClr val="92D050"/>
                </a:solidFill>
                <a:ea typeface="+mn-lt"/>
                <a:cs typeface="+mn-lt"/>
              </a:rPr>
              <a:t>jobsatisfaction</a:t>
            </a:r>
            <a:r>
              <a:rPr lang="en-US" sz="1800" b="1" dirty="0">
                <a:solidFill>
                  <a:srgbClr val="92D050"/>
                </a:solidFill>
                <a:ea typeface="+mn-lt"/>
                <a:cs typeface="+mn-lt"/>
              </a:rPr>
              <a:t> levels the attrition rate is significantly lower</a:t>
            </a:r>
            <a:endParaRPr lang="en-US" sz="1800" b="1" dirty="0">
              <a:solidFill>
                <a:srgbClr val="92D050"/>
              </a:solidFill>
            </a:endParaRPr>
          </a:p>
          <a:p>
            <a:pPr marL="285750" indent="-285750">
              <a:buFont typeface="Arial" charset="2"/>
              <a:buChar char="•"/>
            </a:pPr>
            <a:endParaRPr lang="en-US" sz="1800" b="1" dirty="0">
              <a:solidFill>
                <a:srgbClr val="92D050"/>
              </a:solidFill>
            </a:endParaRPr>
          </a:p>
          <a:p>
            <a:pPr marL="285750" indent="-285750">
              <a:buFont typeface="Arial" charset="2"/>
              <a:buChar char="•"/>
            </a:pPr>
            <a:r>
              <a:rPr lang="en-US" sz="1800" b="1" dirty="0">
                <a:solidFill>
                  <a:srgbClr val="92D050"/>
                </a:solidFill>
                <a:ea typeface="+mn-lt"/>
                <a:cs typeface="+mn-lt"/>
              </a:rPr>
              <a:t>An employee with </a:t>
            </a:r>
            <a:r>
              <a:rPr lang="en-US" sz="1800" b="1" err="1">
                <a:solidFill>
                  <a:srgbClr val="92D050"/>
                </a:solidFill>
                <a:ea typeface="+mn-lt"/>
                <a:cs typeface="+mn-lt"/>
              </a:rPr>
              <a:t>jobsatisfaction</a:t>
            </a:r>
            <a:r>
              <a:rPr lang="en-US" sz="1800" b="1" dirty="0">
                <a:solidFill>
                  <a:srgbClr val="92D050"/>
                </a:solidFill>
                <a:ea typeface="+mn-lt"/>
                <a:cs typeface="+mn-lt"/>
              </a:rPr>
              <a:t> score of 1 is twice more likely to quit his job compared to an employee with a score of </a:t>
            </a:r>
            <a:r>
              <a:rPr lang="en-US" sz="1800" dirty="0">
                <a:solidFill>
                  <a:srgbClr val="92D050"/>
                </a:solidFill>
                <a:ea typeface="+mn-lt"/>
                <a:cs typeface="+mn-lt"/>
              </a:rPr>
              <a:t>4</a:t>
            </a:r>
            <a:endParaRPr lang="en-US" sz="1800" dirty="0">
              <a:solidFill>
                <a:srgbClr val="92D050"/>
              </a:solidFill>
            </a:endParaRPr>
          </a:p>
          <a:p>
            <a:endParaRPr lang="en-US" dirty="0"/>
          </a:p>
        </p:txBody>
      </p:sp>
      <p:pic>
        <p:nvPicPr>
          <p:cNvPr id="13" name="Content Placeholder 1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DF2AD67-A11D-83F8-54E5-7FE1033909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3177" t="28248" r="21337" b="3955"/>
          <a:stretch/>
        </p:blipFill>
        <p:spPr>
          <a:xfrm>
            <a:off x="3535165" y="1218574"/>
            <a:ext cx="5408587" cy="4236466"/>
          </a:xfrm>
        </p:spPr>
      </p:pic>
    </p:spTree>
    <p:extLst>
      <p:ext uri="{BB962C8B-B14F-4D97-AF65-F5344CB8AC3E}">
        <p14:creationId xmlns:p14="http://schemas.microsoft.com/office/powerpoint/2010/main" val="943738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EE3DD2-7EF3-1230-1082-DEB3305D2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u="sng">
                <a:solidFill>
                  <a:srgbClr val="FFFFFF"/>
                </a:solidFill>
              </a:rPr>
              <a:t>Attrition vs age</a:t>
            </a:r>
            <a:endParaRPr lang="en-US" sz="3600">
              <a:solidFill>
                <a:srgbClr val="FFFFFF"/>
              </a:solidFill>
            </a:endParaRPr>
          </a:p>
          <a:p>
            <a:endParaRPr lang="en-US" sz="3600">
              <a:solidFill>
                <a:srgbClr val="FFFFFF"/>
              </a:solidFill>
            </a:endParaRP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306CE34-0C9D-5216-745D-EBB52A0152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4684" t="36928" r="38887" b="10851"/>
          <a:stretch/>
        </p:blipFill>
        <p:spPr>
          <a:xfrm>
            <a:off x="498459" y="610381"/>
            <a:ext cx="4142034" cy="460321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3EEB8-B0EE-CB2D-35D2-CE248EFF2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81725" y="2837329"/>
            <a:ext cx="4512988" cy="33179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90000"/>
              </a:lnSpc>
              <a:buFont typeface="Wingdings 3" charset="2"/>
              <a:buChar char=""/>
            </a:pPr>
            <a:endParaRPr lang="en-US" sz="1300">
              <a:solidFill>
                <a:srgbClr val="FFFFFF"/>
              </a:solidFill>
            </a:endParaRPr>
          </a:p>
          <a:p>
            <a:pPr marL="285750" indent="-285750">
              <a:lnSpc>
                <a:spcPct val="90000"/>
              </a:lnSpc>
              <a:buFont typeface="Wingdings 3" charset="2"/>
              <a:buChar char=""/>
            </a:pPr>
            <a:endParaRPr lang="en-US" sz="1300">
              <a:solidFill>
                <a:srgbClr val="FFFFFF"/>
              </a:solidFill>
            </a:endParaRPr>
          </a:p>
          <a:p>
            <a:pPr marL="285750" indent="-285750">
              <a:lnSpc>
                <a:spcPct val="90000"/>
              </a:lnSpc>
              <a:buFont typeface="Wingdings 3" charset="2"/>
              <a:buChar char=""/>
            </a:pPr>
            <a:endParaRPr lang="en-US" sz="1300">
              <a:solidFill>
                <a:srgbClr val="FFFFFF"/>
              </a:solidFill>
            </a:endParaRPr>
          </a:p>
          <a:p>
            <a:pPr marL="285750" indent="-285750">
              <a:lnSpc>
                <a:spcPct val="90000"/>
              </a:lnSpc>
              <a:buFont typeface="Wingdings 3" charset="2"/>
              <a:buChar char=""/>
            </a:pPr>
            <a:r>
              <a:rPr lang="en-US" sz="1300">
                <a:solidFill>
                  <a:srgbClr val="FFFFFF"/>
                </a:solidFill>
              </a:rPr>
              <a:t>Average age of an employee leaving their job is 31 and the average age of an employee not leaving their job is 35.</a:t>
            </a:r>
          </a:p>
          <a:p>
            <a:pPr marL="285750" indent="-285750">
              <a:lnSpc>
                <a:spcPct val="90000"/>
              </a:lnSpc>
              <a:buFont typeface="Wingdings 3" charset="2"/>
              <a:buChar char=""/>
            </a:pPr>
            <a:endParaRPr lang="en-US" sz="1300">
              <a:solidFill>
                <a:srgbClr val="FFFFFF"/>
              </a:solidFill>
            </a:endParaRPr>
          </a:p>
          <a:p>
            <a:pPr marL="285750" indent="-285750">
              <a:lnSpc>
                <a:spcPct val="90000"/>
              </a:lnSpc>
              <a:buFont typeface="Wingdings 3" charset="2"/>
              <a:buChar char=""/>
            </a:pPr>
            <a:endParaRPr lang="en-US" sz="1300">
              <a:solidFill>
                <a:srgbClr val="FFFFFF"/>
              </a:solidFill>
            </a:endParaRPr>
          </a:p>
          <a:p>
            <a:pPr marL="285750" indent="-285750">
              <a:lnSpc>
                <a:spcPct val="90000"/>
              </a:lnSpc>
              <a:buFont typeface="Wingdings 3" charset="2"/>
              <a:buChar char=""/>
            </a:pPr>
            <a:endParaRPr lang="en-US" sz="1300">
              <a:solidFill>
                <a:srgbClr val="FFFFFF"/>
              </a:solidFill>
            </a:endParaRPr>
          </a:p>
          <a:p>
            <a:pPr marL="285750" indent="-285750">
              <a:lnSpc>
                <a:spcPct val="90000"/>
              </a:lnSpc>
              <a:buFont typeface="Wingdings 3" charset="2"/>
              <a:buChar char=""/>
            </a:pPr>
            <a:endParaRPr lang="en-US" sz="1300">
              <a:solidFill>
                <a:srgbClr val="FFFFFF"/>
              </a:solidFill>
            </a:endParaRPr>
          </a:p>
          <a:p>
            <a:pPr marL="285750" indent="-285750">
              <a:lnSpc>
                <a:spcPct val="90000"/>
              </a:lnSpc>
              <a:buFont typeface="Wingdings 3" charset="2"/>
              <a:buChar char=""/>
            </a:pPr>
            <a:r>
              <a:rPr lang="en-US" sz="1300">
                <a:solidFill>
                  <a:srgbClr val="FFFFFF"/>
                </a:solidFill>
              </a:rPr>
              <a:t>Hence a younger employee is more likely to quit their job than an older employee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endParaRPr lang="en-US" sz="13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149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EE3DD2-7EF3-1230-1082-DEB3305D2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u="sng" dirty="0">
                <a:solidFill>
                  <a:schemeClr val="bg1"/>
                </a:solidFill>
                <a:ea typeface="+mj-lt"/>
                <a:cs typeface="+mj-lt"/>
              </a:rPr>
              <a:t>Attrition vs </a:t>
            </a:r>
            <a:r>
              <a:rPr lang="en-US" sz="3600" b="1" u="sng" dirty="0" err="1">
                <a:solidFill>
                  <a:schemeClr val="bg1"/>
                </a:solidFill>
                <a:ea typeface="+mj-lt"/>
                <a:cs typeface="+mj-lt"/>
              </a:rPr>
              <a:t>yearsat</a:t>
            </a:r>
            <a:r>
              <a:rPr lang="en-US" sz="3600" b="1" u="sng" dirty="0">
                <a:solidFill>
                  <a:schemeClr val="bg1"/>
                </a:solidFill>
                <a:ea typeface="+mj-lt"/>
                <a:cs typeface="+mj-lt"/>
              </a:rPr>
              <a:t> company</a:t>
            </a:r>
            <a:endParaRPr lang="en-US" b="1" u="sng" dirty="0">
              <a:solidFill>
                <a:schemeClr val="bg1"/>
              </a:solidFill>
            </a:endParaRPr>
          </a:p>
          <a:p>
            <a:endParaRPr lang="en-US" sz="3600" b="1" u="sng" dirty="0">
              <a:solidFill>
                <a:srgbClr val="FFFFFF"/>
              </a:solidFill>
            </a:endParaRPr>
          </a:p>
          <a:p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3EEB8-B0EE-CB2D-35D2-CE248EFF2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81725" y="2837329"/>
            <a:ext cx="4512988" cy="33179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90000"/>
              </a:lnSpc>
              <a:buFont typeface="Wingdings 3" charset="2"/>
              <a:buChar char=""/>
            </a:pPr>
            <a:endParaRPr lang="en-US" sz="1300">
              <a:solidFill>
                <a:srgbClr val="FFFFFF"/>
              </a:solidFill>
            </a:endParaRPr>
          </a:p>
          <a:p>
            <a:pPr marL="285750" indent="-285750">
              <a:lnSpc>
                <a:spcPct val="90000"/>
              </a:lnSpc>
              <a:buFont typeface="Wingdings 3" charset="2"/>
              <a:buChar char=""/>
            </a:pPr>
            <a:endParaRPr lang="en-US" sz="1300">
              <a:solidFill>
                <a:srgbClr val="FFFFFF"/>
              </a:solidFill>
            </a:endParaRPr>
          </a:p>
          <a:p>
            <a:pPr marL="285750" indent="-285750">
              <a:lnSpc>
                <a:spcPct val="90000"/>
              </a:lnSpc>
              <a:buFont typeface="Wingdings 3" charset="2"/>
              <a:buChar char=""/>
            </a:pPr>
            <a:endParaRPr lang="en-US" sz="1300">
              <a:solidFill>
                <a:srgbClr val="FFFFFF"/>
              </a:solidFill>
            </a:endParaRPr>
          </a:p>
          <a:p>
            <a:pPr>
              <a:buFont typeface="Arial" charset="2"/>
              <a:buChar char="•"/>
            </a:pP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The average years an employee leaving the company has spent working for the company(≈ 3.5 years) is lower than those staying(≈5 Years).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buFont typeface="Arial" charset="2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>
              <a:buFont typeface="Arial" charset="2"/>
              <a:buChar char="•"/>
            </a:pP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Hence the longer an employee has worked for the company the lesser are his chances of quitting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90000"/>
              </a:lnSpc>
              <a:buFont typeface="Wingdings 3" charset="2"/>
              <a:buChar char=""/>
            </a:pPr>
            <a:endParaRPr lang="en-US" sz="13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buFont typeface="Wingdings 3" charset="2"/>
              <a:buChar char=""/>
            </a:pPr>
            <a:endParaRPr lang="en-US" sz="1300">
              <a:solidFill>
                <a:srgbClr val="FFFFFF"/>
              </a:solidFill>
            </a:endParaRP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ACE2D556-76A7-A40D-808C-89DC1F681E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6115" t="29944" r="37958" b="20465"/>
          <a:stretch/>
        </p:blipFill>
        <p:spPr>
          <a:xfrm>
            <a:off x="504763" y="614725"/>
            <a:ext cx="4123240" cy="5226595"/>
          </a:xfrm>
        </p:spPr>
      </p:pic>
    </p:spTree>
    <p:extLst>
      <p:ext uri="{BB962C8B-B14F-4D97-AF65-F5344CB8AC3E}">
        <p14:creationId xmlns:p14="http://schemas.microsoft.com/office/powerpoint/2010/main" val="4049990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5EE3DD2-7EF3-1230-1082-DEB3305D2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445" y="609600"/>
            <a:ext cx="3183556" cy="13208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0000"/>
              </a:lnSpc>
            </a:pPr>
            <a:endParaRPr lang="en-US" sz="2800" b="1" u="sng" dirty="0"/>
          </a:p>
          <a:p>
            <a:pPr algn="ctr"/>
            <a:r>
              <a:rPr lang="en-US" sz="2800" b="1" u="sng" dirty="0">
                <a:ea typeface="+mj-lt"/>
                <a:cs typeface="+mj-lt"/>
              </a:rPr>
              <a:t>Attrition vs monthly income</a:t>
            </a:r>
            <a:endParaRPr lang="en-US" b="1" u="sng" dirty="0"/>
          </a:p>
          <a:p>
            <a:pPr>
              <a:lnSpc>
                <a:spcPct val="90000"/>
              </a:lnSpc>
            </a:pPr>
            <a:endParaRPr lang="en-US" sz="2800" b="1" u="sng" dirty="0"/>
          </a:p>
          <a:p>
            <a:pPr>
              <a:lnSpc>
                <a:spcPct val="90000"/>
              </a:lnSpc>
            </a:pPr>
            <a:endParaRPr lang="en-US" sz="28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3EEB8-B0EE-CB2D-35D2-CE248EFF2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4410" y="2160589"/>
            <a:ext cx="3176589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Wingdings 3" charset="2"/>
              <a:buChar char=""/>
            </a:pPr>
            <a:endParaRPr lang="en-US"/>
          </a:p>
          <a:p>
            <a:pPr>
              <a:buFont typeface="Arial" charset="2"/>
              <a:buChar char="•"/>
            </a:pPr>
            <a:r>
              <a:rPr lang="en-US" sz="1800" b="1">
                <a:solidFill>
                  <a:schemeClr val="accent1"/>
                </a:solidFill>
                <a:ea typeface="+mn-lt"/>
                <a:cs typeface="+mn-lt"/>
              </a:rPr>
              <a:t>The average monthly income of an employee leaving the company          (≈ 3800) is lower than those staying(≈5000).</a:t>
            </a:r>
            <a:endParaRPr lang="en-US" sz="1800" b="1" dirty="0">
              <a:solidFill>
                <a:schemeClr val="accent1"/>
              </a:solidFill>
            </a:endParaRPr>
          </a:p>
          <a:p>
            <a:pPr>
              <a:buFont typeface="Arial" charset="2"/>
              <a:buChar char="•"/>
            </a:pPr>
            <a:endParaRPr lang="en-US" sz="1800" b="1" dirty="0">
              <a:solidFill>
                <a:schemeClr val="accent1"/>
              </a:solidFill>
            </a:endParaRPr>
          </a:p>
          <a:p>
            <a:pPr>
              <a:buFont typeface="Arial" charset="2"/>
              <a:buChar char="•"/>
            </a:pPr>
            <a:r>
              <a:rPr lang="en-US" sz="1800" b="1" dirty="0">
                <a:solidFill>
                  <a:schemeClr val="accent1"/>
                </a:solidFill>
                <a:ea typeface="+mn-lt"/>
                <a:cs typeface="+mn-lt"/>
              </a:rPr>
              <a:t>The chances of an employee leaving his job increase as their monthly income decreases.</a:t>
            </a:r>
            <a:endParaRPr lang="en-US" sz="1800" b="1" dirty="0">
              <a:solidFill>
                <a:schemeClr val="accent1"/>
              </a:solidFill>
            </a:endParaRPr>
          </a:p>
          <a:p>
            <a:pPr marL="285750" indent="-285750">
              <a:buFont typeface="Wingdings 3" charset="2"/>
              <a:buChar char=""/>
            </a:pPr>
            <a:endParaRPr lang="en-US" dirty="0"/>
          </a:p>
          <a:p>
            <a:pPr marL="285750" indent="-285750">
              <a:buFont typeface="Wingdings 3" charset="2"/>
              <a:buChar char=""/>
            </a:pPr>
            <a:endParaRPr lang="en-US"/>
          </a:p>
          <a:p>
            <a:pPr>
              <a:buFont typeface="Wingdings 3" charset="2"/>
              <a:buChar char=""/>
            </a:pPr>
            <a:endParaRPr lang="en-US" dirty="0"/>
          </a:p>
          <a:p>
            <a:pPr marL="285750" indent="-285750">
              <a:buFont typeface="Wingdings 3" charset="2"/>
              <a:buChar char=""/>
            </a:pPr>
            <a:endParaRPr lang="en-US"/>
          </a:p>
          <a:p>
            <a:pPr>
              <a:buFont typeface="Wingdings 3" charset="2"/>
              <a:buChar char=""/>
            </a:pPr>
            <a:endParaRPr lang="en-US"/>
          </a:p>
        </p:txBody>
      </p:sp>
      <p:pic>
        <p:nvPicPr>
          <p:cNvPr id="6" name="Content Placeholder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C3860A0-EA8E-583E-1450-DAE0F48442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0814" t="27586" r="38661" b="16667"/>
          <a:stretch/>
        </p:blipFill>
        <p:spPr>
          <a:xfrm>
            <a:off x="799814" y="386044"/>
            <a:ext cx="5062993" cy="565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7537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</Words>
  <Application>Microsoft Office PowerPoint</Application>
  <PresentationFormat>Widescreen</PresentationFormat>
  <Paragraphs>1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Facet</vt:lpstr>
      <vt:lpstr>PowerPoint Presentation</vt:lpstr>
      <vt:lpstr>PowerPoint Presentation</vt:lpstr>
      <vt:lpstr>PowerPoint Presentation</vt:lpstr>
      <vt:lpstr>PowerPoint Presentation</vt:lpstr>
      <vt:lpstr>Relation between Attrition and job satisfaction </vt:lpstr>
      <vt:lpstr>Attrition vs Jobsatisfaction </vt:lpstr>
      <vt:lpstr>Attrition vs age </vt:lpstr>
      <vt:lpstr>Attrition vs yearsat company  </vt:lpstr>
      <vt:lpstr> Attrition vs monthly income  </vt:lpstr>
      <vt:lpstr>Attrition vs Work life balance </vt:lpstr>
      <vt:lpstr>Attrition vs years with current manager  </vt:lpstr>
      <vt:lpstr>Attrition vs gender    </vt:lpstr>
      <vt:lpstr>  Attrition vs marital status   </vt:lpstr>
      <vt:lpstr>        Attrition vs Hourlyrate 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409</cp:revision>
  <dcterms:created xsi:type="dcterms:W3CDTF">2025-01-04T20:00:53Z</dcterms:created>
  <dcterms:modified xsi:type="dcterms:W3CDTF">2025-01-06T02:52:27Z</dcterms:modified>
</cp:coreProperties>
</file>