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notesMasterIdLst>
    <p:notesMasterId r:id="rId29"/>
  </p:notesMasterIdLst>
  <p:sldIdLst>
    <p:sldId id="258" r:id="rId2"/>
    <p:sldId id="257" r:id="rId3"/>
    <p:sldId id="259" r:id="rId4"/>
    <p:sldId id="260" r:id="rId5"/>
    <p:sldId id="269" r:id="rId6"/>
    <p:sldId id="273" r:id="rId7"/>
    <p:sldId id="287" r:id="rId8"/>
    <p:sldId id="284" r:id="rId9"/>
    <p:sldId id="285" r:id="rId10"/>
    <p:sldId id="286" r:id="rId11"/>
    <p:sldId id="288" r:id="rId12"/>
    <p:sldId id="290" r:id="rId13"/>
    <p:sldId id="291" r:id="rId14"/>
    <p:sldId id="292" r:id="rId15"/>
    <p:sldId id="293" r:id="rId16"/>
    <p:sldId id="294" r:id="rId17"/>
    <p:sldId id="299" r:id="rId18"/>
    <p:sldId id="295" r:id="rId19"/>
    <p:sldId id="297" r:id="rId20"/>
    <p:sldId id="298" r:id="rId21"/>
    <p:sldId id="301" r:id="rId22"/>
    <p:sldId id="278" r:id="rId23"/>
    <p:sldId id="279" r:id="rId24"/>
    <p:sldId id="267" r:id="rId25"/>
    <p:sldId id="280" r:id="rId26"/>
    <p:sldId id="268"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BF374-FB19-45D7-A1AA-8C96A7068C04}">
          <p14:sldIdLst>
            <p14:sldId id="258"/>
            <p14:sldId id="257"/>
            <p14:sldId id="259"/>
            <p14:sldId id="260"/>
            <p14:sldId id="269"/>
            <p14:sldId id="273"/>
            <p14:sldId id="287"/>
            <p14:sldId id="284"/>
            <p14:sldId id="285"/>
            <p14:sldId id="286"/>
            <p14:sldId id="288"/>
            <p14:sldId id="290"/>
            <p14:sldId id="291"/>
            <p14:sldId id="292"/>
            <p14:sldId id="293"/>
            <p14:sldId id="294"/>
            <p14:sldId id="299"/>
            <p14:sldId id="295"/>
            <p14:sldId id="297"/>
            <p14:sldId id="298"/>
            <p14:sldId id="301"/>
            <p14:sldId id="278"/>
            <p14:sldId id="279"/>
            <p14:sldId id="267"/>
            <p14:sldId id="280"/>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165"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t Makhija" userId="ac223a4396aa3580" providerId="LiveId" clId="{D4E00055-1EDA-4E65-B1E6-E288AF3D0134}"/>
    <pc:docChg chg="delSld modSection">
      <pc:chgData name="Ronit Makhija" userId="ac223a4396aa3580" providerId="LiveId" clId="{D4E00055-1EDA-4E65-B1E6-E288AF3D0134}" dt="2023-06-04T20:23:38.805" v="0" actId="47"/>
      <pc:docMkLst>
        <pc:docMk/>
      </pc:docMkLst>
      <pc:sldChg chg="del">
        <pc:chgData name="Ronit Makhija" userId="ac223a4396aa3580" providerId="LiveId" clId="{D4E00055-1EDA-4E65-B1E6-E288AF3D0134}" dt="2023-06-04T20:23:38.805" v="0" actId="47"/>
        <pc:sldMkLst>
          <pc:docMk/>
          <pc:sldMk cId="2739380510"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CCFBF-ED68-479B-8194-D9CCBE32B000}" type="datetimeFigureOut">
              <a:rPr lang="en-IN" smtClean="0"/>
              <a:t>05-06-2023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21D7D-A6C0-4A81-A8AF-85E2B5C170F4}" type="slidenum">
              <a:rPr lang="en-IN" smtClean="0"/>
              <a:t>‹#›</a:t>
            </a:fld>
            <a:endParaRPr lang="en-IN"/>
          </a:p>
        </p:txBody>
      </p:sp>
    </p:spTree>
    <p:extLst>
      <p:ext uri="{BB962C8B-B14F-4D97-AF65-F5344CB8AC3E}">
        <p14:creationId xmlns:p14="http://schemas.microsoft.com/office/powerpoint/2010/main" val="178232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sir. So, our final year project is FER using </a:t>
            </a:r>
            <a:r>
              <a:rPr lang="en-US" dirty="0" err="1"/>
              <a:t>opencv</a:t>
            </a:r>
            <a:r>
              <a:rPr lang="en-US" dirty="0"/>
              <a:t>.</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1</a:t>
            </a:fld>
            <a:endParaRPr lang="en-IN"/>
          </a:p>
        </p:txBody>
      </p:sp>
    </p:spTree>
    <p:extLst>
      <p:ext uri="{BB962C8B-B14F-4D97-AF65-F5344CB8AC3E}">
        <p14:creationId xmlns:p14="http://schemas.microsoft.com/office/powerpoint/2010/main" val="196763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conclude this presentation, we implemented a machine learning model that can recognize facial emotions based on the dataset provided to it.</a:t>
            </a:r>
          </a:p>
          <a:p>
            <a:r>
              <a:rPr lang="en-US" dirty="0"/>
              <a:t>We used google </a:t>
            </a:r>
            <a:r>
              <a:rPr lang="en-US" dirty="0" err="1"/>
              <a:t>colab</a:t>
            </a:r>
            <a:r>
              <a:rPr lang="en-US" dirty="0"/>
              <a:t> for training the model and used a package called </a:t>
            </a:r>
            <a:r>
              <a:rPr lang="en-US" dirty="0" err="1"/>
              <a:t>ImageDataGenerator</a:t>
            </a:r>
            <a:r>
              <a:rPr lang="en-US" dirty="0"/>
              <a:t> from keras library for recognizing emotions. Currently the </a:t>
            </a:r>
            <a:r>
              <a:rPr lang="en-US" dirty="0" err="1"/>
              <a:t>dataet</a:t>
            </a:r>
            <a:r>
              <a:rPr lang="en-US" dirty="0"/>
              <a:t> that we are using is not quite enough for accuracy, so wee are aiming to find a dataset that is big enough to improve the accuracy of this model.</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24</a:t>
            </a:fld>
            <a:endParaRPr lang="en-IN"/>
          </a:p>
        </p:txBody>
      </p:sp>
    </p:spTree>
    <p:extLst>
      <p:ext uri="{BB962C8B-B14F-4D97-AF65-F5344CB8AC3E}">
        <p14:creationId xmlns:p14="http://schemas.microsoft.com/office/powerpoint/2010/main" val="3867067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96687"/>
                </a:solidFill>
                <a:effectLst/>
                <a:latin typeface="Rubik"/>
              </a:rPr>
              <a:t>FER will be widely used in future. Few of the future applications of fer are</a:t>
            </a:r>
          </a:p>
          <a:p>
            <a:r>
              <a:rPr lang="en-US" b="0" i="0" dirty="0">
                <a:solidFill>
                  <a:srgbClr val="696687"/>
                </a:solidFill>
                <a:effectLst/>
                <a:latin typeface="Rubik"/>
              </a:rPr>
              <a:t>Researchers at Queen Mary </a:t>
            </a:r>
            <a:r>
              <a:rPr lang="en-US" b="0" i="0" dirty="0" err="1">
                <a:solidFill>
                  <a:srgbClr val="696687"/>
                </a:solidFill>
                <a:effectLst/>
                <a:latin typeface="Rubik"/>
              </a:rPr>
              <a:t>Unoversity</a:t>
            </a:r>
            <a:r>
              <a:rPr lang="en-US" b="0" i="0" dirty="0">
                <a:solidFill>
                  <a:srgbClr val="696687"/>
                </a:solidFill>
                <a:effectLst/>
                <a:latin typeface="Rubik"/>
              </a:rPr>
              <a:t> of London said that </a:t>
            </a:r>
            <a:r>
              <a:rPr lang="en-US" b="0" i="0" dirty="0" err="1">
                <a:solidFill>
                  <a:srgbClr val="696687"/>
                </a:solidFill>
                <a:effectLst/>
                <a:latin typeface="Rubik"/>
              </a:rPr>
              <a:t>thye</a:t>
            </a:r>
            <a:r>
              <a:rPr lang="en-US" b="0" i="0" dirty="0">
                <a:solidFill>
                  <a:srgbClr val="696687"/>
                </a:solidFill>
                <a:effectLst/>
                <a:latin typeface="Rubik"/>
              </a:rPr>
              <a:t> are working on using radio waves to access heart rate and breathing signals.</a:t>
            </a:r>
          </a:p>
          <a:p>
            <a:r>
              <a:rPr lang="en-US" b="0" i="0" dirty="0">
                <a:solidFill>
                  <a:srgbClr val="696687"/>
                </a:solidFill>
                <a:effectLst/>
                <a:latin typeface="Rubik"/>
              </a:rPr>
              <a:t>When a person starts watching a movie, radio </a:t>
            </a:r>
            <a:r>
              <a:rPr lang="en-US" b="0" i="0" dirty="0" err="1">
                <a:solidFill>
                  <a:srgbClr val="696687"/>
                </a:solidFill>
                <a:effectLst/>
                <a:latin typeface="Rubik"/>
              </a:rPr>
              <a:t>sugnals</a:t>
            </a:r>
            <a:r>
              <a:rPr lang="en-US" b="0" i="0" dirty="0">
                <a:solidFill>
                  <a:srgbClr val="696687"/>
                </a:solidFill>
                <a:effectLst/>
                <a:latin typeface="Rubik"/>
              </a:rPr>
              <a:t> are transmitted to them just like radar or </a:t>
            </a:r>
            <a:r>
              <a:rPr lang="en-US" b="0" i="0" dirty="0" err="1">
                <a:solidFill>
                  <a:srgbClr val="696687"/>
                </a:solidFill>
                <a:effectLst/>
                <a:latin typeface="Rubik"/>
              </a:rPr>
              <a:t>wifi</a:t>
            </a:r>
            <a:r>
              <a:rPr lang="en-US" b="0" i="0" dirty="0">
                <a:solidFill>
                  <a:srgbClr val="696687"/>
                </a:solidFill>
                <a:effectLst/>
                <a:latin typeface="Rubik"/>
              </a:rPr>
              <a:t> and that on analyzing the rebounded waves we get data for a persons heart rate and </a:t>
            </a:r>
            <a:r>
              <a:rPr lang="en-US" b="0" i="0" dirty="0" err="1">
                <a:solidFill>
                  <a:srgbClr val="696687"/>
                </a:solidFill>
                <a:effectLst/>
                <a:latin typeface="Rubik"/>
              </a:rPr>
              <a:t>brrathing</a:t>
            </a:r>
            <a:r>
              <a:rPr lang="en-US" b="0" i="0" dirty="0">
                <a:solidFill>
                  <a:srgbClr val="696687"/>
                </a:solidFill>
                <a:effectLst/>
                <a:latin typeface="Rubik"/>
              </a:rPr>
              <a:t> rates. Using this data we can recognize emotion even without face being visible.</a:t>
            </a:r>
          </a:p>
          <a:p>
            <a:endParaRPr lang="en-US" b="0" i="0" dirty="0">
              <a:solidFill>
                <a:srgbClr val="696687"/>
              </a:solidFill>
              <a:effectLst/>
              <a:latin typeface="Rubik"/>
            </a:endParaRPr>
          </a:p>
          <a:p>
            <a:r>
              <a:rPr lang="en-US" b="0" i="0" dirty="0">
                <a:solidFill>
                  <a:srgbClr val="696687"/>
                </a:solidFill>
                <a:effectLst/>
                <a:latin typeface="Rubik"/>
              </a:rPr>
              <a:t>According to a study, the current market for fer is worth 20millions </a:t>
            </a:r>
            <a:r>
              <a:rPr lang="en-US" b="0" i="0" dirty="0" err="1">
                <a:solidFill>
                  <a:srgbClr val="696687"/>
                </a:solidFill>
                <a:effectLst/>
                <a:latin typeface="Rubik"/>
              </a:rPr>
              <a:t>usd</a:t>
            </a:r>
            <a:r>
              <a:rPr lang="en-US" b="0" i="0" dirty="0">
                <a:solidFill>
                  <a:srgbClr val="696687"/>
                </a:solidFill>
                <a:effectLst/>
                <a:latin typeface="Rubik"/>
              </a:rPr>
              <a:t> and it will be increased to 56 millions </a:t>
            </a:r>
            <a:r>
              <a:rPr lang="en-US" b="0" i="0" dirty="0" err="1">
                <a:solidFill>
                  <a:srgbClr val="696687"/>
                </a:solidFill>
                <a:effectLst/>
                <a:latin typeface="Rubik"/>
              </a:rPr>
              <a:t>usd</a:t>
            </a:r>
            <a:r>
              <a:rPr lang="en-US" b="0" i="0" dirty="0">
                <a:solidFill>
                  <a:srgbClr val="696687"/>
                </a:solidFill>
                <a:effectLst/>
                <a:latin typeface="Rubik"/>
              </a:rPr>
              <a:t> in future till 2028</a:t>
            </a:r>
          </a:p>
          <a:p>
            <a:endParaRPr lang="en-US" b="0" i="0" dirty="0">
              <a:solidFill>
                <a:srgbClr val="696687"/>
              </a:solidFill>
              <a:effectLst/>
              <a:latin typeface="Rubik"/>
            </a:endParaRPr>
          </a:p>
          <a:p>
            <a:r>
              <a:rPr lang="en-US" b="0" i="0" dirty="0">
                <a:solidFill>
                  <a:srgbClr val="696687"/>
                </a:solidFill>
                <a:effectLst/>
                <a:latin typeface="Rubik"/>
              </a:rPr>
              <a:t>To increase road safety, </a:t>
            </a:r>
            <a:r>
              <a:rPr lang="en-US" b="0" i="0" dirty="0" err="1">
                <a:solidFill>
                  <a:srgbClr val="696687"/>
                </a:solidFill>
                <a:effectLst/>
                <a:latin typeface="Rubik"/>
              </a:rPr>
              <a:t>Affectiva</a:t>
            </a:r>
            <a:r>
              <a:rPr lang="en-US" b="0" i="0" dirty="0">
                <a:solidFill>
                  <a:srgbClr val="696687"/>
                </a:solidFill>
                <a:effectLst/>
                <a:latin typeface="Rubik"/>
              </a:rPr>
              <a:t> </a:t>
            </a:r>
            <a:r>
              <a:rPr lang="en-US" b="0" i="0" dirty="0" err="1">
                <a:solidFill>
                  <a:srgbClr val="696687"/>
                </a:solidFill>
                <a:effectLst/>
                <a:latin typeface="Rubik"/>
              </a:rPr>
              <a:t>Automative</a:t>
            </a:r>
            <a:r>
              <a:rPr lang="en-US" b="0" i="0" dirty="0">
                <a:solidFill>
                  <a:srgbClr val="696687"/>
                </a:solidFill>
                <a:effectLst/>
                <a:latin typeface="Rubik"/>
              </a:rPr>
              <a:t> AI is using safety cameras and microphones in vehicles to understand drivers </a:t>
            </a:r>
            <a:r>
              <a:rPr lang="en-US" b="0" i="0" dirty="0" err="1">
                <a:solidFill>
                  <a:srgbClr val="696687"/>
                </a:solidFill>
                <a:effectLst/>
                <a:latin typeface="Rubik"/>
              </a:rPr>
              <a:t>emotions,tiredness</a:t>
            </a:r>
            <a:r>
              <a:rPr lang="en-US" b="0" i="0" dirty="0">
                <a:solidFill>
                  <a:srgbClr val="696687"/>
                </a:solidFill>
                <a:effectLst/>
                <a:latin typeface="Rubik"/>
              </a:rPr>
              <a:t> level and attention. Using that data they upgrade the automobile if needed.</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25</a:t>
            </a:fld>
            <a:endParaRPr lang="en-IN"/>
          </a:p>
        </p:txBody>
      </p:sp>
    </p:spTree>
    <p:extLst>
      <p:ext uri="{BB962C8B-B14F-4D97-AF65-F5344CB8AC3E}">
        <p14:creationId xmlns:p14="http://schemas.microsoft.com/office/powerpoint/2010/main" val="1780139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26</a:t>
            </a:fld>
            <a:endParaRPr lang="en-IN"/>
          </a:p>
        </p:txBody>
      </p:sp>
    </p:spTree>
    <p:extLst>
      <p:ext uri="{BB962C8B-B14F-4D97-AF65-F5344CB8AC3E}">
        <p14:creationId xmlns:p14="http://schemas.microsoft.com/office/powerpoint/2010/main" val="6628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a:t>
            </a:r>
            <a:r>
              <a:rPr lang="en-US" dirty="0" err="1"/>
              <a:t>paul</a:t>
            </a:r>
            <a:r>
              <a:rPr lang="en-US" dirty="0"/>
              <a:t> Ekman and Wallace v Friesen developed a system in 1980s called emotion facial action coding system (</a:t>
            </a:r>
            <a:r>
              <a:rPr lang="en-US" dirty="0" err="1"/>
              <a:t>emfacs</a:t>
            </a:r>
            <a:r>
              <a:rPr lang="en-US" dirty="0"/>
              <a:t>) from which FER is derived.</a:t>
            </a:r>
          </a:p>
          <a:p>
            <a:endParaRPr lang="en-US" dirty="0"/>
          </a:p>
          <a:p>
            <a:r>
              <a:rPr lang="en-US" dirty="0"/>
              <a:t>What is FER? FER is the task of identifying the emotion based on the facial expression of humans. Various emotions that can be recognized are-</a:t>
            </a:r>
            <a:r>
              <a:rPr lang="en-US" dirty="0" err="1"/>
              <a:t>happiness,sadness,anger,fear,surprise</a:t>
            </a:r>
            <a:r>
              <a:rPr lang="en-US" dirty="0"/>
              <a:t>.</a:t>
            </a:r>
          </a:p>
          <a:p>
            <a:endParaRPr lang="en-US" dirty="0"/>
          </a:p>
          <a:p>
            <a:r>
              <a:rPr lang="en-US" dirty="0"/>
              <a:t>Using fer we can analyze facial expression from both static images as well as videos to classify ones emotion</a:t>
            </a:r>
          </a:p>
          <a:p>
            <a:endParaRPr lang="en-US" dirty="0"/>
          </a:p>
          <a:p>
            <a:endParaRPr lang="en-US" dirty="0"/>
          </a:p>
          <a:p>
            <a:r>
              <a:rPr lang="en-US" dirty="0"/>
              <a:t> </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a:t>
            </a:fld>
            <a:endParaRPr lang="en-IN"/>
          </a:p>
        </p:txBody>
      </p:sp>
    </p:spTree>
    <p:extLst>
      <p:ext uri="{BB962C8B-B14F-4D97-AF65-F5344CB8AC3E}">
        <p14:creationId xmlns:p14="http://schemas.microsoft.com/office/powerpoint/2010/main" val="67159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why did we implement this project?</a:t>
            </a:r>
          </a:p>
          <a:p>
            <a:r>
              <a:rPr lang="en-US" dirty="0"/>
              <a:t>The reason is that in small countries like Nepal the crime rate is high and there are no automatic systems that an track a persons activity. As we know that the facial expression of an individual changes during different activities, we can easily analyze if the person is doing some criminal activity using fer.</a:t>
            </a:r>
          </a:p>
          <a:p>
            <a:endParaRPr lang="en-US" dirty="0"/>
          </a:p>
          <a:p>
            <a:r>
              <a:rPr lang="en-US" dirty="0"/>
              <a:t>Another application of fer is in the field of business. Many companies are already using fer to understand their customers mood after interacting with their products. In this way they  can improve their product if it feels necessary.</a:t>
            </a:r>
          </a:p>
          <a:p>
            <a:endParaRPr lang="en-US" dirty="0"/>
          </a:p>
          <a:p>
            <a:r>
              <a:rPr lang="en-US" dirty="0"/>
              <a:t>So this is the motivation behind this project.</a:t>
            </a:r>
          </a:p>
        </p:txBody>
      </p:sp>
      <p:sp>
        <p:nvSpPr>
          <p:cNvPr id="4" name="Slide Number Placeholder 3"/>
          <p:cNvSpPr>
            <a:spLocks noGrp="1"/>
          </p:cNvSpPr>
          <p:nvPr>
            <p:ph type="sldNum" sz="quarter" idx="5"/>
          </p:nvPr>
        </p:nvSpPr>
        <p:spPr/>
        <p:txBody>
          <a:bodyPr/>
          <a:lstStyle/>
          <a:p>
            <a:fld id="{19A21D7D-A6C0-4A81-A8AF-85E2B5C170F4}" type="slidenum">
              <a:rPr lang="en-IN" smtClean="0"/>
              <a:t>3</a:t>
            </a:fld>
            <a:endParaRPr lang="en-IN"/>
          </a:p>
        </p:txBody>
      </p:sp>
    </p:spTree>
    <p:extLst>
      <p:ext uri="{BB962C8B-B14F-4D97-AF65-F5344CB8AC3E}">
        <p14:creationId xmlns:p14="http://schemas.microsoft.com/office/powerpoint/2010/main" val="3971284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earlier, fer is used to analyze human emotions. So, our goal is to build a ml model that can take live images as input using webcam of computer and then analyze the facial expression and based on that analysis give the emotion of the person</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4</a:t>
            </a:fld>
            <a:endParaRPr lang="en-IN"/>
          </a:p>
        </p:txBody>
      </p:sp>
    </p:spTree>
    <p:extLst>
      <p:ext uri="{BB962C8B-B14F-4D97-AF65-F5344CB8AC3E}">
        <p14:creationId xmlns:p14="http://schemas.microsoft.com/office/powerpoint/2010/main" val="201102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source used for face detection and feature extraction is cascade classifier.</a:t>
            </a:r>
          </a:p>
          <a:p>
            <a:endParaRPr lang="en-US" dirty="0"/>
          </a:p>
        </p:txBody>
      </p:sp>
      <p:sp>
        <p:nvSpPr>
          <p:cNvPr id="4" name="Slide Number Placeholder 3"/>
          <p:cNvSpPr>
            <a:spLocks noGrp="1"/>
          </p:cNvSpPr>
          <p:nvPr>
            <p:ph type="sldNum" sz="quarter" idx="5"/>
          </p:nvPr>
        </p:nvSpPr>
        <p:spPr/>
        <p:txBody>
          <a:bodyPr/>
          <a:lstStyle/>
          <a:p>
            <a:fld id="{19A21D7D-A6C0-4A81-A8AF-85E2B5C170F4}" type="slidenum">
              <a:rPr lang="en-IN" smtClean="0"/>
              <a:t>5</a:t>
            </a:fld>
            <a:endParaRPr lang="en-IN"/>
          </a:p>
        </p:txBody>
      </p:sp>
    </p:spTree>
    <p:extLst>
      <p:ext uri="{BB962C8B-B14F-4D97-AF65-F5344CB8AC3E}">
        <p14:creationId xmlns:p14="http://schemas.microsoft.com/office/powerpoint/2010/main" val="91798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source used for face detection and feature extraction is cascade classifier.</a:t>
            </a:r>
          </a:p>
          <a:p>
            <a:endParaRPr lang="en-US" dirty="0"/>
          </a:p>
          <a:p>
            <a:r>
              <a:rPr lang="en-US" dirty="0" err="1"/>
              <a:t>EigenFaces</a:t>
            </a:r>
            <a:endParaRPr lang="en-US" dirty="0"/>
          </a:p>
          <a:p>
            <a:r>
              <a:rPr lang="en-US" dirty="0" err="1"/>
              <a:t>FisherFaces</a:t>
            </a:r>
            <a:endParaRPr lang="en-US" dirty="0"/>
          </a:p>
          <a:p>
            <a:r>
              <a:rPr lang="en-US" dirty="0"/>
              <a:t>Local Binary Pattern Histogram</a:t>
            </a:r>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6</a:t>
            </a:fld>
            <a:endParaRPr lang="en-IN"/>
          </a:p>
        </p:txBody>
      </p:sp>
    </p:spTree>
    <p:extLst>
      <p:ext uri="{BB962C8B-B14F-4D97-AF65-F5344CB8AC3E}">
        <p14:creationId xmlns:p14="http://schemas.microsoft.com/office/powerpoint/2010/main" val="227785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dirty="0">
                <a:solidFill>
                  <a:srgbClr val="333333"/>
                </a:solidFill>
                <a:effectLst/>
                <a:latin typeface="-apple-system"/>
              </a:rPr>
              <a:t>These are the 5 out of many applications of FER.</a:t>
            </a:r>
          </a:p>
          <a:p>
            <a:pPr marL="0" indent="0">
              <a:buNone/>
            </a:pPr>
            <a:r>
              <a:rPr lang="en-US" b="0" i="0" dirty="0">
                <a:solidFill>
                  <a:srgbClr val="333333"/>
                </a:solidFill>
                <a:effectLst/>
                <a:latin typeface="-apple-system"/>
              </a:rPr>
              <a:t>FER is useful in online interviews to measure how candidate react to certain questions. This information can then be used to evaluate the result of the candidate.</a:t>
            </a:r>
          </a:p>
          <a:p>
            <a:pPr marL="0" indent="0">
              <a:buNone/>
            </a:pPr>
            <a:endParaRPr lang="en-US"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pple-system"/>
              </a:rPr>
              <a:t>Another application is in video game testing. FER can be used during video game testing phase. In this phase a group of users are asked to play the game for a given amount of time and their emotions and behavior are monitored. Using these insights developers can make changes in the final product as required.</a:t>
            </a:r>
          </a:p>
          <a:p>
            <a:pPr marL="0" indent="0">
              <a:buNone/>
            </a:pPr>
            <a:endParaRPr lang="en-IN" dirty="0"/>
          </a:p>
          <a:p>
            <a:pPr marL="0" indent="0">
              <a:buNone/>
            </a:pPr>
            <a:r>
              <a:rPr lang="en-IN" dirty="0"/>
              <a:t>FER can also be used for product research. It can be used to see how a customer is reacting or behaving after interacting with their product and changes in the product can be made accordingly.</a:t>
            </a:r>
          </a:p>
          <a:p>
            <a:endParaRPr lang="en-IN" dirty="0"/>
          </a:p>
          <a:p>
            <a:r>
              <a:rPr lang="en-US" b="0" i="0" dirty="0">
                <a:solidFill>
                  <a:srgbClr val="333333"/>
                </a:solidFill>
                <a:effectLst/>
                <a:latin typeface="-apple-system"/>
              </a:rPr>
              <a:t>One of the key applications of FER is that it can detect fatigue driving. It means that drowsiness while driving or rough driving can be recognized using fer.</a:t>
            </a:r>
          </a:p>
          <a:p>
            <a:endParaRPr lang="en-US" b="0" i="0" dirty="0">
              <a:solidFill>
                <a:srgbClr val="333333"/>
              </a:solidFill>
              <a:effectLst/>
              <a:latin typeface="-apple-system"/>
            </a:endParaRPr>
          </a:p>
          <a:p>
            <a:r>
              <a:rPr lang="en-US" b="0" i="0" dirty="0">
                <a:solidFill>
                  <a:srgbClr val="333333"/>
                </a:solidFill>
                <a:effectLst/>
                <a:latin typeface="-apple-system"/>
              </a:rPr>
              <a:t>Last application is during criminal interrogation. When a criminal is being interrogated his/her facial expressions can be examined while answering the questions and based on that we can conclude that whether the person is speaking the truth or lying.</a:t>
            </a:r>
          </a:p>
          <a:p>
            <a:endParaRPr lang="en-US" b="0" i="0" dirty="0">
              <a:solidFill>
                <a:srgbClr val="333333"/>
              </a:solidFill>
              <a:effectLst/>
              <a:latin typeface="-apple-system"/>
            </a:endParaRPr>
          </a:p>
          <a:p>
            <a:endParaRPr lang="en-US" b="0" i="0" dirty="0">
              <a:solidFill>
                <a:srgbClr val="333333"/>
              </a:solidFill>
              <a:effectLst/>
              <a:latin typeface="-apple-system"/>
            </a:endParaRPr>
          </a:p>
          <a:p>
            <a:pPr algn="l"/>
            <a:endParaRPr lang="en-US" b="0" i="0" dirty="0">
              <a:solidFill>
                <a:srgbClr val="333333"/>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19A21D7D-A6C0-4A81-A8AF-85E2B5C170F4}" type="slidenum">
              <a:rPr lang="en-IN" smtClean="0"/>
              <a:t>21</a:t>
            </a:fld>
            <a:endParaRPr lang="en-IN"/>
          </a:p>
        </p:txBody>
      </p:sp>
    </p:spTree>
    <p:extLst>
      <p:ext uri="{BB962C8B-B14F-4D97-AF65-F5344CB8AC3E}">
        <p14:creationId xmlns:p14="http://schemas.microsoft.com/office/powerpoint/2010/main" val="318434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FER is very useful for event managers. Using fer they can learn whether the crowd is interested in a particular speaker or not</a:t>
            </a:r>
          </a:p>
          <a:p>
            <a:pPr marL="228600" indent="-228600">
              <a:buAutoNum type="arabicPeriod"/>
            </a:pPr>
            <a:endParaRPr lang="en-US" dirty="0"/>
          </a:p>
          <a:p>
            <a:pPr marL="228600" indent="-228600">
              <a:buAutoNum type="arabicPeriod"/>
            </a:pPr>
            <a:r>
              <a:rPr lang="en-US" dirty="0"/>
              <a:t>We know </a:t>
            </a:r>
            <a:r>
              <a:rPr lang="en-US" dirty="0" err="1"/>
              <a:t>facebook</a:t>
            </a:r>
            <a:r>
              <a:rPr lang="en-US" dirty="0"/>
              <a:t> is already is this application as while tagging a </a:t>
            </a:r>
            <a:r>
              <a:rPr lang="en-US" dirty="0" err="1"/>
              <a:t>peron</a:t>
            </a:r>
            <a:r>
              <a:rPr lang="en-US" dirty="0"/>
              <a:t> in a picture it automatically the user that can be identified in the picture.</a:t>
            </a:r>
          </a:p>
          <a:p>
            <a:pPr marL="228600" indent="-228600">
              <a:buAutoNum type="arabicPeriod"/>
            </a:pPr>
            <a:endParaRPr lang="en-US" dirty="0"/>
          </a:p>
          <a:p>
            <a:pPr marL="228600" indent="-228600">
              <a:buAutoNum type="arabicPeriod"/>
            </a:pPr>
            <a:r>
              <a:rPr lang="en-US" dirty="0"/>
              <a:t>CCTV cameras are secure but fer is more secure as using fer we can identify the moods of the </a:t>
            </a:r>
            <a:r>
              <a:rPr lang="en-US" dirty="0" err="1"/>
              <a:t>attendes</a:t>
            </a:r>
            <a:r>
              <a:rPr lang="en-US" dirty="0"/>
              <a:t>.</a:t>
            </a:r>
          </a:p>
        </p:txBody>
      </p:sp>
      <p:sp>
        <p:nvSpPr>
          <p:cNvPr id="4" name="Slide Number Placeholder 3"/>
          <p:cNvSpPr>
            <a:spLocks noGrp="1"/>
          </p:cNvSpPr>
          <p:nvPr>
            <p:ph type="sldNum" sz="quarter" idx="5"/>
          </p:nvPr>
        </p:nvSpPr>
        <p:spPr/>
        <p:txBody>
          <a:bodyPr/>
          <a:lstStyle/>
          <a:p>
            <a:fld id="{19A21D7D-A6C0-4A81-A8AF-85E2B5C170F4}" type="slidenum">
              <a:rPr lang="en-IN" smtClean="0"/>
              <a:t>22</a:t>
            </a:fld>
            <a:endParaRPr lang="en-IN"/>
          </a:p>
        </p:txBody>
      </p:sp>
    </p:spTree>
    <p:extLst>
      <p:ext uri="{BB962C8B-B14F-4D97-AF65-F5344CB8AC3E}">
        <p14:creationId xmlns:p14="http://schemas.microsoft.com/office/powerpoint/2010/main" val="2661332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000000"/>
                </a:solidFill>
                <a:effectLst/>
                <a:latin typeface="Prelo-Light"/>
              </a:rPr>
              <a:t>Image quality affects how well facial-recognition algorithms work. </a:t>
            </a:r>
            <a:r>
              <a:rPr lang="en-US" b="1" i="0" dirty="0">
                <a:solidFill>
                  <a:srgbClr val="000000"/>
                </a:solidFill>
                <a:effectLst/>
                <a:latin typeface="Prelo-Light"/>
              </a:rPr>
              <a:t>The image quality of scanning video is quite low compared with that of a digital camera.</a:t>
            </a:r>
          </a:p>
          <a:p>
            <a:pPr marL="0" indent="0">
              <a:buNone/>
            </a:pPr>
            <a:endParaRPr lang="en-US" b="0" i="0" dirty="0">
              <a:solidFill>
                <a:srgbClr val="000000"/>
              </a:solidFill>
              <a:effectLst/>
              <a:latin typeface="Prelo-Light"/>
            </a:endParaRPr>
          </a:p>
          <a:p>
            <a:pPr marL="0" indent="0">
              <a:buNone/>
            </a:pPr>
            <a:r>
              <a:rPr lang="en-US" b="0" i="0" dirty="0">
                <a:solidFill>
                  <a:srgbClr val="000000"/>
                </a:solidFill>
                <a:effectLst/>
                <a:latin typeface="Prelo-Light"/>
              </a:rPr>
              <a:t>2. Usually while training the model multiple angles are used for more accuracy, so while training if we use only a single angle, it cannot detect the emotion accurately.</a:t>
            </a:r>
          </a:p>
          <a:p>
            <a:pPr marL="0" indent="0">
              <a:buNone/>
            </a:pPr>
            <a:endParaRPr lang="en-US" b="0" i="0" dirty="0">
              <a:solidFill>
                <a:srgbClr val="000000"/>
              </a:solidFill>
              <a:effectLst/>
              <a:latin typeface="Prelo-Light"/>
            </a:endParaRPr>
          </a:p>
          <a:p>
            <a:pPr marL="0" indent="0">
              <a:buNone/>
            </a:pPr>
            <a:r>
              <a:rPr lang="en-US" b="0" i="0" dirty="0">
                <a:solidFill>
                  <a:srgbClr val="000000"/>
                </a:solidFill>
                <a:effectLst/>
                <a:latin typeface="Prelo-Light"/>
              </a:rPr>
              <a:t>3.  Even though </a:t>
            </a:r>
            <a:r>
              <a:rPr lang="en-US" b="0" i="0" dirty="0" err="1">
                <a:solidFill>
                  <a:srgbClr val="000000"/>
                </a:solidFill>
                <a:effectLst/>
                <a:latin typeface="Prelo-Light"/>
              </a:rPr>
              <a:t>hd</a:t>
            </a:r>
            <a:r>
              <a:rPr lang="en-US" b="0" i="0" dirty="0">
                <a:solidFill>
                  <a:srgbClr val="000000"/>
                </a:solidFill>
                <a:effectLst/>
                <a:latin typeface="Prelo-Light"/>
              </a:rPr>
              <a:t> video are low in resolution, it takes a significant amount of storage and processing every frame of video is a very huge task. So usually only around 10-25% of frames are actually processed.</a:t>
            </a:r>
          </a:p>
          <a:p>
            <a:pPr marL="0" indent="0">
              <a:buNone/>
            </a:pPr>
            <a:endParaRPr lang="en-US" b="1" i="0" dirty="0">
              <a:solidFill>
                <a:srgbClr val="000000"/>
              </a:solidFill>
              <a:effectLst/>
              <a:latin typeface="Prelo-Light"/>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9A21D7D-A6C0-4A81-A8AF-85E2B5C170F4}" type="slidenum">
              <a:rPr lang="en-IN" smtClean="0"/>
              <a:t>23</a:t>
            </a:fld>
            <a:endParaRPr lang="en-IN"/>
          </a:p>
        </p:txBody>
      </p:sp>
    </p:spTree>
    <p:extLst>
      <p:ext uri="{BB962C8B-B14F-4D97-AF65-F5344CB8AC3E}">
        <p14:creationId xmlns:p14="http://schemas.microsoft.com/office/powerpoint/2010/main" val="109715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406990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D8F32-B7A6-40DD-85F5-7826F5A41840}"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05254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04D8F32-B7A6-40DD-85F5-7826F5A41840}"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82014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04D8F32-B7A6-40DD-85F5-7826F5A41840}" type="datetimeFigureOut">
              <a:rPr lang="en-IN" smtClean="0"/>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808167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13519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220422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8F32-B7A6-40DD-85F5-7826F5A41840}"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7788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8F32-B7A6-40DD-85F5-7826F5A41840}" type="datetimeFigureOut">
              <a:rPr lang="en-IN" smtClean="0"/>
              <a:t>05-06-2023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1404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D8F32-B7A6-40DD-85F5-7826F5A41840}"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114804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D8F32-B7A6-40DD-85F5-7826F5A41840}" type="datetimeFigureOut">
              <a:rPr lang="en-IN" smtClean="0"/>
              <a:t>05-06-2023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54792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4D8F32-B7A6-40DD-85F5-7826F5A41840}" type="datetimeFigureOut">
              <a:rPr lang="en-IN" smtClean="0"/>
              <a:t>05-06-2023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32162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D8F32-B7A6-40DD-85F5-7826F5A41840}" type="datetimeFigureOut">
              <a:rPr lang="en-IN" smtClean="0"/>
              <a:t>05-06-2023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79622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D8F32-B7A6-40DD-85F5-7826F5A41840}" type="datetimeFigureOut">
              <a:rPr lang="en-IN" smtClean="0"/>
              <a:t>05-06-2023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51277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04D8F32-B7A6-40DD-85F5-7826F5A41840}" type="datetimeFigureOut">
              <a:rPr lang="en-IN" smtClean="0"/>
              <a:t>05-06-2023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E549B016-1D11-48ED-B058-303FF57BCAB2}" type="slidenum">
              <a:rPr lang="en-IN" smtClean="0"/>
              <a:t>‹#›</a:t>
            </a:fld>
            <a:endParaRPr lang="en-IN"/>
          </a:p>
        </p:txBody>
      </p:sp>
    </p:spTree>
    <p:extLst>
      <p:ext uri="{BB962C8B-B14F-4D97-AF65-F5344CB8AC3E}">
        <p14:creationId xmlns:p14="http://schemas.microsoft.com/office/powerpoint/2010/main" val="390727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04D8F32-B7A6-40DD-85F5-7826F5A41840}" type="datetimeFigureOut">
              <a:rPr lang="en-IN" smtClean="0"/>
              <a:t>05-06-2023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549B016-1D11-48ED-B058-303FF57BCAB2}" type="slidenum">
              <a:rPr lang="en-IN" smtClean="0"/>
              <a:t>‹#›</a:t>
            </a:fld>
            <a:endParaRPr lang="en-IN"/>
          </a:p>
        </p:txBody>
      </p:sp>
    </p:spTree>
    <p:extLst>
      <p:ext uri="{BB962C8B-B14F-4D97-AF65-F5344CB8AC3E}">
        <p14:creationId xmlns:p14="http://schemas.microsoft.com/office/powerpoint/2010/main" val="3030374323"/>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ghtcorp.com/knowledge-base/facial-expression-recogni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dps.europa.eu/system/files/2021-05/21-05-26_techdispatch-facial-emotion-recognition_ref_en.pdf" TargetMode="External"/><Relationship Id="rId5" Type="http://schemas.openxmlformats.org/officeDocument/2006/relationships/hyperlink" Target="https://sightcorp.com/knowledge-base/emotion-recognition/#:~:text=Using%20facial%20emotion%20recognition%20can,review%20of%20the%20gaming%20experience" TargetMode="External"/><Relationship Id="rId4" Type="http://schemas.openxmlformats.org/officeDocument/2006/relationships/hyperlink" Target="https://www.sciencedirect.com/science/article/pii/S131915781830337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AC0-27D1-7E87-1BA1-98D6CFD2A6C5}"/>
              </a:ext>
            </a:extLst>
          </p:cNvPr>
          <p:cNvSpPr>
            <a:spLocks noGrp="1"/>
          </p:cNvSpPr>
          <p:nvPr>
            <p:ph type="ctrTitle"/>
          </p:nvPr>
        </p:nvSpPr>
        <p:spPr>
          <a:xfrm>
            <a:off x="982980" y="1209822"/>
            <a:ext cx="10226040" cy="2349306"/>
          </a:xfrm>
        </p:spPr>
        <p:txBody>
          <a:bodyPr/>
          <a:lstStyle/>
          <a:p>
            <a:pPr algn="ctr"/>
            <a:r>
              <a:rPr lang="en-US" dirty="0"/>
              <a:t>FACIAL EXPRESSION RECOGNITION USING OPENCV</a:t>
            </a:r>
            <a:endParaRPr lang="en-IN" dirty="0"/>
          </a:p>
        </p:txBody>
      </p:sp>
      <p:sp>
        <p:nvSpPr>
          <p:cNvPr id="3" name="TextBox 2">
            <a:extLst>
              <a:ext uri="{FF2B5EF4-FFF2-40B4-BE49-F238E27FC236}">
                <a16:creationId xmlns:a16="http://schemas.microsoft.com/office/drawing/2014/main" id="{EB676A8D-2B16-6739-40EA-8A400F562D19}"/>
              </a:ext>
            </a:extLst>
          </p:cNvPr>
          <p:cNvSpPr txBox="1"/>
          <p:nvPr/>
        </p:nvSpPr>
        <p:spPr>
          <a:xfrm>
            <a:off x="212394" y="5414976"/>
            <a:ext cx="4262511" cy="646331"/>
          </a:xfrm>
          <a:prstGeom prst="rect">
            <a:avLst/>
          </a:prstGeom>
          <a:noFill/>
        </p:spPr>
        <p:txBody>
          <a:bodyPr wrap="square" rtlCol="0">
            <a:spAutoFit/>
          </a:bodyPr>
          <a:lstStyle/>
          <a:p>
            <a:r>
              <a:rPr lang="en-US" dirty="0"/>
              <a:t>GROUP NO :- 80</a:t>
            </a:r>
          </a:p>
          <a:p>
            <a:r>
              <a:rPr lang="en-US" dirty="0"/>
              <a:t>GUIDE :- Prof. Suresh G. </a:t>
            </a:r>
            <a:r>
              <a:rPr lang="en-US" dirty="0" err="1"/>
              <a:t>Shinde</a:t>
            </a:r>
            <a:endParaRPr lang="en-IN" dirty="0"/>
          </a:p>
        </p:txBody>
      </p:sp>
      <p:sp>
        <p:nvSpPr>
          <p:cNvPr id="5" name="Rectangle 4"/>
          <p:cNvSpPr/>
          <p:nvPr/>
        </p:nvSpPr>
        <p:spPr>
          <a:xfrm>
            <a:off x="7709648" y="5414976"/>
            <a:ext cx="4580964" cy="923330"/>
          </a:xfrm>
          <a:prstGeom prst="rect">
            <a:avLst/>
          </a:prstGeom>
        </p:spPr>
        <p:txBody>
          <a:bodyPr wrap="square">
            <a:spAutoFit/>
          </a:bodyPr>
          <a:lstStyle/>
          <a:p>
            <a:r>
              <a:rPr lang="en-US" dirty="0"/>
              <a:t>GROUP MEMBERS :- </a:t>
            </a:r>
            <a:r>
              <a:rPr lang="en-US" dirty="0" err="1"/>
              <a:t>Ronit</a:t>
            </a:r>
            <a:r>
              <a:rPr lang="en-US" dirty="0"/>
              <a:t> </a:t>
            </a:r>
            <a:r>
              <a:rPr lang="en-US" dirty="0" err="1"/>
              <a:t>Makhija</a:t>
            </a:r>
            <a:endParaRPr lang="en-US" dirty="0"/>
          </a:p>
          <a:p>
            <a:r>
              <a:rPr lang="en-US" dirty="0"/>
              <a:t>                                   Puja </a:t>
            </a:r>
            <a:r>
              <a:rPr lang="en-US" dirty="0" err="1"/>
              <a:t>Deshmukh</a:t>
            </a:r>
            <a:endParaRPr lang="en-US" dirty="0"/>
          </a:p>
          <a:p>
            <a:r>
              <a:rPr lang="en-US" dirty="0"/>
              <a:t>                                   </a:t>
            </a:r>
            <a:r>
              <a:rPr lang="en-US" dirty="0" err="1"/>
              <a:t>Divya</a:t>
            </a:r>
            <a:r>
              <a:rPr lang="en-US" dirty="0"/>
              <a:t> </a:t>
            </a:r>
            <a:r>
              <a:rPr lang="en-US" dirty="0" err="1"/>
              <a:t>Dhamane</a:t>
            </a:r>
            <a:endParaRPr lang="en-US" dirty="0"/>
          </a:p>
        </p:txBody>
      </p:sp>
    </p:spTree>
    <p:extLst>
      <p:ext uri="{BB962C8B-B14F-4D97-AF65-F5344CB8AC3E}">
        <p14:creationId xmlns:p14="http://schemas.microsoft.com/office/powerpoint/2010/main" val="317995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a:t>
            </a:r>
          </a:p>
        </p:txBody>
      </p:sp>
      <p:sp>
        <p:nvSpPr>
          <p:cNvPr id="3" name="Content Placeholder 2"/>
          <p:cNvSpPr>
            <a:spLocks noGrp="1"/>
          </p:cNvSpPr>
          <p:nvPr>
            <p:ph idx="1"/>
          </p:nvPr>
        </p:nvSpPr>
        <p:spPr>
          <a:xfrm>
            <a:off x="810000" y="2105747"/>
            <a:ext cx="10554574" cy="1614606"/>
          </a:xfrm>
        </p:spPr>
        <p:txBody>
          <a:bodyPr/>
          <a:lstStyle/>
          <a:p>
            <a:pPr marL="0" marR="3141980" lvl="0" indent="0" algn="r">
              <a:spcBef>
                <a:spcPts val="940"/>
              </a:spcBef>
              <a:spcAft>
                <a:spcPts val="0"/>
              </a:spcAft>
              <a:buNone/>
              <a:tabLst>
                <a:tab pos="228600" algn="l"/>
              </a:tabLst>
            </a:pPr>
            <a:r>
              <a:rPr lang="en-US" sz="2400" b="1" dirty="0">
                <a:latin typeface="Times New Roman" panose="02020603050405020304" pitchFamily="18" charset="0"/>
                <a:ea typeface="Times New Roman" panose="02020603050405020304" pitchFamily="18" charset="0"/>
              </a:rPr>
              <a:t>Neural</a:t>
            </a:r>
            <a:r>
              <a:rPr lang="en-US" sz="2400" b="1" spc="-1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Network</a:t>
            </a:r>
            <a:r>
              <a:rPr lang="en-US" sz="2400" b="1" spc="-2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Approach</a:t>
            </a:r>
            <a:r>
              <a:rPr lang="en-US" sz="2400" b="1" spc="-1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t>
            </a:r>
            <a:endParaRPr lang="en-IN" sz="2400" b="1" dirty="0">
              <a:latin typeface="Times New Roman" panose="02020603050405020304" pitchFamily="18" charset="0"/>
              <a:ea typeface="Times New Roman" panose="02020603050405020304" pitchFamily="18" charset="0"/>
            </a:endParaRPr>
          </a:p>
          <a:p>
            <a:pPr marL="863600" marR="365760" algn="just">
              <a:lnSpc>
                <a:spcPct val="107000"/>
              </a:lnSpc>
              <a:spcBef>
                <a:spcPts val="115"/>
              </a:spcBef>
              <a:spcAft>
                <a:spcPts val="0"/>
              </a:spcAft>
            </a:pPr>
            <a:r>
              <a:rPr lang="en-US" dirty="0">
                <a:latin typeface="Times New Roman" panose="02020603050405020304" pitchFamily="18" charset="0"/>
                <a:ea typeface="Times New Roman" panose="02020603050405020304" pitchFamily="18" charset="0"/>
              </a:rPr>
              <a:t>The neural network contained a hidden layer with neurons. The approach is based on</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assumption that a neutral face image corresponding to each image is available to</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 system. Each neural network is trained independently with the use of on-line back</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propagation.</a:t>
            </a:r>
            <a:endParaRPr lang="en-IN" dirty="0">
              <a:latin typeface="Times New Roman" panose="02020603050405020304" pitchFamily="18" charset="0"/>
              <a:ea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4822" y="3585882"/>
            <a:ext cx="4482354" cy="3101787"/>
          </a:xfrm>
          <a:prstGeom prst="rect">
            <a:avLst/>
          </a:prstGeom>
        </p:spPr>
      </p:pic>
    </p:spTree>
    <p:extLst>
      <p:ext uri="{BB962C8B-B14F-4D97-AF65-F5344CB8AC3E}">
        <p14:creationId xmlns:p14="http://schemas.microsoft.com/office/powerpoint/2010/main" val="39754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DIAGRAM</a:t>
            </a:r>
          </a:p>
        </p:txBody>
      </p:sp>
      <p:sp>
        <p:nvSpPr>
          <p:cNvPr id="3" name="Content Placeholder 2"/>
          <p:cNvSpPr>
            <a:spLocks noGrp="1"/>
          </p:cNvSpPr>
          <p:nvPr>
            <p:ph idx="1"/>
          </p:nvPr>
        </p:nvSpPr>
        <p:spPr>
          <a:xfrm>
            <a:off x="810000" y="6069106"/>
            <a:ext cx="10554574" cy="345504"/>
          </a:xfrm>
        </p:spPr>
        <p:txBody>
          <a:bodyPr>
            <a:normAutofit lnSpcReduction="10000"/>
          </a:bodyPr>
          <a:lstStyle/>
          <a:p>
            <a:pPr algn="ctr"/>
            <a:r>
              <a:rPr lang="en-US" dirty="0"/>
              <a:t>Iterative waterfall model</a:t>
            </a:r>
          </a:p>
        </p:txBody>
      </p:sp>
      <p:pic>
        <p:nvPicPr>
          <p:cNvPr id="4" name="image15.jpeg"/>
          <p:cNvPicPr>
            <a:picLocks/>
          </p:cNvPicPr>
          <p:nvPr/>
        </p:nvPicPr>
        <p:blipFill>
          <a:blip r:embed="rId2" cstate="print"/>
          <a:stretch>
            <a:fillRect/>
          </a:stretch>
        </p:blipFill>
        <p:spPr>
          <a:xfrm>
            <a:off x="3944471" y="2205318"/>
            <a:ext cx="4232461" cy="3726002"/>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53429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a:t>
            </a:r>
          </a:p>
        </p:txBody>
      </p:sp>
      <p:sp>
        <p:nvSpPr>
          <p:cNvPr id="3" name="Content Placeholder 2"/>
          <p:cNvSpPr>
            <a:spLocks noGrp="1"/>
          </p:cNvSpPr>
          <p:nvPr>
            <p:ph idx="1"/>
          </p:nvPr>
        </p:nvSpPr>
        <p:spPr>
          <a:xfrm>
            <a:off x="818712" y="2401581"/>
            <a:ext cx="10554574" cy="3636511"/>
          </a:xfrm>
        </p:spPr>
        <p:txBody>
          <a:bodyPr>
            <a:normAutofit fontScale="92500" lnSpcReduction="10000"/>
          </a:bodyPr>
          <a:lstStyle/>
          <a:p>
            <a:pPr marL="0" indent="0">
              <a:buNone/>
            </a:pPr>
            <a:r>
              <a:rPr lang="en-IN" b="1" dirty="0"/>
              <a:t>HARDWARE REQUIREMENTS </a:t>
            </a:r>
          </a:p>
          <a:p>
            <a:r>
              <a:rPr lang="en-IN" dirty="0"/>
              <a:t>System : </a:t>
            </a:r>
            <a:r>
              <a:rPr lang="en-IN" dirty="0" err="1"/>
              <a:t>intel</a:t>
            </a:r>
            <a:r>
              <a:rPr lang="en-IN" dirty="0"/>
              <a:t> i3/i5 2.4 GHz. </a:t>
            </a:r>
          </a:p>
          <a:p>
            <a:r>
              <a:rPr lang="en-IN" dirty="0"/>
              <a:t>Hard Disk : 500 GB </a:t>
            </a:r>
          </a:p>
          <a:p>
            <a:r>
              <a:rPr lang="en-IN" dirty="0"/>
              <a:t>Ram : 4/8 GB </a:t>
            </a:r>
          </a:p>
          <a:p>
            <a:pPr marL="0" indent="0">
              <a:buNone/>
            </a:pPr>
            <a:endParaRPr lang="en-IN" dirty="0"/>
          </a:p>
          <a:p>
            <a:pPr marL="0" indent="0">
              <a:buNone/>
            </a:pPr>
            <a:r>
              <a:rPr lang="en-IN" b="1" dirty="0"/>
              <a:t>SOFTWARE REQUIREMENTS </a:t>
            </a:r>
          </a:p>
          <a:p>
            <a:r>
              <a:rPr lang="en-IN" dirty="0"/>
              <a:t>Operating system : Windows XP/ Windows 7/8 </a:t>
            </a:r>
          </a:p>
          <a:p>
            <a:r>
              <a:rPr lang="en-IN" dirty="0"/>
              <a:t>Software Tool : Open CV Python </a:t>
            </a:r>
          </a:p>
          <a:p>
            <a:r>
              <a:rPr lang="en-IN" dirty="0"/>
              <a:t>Coding Language : Python </a:t>
            </a:r>
          </a:p>
          <a:p>
            <a:r>
              <a:rPr lang="en-IN" dirty="0"/>
              <a:t>Toolbox : Image processing toolbox. </a:t>
            </a:r>
          </a:p>
        </p:txBody>
      </p:sp>
    </p:spTree>
    <p:extLst>
      <p:ext uri="{BB962C8B-B14F-4D97-AF65-F5344CB8AC3E}">
        <p14:creationId xmlns:p14="http://schemas.microsoft.com/office/powerpoint/2010/main" val="125441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MODULES</a:t>
            </a:r>
          </a:p>
        </p:txBody>
      </p:sp>
      <p:sp>
        <p:nvSpPr>
          <p:cNvPr id="7" name="Content Placeholder 6"/>
          <p:cNvSpPr>
            <a:spLocks noGrp="1"/>
          </p:cNvSpPr>
          <p:nvPr>
            <p:ph idx="1"/>
          </p:nvPr>
        </p:nvSpPr>
        <p:spPr>
          <a:xfrm>
            <a:off x="827424" y="2302970"/>
            <a:ext cx="10554574" cy="458159"/>
          </a:xfrm>
        </p:spPr>
        <p:txBody>
          <a:bodyPr/>
          <a:lstStyle/>
          <a:p>
            <a:r>
              <a:rPr lang="en-IN" dirty="0"/>
              <a:t>Dataset Trained Successfully</a:t>
            </a:r>
          </a:p>
        </p:txBody>
      </p:sp>
      <p:pic>
        <p:nvPicPr>
          <p:cNvPr id="8" name="image47.png"/>
          <p:cNvPicPr/>
          <p:nvPr/>
        </p:nvPicPr>
        <p:blipFill>
          <a:blip r:embed="rId2" cstate="print"/>
          <a:stretch>
            <a:fillRect/>
          </a:stretch>
        </p:blipFill>
        <p:spPr>
          <a:xfrm>
            <a:off x="3652023" y="2918610"/>
            <a:ext cx="4905375" cy="3563620"/>
          </a:xfrm>
          <a:prstGeom prst="rect">
            <a:avLst/>
          </a:prstGeom>
        </p:spPr>
      </p:pic>
    </p:spTree>
    <p:extLst>
      <p:ext uri="{BB962C8B-B14F-4D97-AF65-F5344CB8AC3E}">
        <p14:creationId xmlns:p14="http://schemas.microsoft.com/office/powerpoint/2010/main" val="103671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MODULES</a:t>
            </a:r>
          </a:p>
        </p:txBody>
      </p:sp>
      <p:sp>
        <p:nvSpPr>
          <p:cNvPr id="3" name="Content Placeholder 2"/>
          <p:cNvSpPr>
            <a:spLocks noGrp="1"/>
          </p:cNvSpPr>
          <p:nvPr>
            <p:ph idx="1"/>
          </p:nvPr>
        </p:nvSpPr>
        <p:spPr>
          <a:xfrm>
            <a:off x="818712" y="2222288"/>
            <a:ext cx="10554574" cy="610560"/>
          </a:xfrm>
        </p:spPr>
        <p:txBody>
          <a:bodyPr/>
          <a:lstStyle/>
          <a:p>
            <a:r>
              <a:rPr lang="en-US" dirty="0"/>
              <a:t>JSON Model created successfully.</a:t>
            </a:r>
          </a:p>
        </p:txBody>
      </p:sp>
      <p:pic>
        <p:nvPicPr>
          <p:cNvPr id="4" name="image48.png"/>
          <p:cNvPicPr/>
          <p:nvPr/>
        </p:nvPicPr>
        <p:blipFill>
          <a:blip r:embed="rId2" cstate="print"/>
          <a:stretch>
            <a:fillRect/>
          </a:stretch>
        </p:blipFill>
        <p:spPr>
          <a:xfrm>
            <a:off x="3635691" y="2986994"/>
            <a:ext cx="4920615" cy="3474085"/>
          </a:xfrm>
          <a:prstGeom prst="rect">
            <a:avLst/>
          </a:prstGeom>
        </p:spPr>
      </p:pic>
    </p:spTree>
    <p:extLst>
      <p:ext uri="{BB962C8B-B14F-4D97-AF65-F5344CB8AC3E}">
        <p14:creationId xmlns:p14="http://schemas.microsoft.com/office/powerpoint/2010/main" val="201519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MODULES</a:t>
            </a:r>
          </a:p>
        </p:txBody>
      </p:sp>
      <p:sp>
        <p:nvSpPr>
          <p:cNvPr id="3" name="Content Placeholder 2"/>
          <p:cNvSpPr>
            <a:spLocks noGrp="1"/>
          </p:cNvSpPr>
          <p:nvPr>
            <p:ph idx="1"/>
          </p:nvPr>
        </p:nvSpPr>
        <p:spPr>
          <a:xfrm>
            <a:off x="818712" y="2222288"/>
            <a:ext cx="10554574" cy="458160"/>
          </a:xfrm>
        </p:spPr>
        <p:txBody>
          <a:bodyPr/>
          <a:lstStyle/>
          <a:p>
            <a:r>
              <a:rPr lang="en-US" dirty="0"/>
              <a:t>Accuracy check of the model</a:t>
            </a:r>
          </a:p>
        </p:txBody>
      </p:sp>
      <p:pic>
        <p:nvPicPr>
          <p:cNvPr id="4" name="image49.png"/>
          <p:cNvPicPr/>
          <p:nvPr/>
        </p:nvPicPr>
        <p:blipFill>
          <a:blip r:embed="rId2" cstate="print"/>
          <a:stretch>
            <a:fillRect/>
          </a:stretch>
        </p:blipFill>
        <p:spPr>
          <a:xfrm>
            <a:off x="3620769" y="2803507"/>
            <a:ext cx="4950460" cy="3714115"/>
          </a:xfrm>
          <a:prstGeom prst="rect">
            <a:avLst/>
          </a:prstGeom>
        </p:spPr>
      </p:pic>
    </p:spTree>
    <p:extLst>
      <p:ext uri="{BB962C8B-B14F-4D97-AF65-F5344CB8AC3E}">
        <p14:creationId xmlns:p14="http://schemas.microsoft.com/office/powerpoint/2010/main" val="421849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Test cases &amp; Test results:</a:t>
            </a:r>
          </a:p>
        </p:txBody>
      </p:sp>
      <p:pic>
        <p:nvPicPr>
          <p:cNvPr id="4" name="Content Placeholder 3">
            <a:extLst>
              <a:ext uri="{FF2B5EF4-FFF2-40B4-BE49-F238E27FC236}">
                <a16:creationId xmlns:a16="http://schemas.microsoft.com/office/drawing/2014/main" id="{CB3F9A98-DCA3-4F39-3A57-04B9E104A30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2047" y="2043953"/>
            <a:ext cx="4276165" cy="4527175"/>
          </a:xfrm>
          <a:prstGeom prst="rect">
            <a:avLst/>
          </a:prstGeom>
          <a:noFill/>
          <a:ln>
            <a:noFill/>
          </a:ln>
        </p:spPr>
      </p:pic>
    </p:spTree>
    <p:extLst>
      <p:ext uri="{BB962C8B-B14F-4D97-AF65-F5344CB8AC3E}">
        <p14:creationId xmlns:p14="http://schemas.microsoft.com/office/powerpoint/2010/main" val="297090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3C25-2810-3CF1-8974-72BFC0297262}"/>
              </a:ext>
            </a:extLst>
          </p:cNvPr>
          <p:cNvSpPr>
            <a:spLocks noGrp="1"/>
          </p:cNvSpPr>
          <p:nvPr>
            <p:ph type="title"/>
          </p:nvPr>
        </p:nvSpPr>
        <p:spPr/>
        <p:txBody>
          <a:bodyPr/>
          <a:lstStyle/>
          <a:p>
            <a:r>
              <a:rPr lang="en-IN" dirty="0"/>
              <a:t>Screenshots of Output</a:t>
            </a:r>
          </a:p>
        </p:txBody>
      </p:sp>
      <p:pic>
        <p:nvPicPr>
          <p:cNvPr id="4" name="Content Placeholder 3">
            <a:extLst>
              <a:ext uri="{FF2B5EF4-FFF2-40B4-BE49-F238E27FC236}">
                <a16:creationId xmlns:a16="http://schemas.microsoft.com/office/drawing/2014/main" id="{17CADD47-28F0-6100-B4E5-61B8F7A29C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909" b="3505"/>
          <a:stretch/>
        </p:blipFill>
        <p:spPr bwMode="auto">
          <a:xfrm>
            <a:off x="2603147" y="2662517"/>
            <a:ext cx="6985703" cy="37024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3838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Outputs:</a:t>
            </a:r>
          </a:p>
        </p:txBody>
      </p:sp>
      <p:pic>
        <p:nvPicPr>
          <p:cNvPr id="3" name="Picture 2">
            <a:extLst>
              <a:ext uri="{FF2B5EF4-FFF2-40B4-BE49-F238E27FC236}">
                <a16:creationId xmlns:a16="http://schemas.microsoft.com/office/drawing/2014/main" id="{FDF84F1B-8A86-DD81-E96E-D55913A148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535" b="3656"/>
          <a:stretch/>
        </p:blipFill>
        <p:spPr bwMode="auto">
          <a:xfrm>
            <a:off x="2904565" y="2770095"/>
            <a:ext cx="6311153" cy="3415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852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Outputs:</a:t>
            </a:r>
          </a:p>
        </p:txBody>
      </p:sp>
      <p:pic>
        <p:nvPicPr>
          <p:cNvPr id="3" name="Picture 2">
            <a:extLst>
              <a:ext uri="{FF2B5EF4-FFF2-40B4-BE49-F238E27FC236}">
                <a16:creationId xmlns:a16="http://schemas.microsoft.com/office/drawing/2014/main" id="{ABFC3800-4B22-F2BC-D254-76D829926F1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3342" b="3852"/>
          <a:stretch/>
        </p:blipFill>
        <p:spPr bwMode="auto">
          <a:xfrm>
            <a:off x="2877669" y="2662517"/>
            <a:ext cx="6436659" cy="34155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26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0A45-2B97-D568-AB76-8F3ADE554FA0}"/>
              </a:ext>
            </a:extLst>
          </p:cNvPr>
          <p:cNvSpPr>
            <a:spLocks noGrp="1"/>
          </p:cNvSpPr>
          <p:nvPr>
            <p:ph type="title"/>
          </p:nvPr>
        </p:nvSpPr>
        <p:spPr>
          <a:xfrm>
            <a:off x="253218" y="348714"/>
            <a:ext cx="10571998" cy="970450"/>
          </a:xfrm>
        </p:spPr>
        <p:txBody>
          <a:bodyPr/>
          <a:lstStyle/>
          <a:p>
            <a:r>
              <a:rPr lang="en-US" dirty="0"/>
              <a:t>INTRODUCTION</a:t>
            </a:r>
            <a:endParaRPr lang="en-IN" dirty="0"/>
          </a:p>
        </p:txBody>
      </p:sp>
      <p:sp>
        <p:nvSpPr>
          <p:cNvPr id="4" name="Content Placeholder 3">
            <a:extLst>
              <a:ext uri="{FF2B5EF4-FFF2-40B4-BE49-F238E27FC236}">
                <a16:creationId xmlns:a16="http://schemas.microsoft.com/office/drawing/2014/main" id="{705CA75B-DA92-8C32-A65E-BE1EC63579C9}"/>
              </a:ext>
            </a:extLst>
          </p:cNvPr>
          <p:cNvSpPr>
            <a:spLocks noGrp="1"/>
          </p:cNvSpPr>
          <p:nvPr>
            <p:ph idx="1"/>
          </p:nvPr>
        </p:nvSpPr>
        <p:spPr>
          <a:xfrm>
            <a:off x="253218" y="1814732"/>
            <a:ext cx="10961629" cy="4825219"/>
          </a:xfrm>
        </p:spPr>
        <p:txBody>
          <a:bodyPr/>
          <a:lstStyle/>
          <a:p>
            <a:pPr>
              <a:lnSpc>
                <a:spcPct val="150000"/>
              </a:lnSpc>
            </a:pPr>
            <a:endParaRPr lang="en-US" i="0" dirty="0">
              <a:solidFill>
                <a:srgbClr val="E8EAED"/>
              </a:solidFill>
              <a:effectLst/>
            </a:endParaRPr>
          </a:p>
          <a:p>
            <a:pPr rtl="0" fontAlgn="base">
              <a:spcBef>
                <a:spcPts val="960"/>
              </a:spcBef>
              <a:spcAft>
                <a:spcPts val="0"/>
              </a:spcAft>
              <a:buFont typeface="Courier New" panose="02070309020205020404" pitchFamily="49" charset="0"/>
              <a:buChar char="o"/>
            </a:pPr>
            <a:r>
              <a:rPr lang="en-US" sz="1800" b="0" i="0" u="none" strike="noStrike" dirty="0">
                <a:solidFill>
                  <a:srgbClr val="E8EAED"/>
                </a:solidFill>
                <a:effectLst/>
                <a:latin typeface="Century Gothic" panose="020B0502020202020204" pitchFamily="34" charset="0"/>
              </a:rPr>
              <a:t>FER is derived from a system called the Emotion Facial Action Coding System (</a:t>
            </a:r>
            <a:r>
              <a:rPr lang="en-US" sz="1800" b="0" i="0" u="none" strike="noStrike" dirty="0" err="1">
                <a:solidFill>
                  <a:srgbClr val="E8EAED"/>
                </a:solidFill>
                <a:effectLst/>
                <a:latin typeface="Century Gothic" panose="020B0502020202020204" pitchFamily="34" charset="0"/>
              </a:rPr>
              <a:t>Emfacs</a:t>
            </a:r>
            <a:r>
              <a:rPr lang="en-US" sz="1800" b="0" i="0" u="none" strike="noStrike" dirty="0">
                <a:solidFill>
                  <a:srgbClr val="E8EAED"/>
                </a:solidFill>
                <a:effectLst/>
                <a:latin typeface="Century Gothic" panose="020B0502020202020204" pitchFamily="34" charset="0"/>
              </a:rPr>
              <a:t>) that Paul Ekman and Wallace V Friesen had developed during the 1980s.</a:t>
            </a:r>
            <a:endParaRPr lang="en-US" sz="1800" b="0" i="0" u="none" strike="noStrike" dirty="0">
              <a:solidFill>
                <a:srgbClr val="8664B0"/>
              </a:solidFill>
              <a:effectLst/>
              <a:latin typeface="Noto Sans Symbols"/>
            </a:endParaRPr>
          </a:p>
          <a:p>
            <a:pPr rtl="0" fontAlgn="base">
              <a:spcBef>
                <a:spcPts val="960"/>
              </a:spcBef>
              <a:spcAft>
                <a:spcPts val="0"/>
              </a:spcAft>
              <a:buFont typeface="Courier New" panose="02070309020205020404" pitchFamily="49" charset="0"/>
              <a:buChar char="o"/>
            </a:pPr>
            <a:r>
              <a:rPr lang="en-US" sz="1800" b="0" i="0" u="none" strike="noStrike" dirty="0">
                <a:solidFill>
                  <a:srgbClr val="FFFFFF"/>
                </a:solidFill>
                <a:effectLst/>
                <a:latin typeface="Century Gothic" panose="020B0502020202020204" pitchFamily="34" charset="0"/>
              </a:rPr>
              <a:t>Facial expression recognition is the task of classifying the expressions on face images into various categories such as anger, fear, surprise, sadness, happiness and so on.</a:t>
            </a:r>
            <a:endParaRPr lang="en-US" sz="1800" b="0" i="0" u="none" strike="noStrike" dirty="0">
              <a:solidFill>
                <a:srgbClr val="8664B0"/>
              </a:solidFill>
              <a:effectLst/>
              <a:latin typeface="Noto Sans Symbols"/>
            </a:endParaRPr>
          </a:p>
          <a:p>
            <a:pPr rtl="0" fontAlgn="base">
              <a:spcBef>
                <a:spcPts val="960"/>
              </a:spcBef>
              <a:spcAft>
                <a:spcPts val="0"/>
              </a:spcAft>
              <a:buFont typeface="Courier New" panose="02070309020205020404" pitchFamily="49" charset="0"/>
              <a:buChar char="o"/>
            </a:pPr>
            <a:r>
              <a:rPr lang="en-US" sz="1800" b="0" i="0" u="none" strike="noStrike" dirty="0">
                <a:solidFill>
                  <a:srgbClr val="E8EAED"/>
                </a:solidFill>
                <a:effectLst/>
                <a:latin typeface="Century Gothic" panose="020B0502020202020204" pitchFamily="34" charset="0"/>
              </a:rPr>
              <a:t>Facial Emotion Recognition (FER) is the technology that analyses facial expressions from both static images and videos in order to reveal information on one's emotional state.</a:t>
            </a:r>
            <a:endParaRPr lang="en-US" sz="1800" b="0" i="0" u="none" strike="noStrike" dirty="0">
              <a:solidFill>
                <a:srgbClr val="8664B0"/>
              </a:solidFill>
              <a:effectLst/>
              <a:latin typeface="Noto Sans Symbols"/>
            </a:endParaRPr>
          </a:p>
          <a:p>
            <a:pPr rtl="0" fontAlgn="base">
              <a:spcBef>
                <a:spcPts val="960"/>
              </a:spcBef>
              <a:spcAft>
                <a:spcPts val="0"/>
              </a:spcAft>
              <a:buFont typeface="Courier New" panose="02070309020205020404" pitchFamily="49" charset="0"/>
              <a:buChar char="o"/>
            </a:pPr>
            <a:r>
              <a:rPr lang="en-US" sz="1800" b="0" i="0" u="none" strike="noStrike" dirty="0">
                <a:solidFill>
                  <a:srgbClr val="E8EAED"/>
                </a:solidFill>
                <a:effectLst/>
                <a:latin typeface="Century Gothic" panose="020B0502020202020204" pitchFamily="34" charset="0"/>
              </a:rPr>
              <a:t>Facial expression recognition or computer-based facial expression recognition system is important because facial expressions and other gestures convey nonverbal communication cues that play an important role in interpersonal relations.</a:t>
            </a:r>
            <a:endParaRPr lang="en-US" sz="1800" b="0" i="0" u="none" strike="noStrike" dirty="0">
              <a:solidFill>
                <a:srgbClr val="8664B0"/>
              </a:solidFill>
              <a:effectLst/>
              <a:latin typeface="Noto Sans Symbols"/>
            </a:endParaRPr>
          </a:p>
        </p:txBody>
      </p:sp>
    </p:spTree>
    <p:extLst>
      <p:ext uri="{BB962C8B-B14F-4D97-AF65-F5344CB8AC3E}">
        <p14:creationId xmlns:p14="http://schemas.microsoft.com/office/powerpoint/2010/main" val="368491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Output</a:t>
            </a:r>
          </a:p>
        </p:txBody>
      </p:sp>
      <p:pic>
        <p:nvPicPr>
          <p:cNvPr id="3" name="Picture 2">
            <a:extLst>
              <a:ext uri="{FF2B5EF4-FFF2-40B4-BE49-F238E27FC236}">
                <a16:creationId xmlns:a16="http://schemas.microsoft.com/office/drawing/2014/main" id="{79569BF7-DDDE-A45D-8F4A-8E2F40EE15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930" b="3001"/>
          <a:stretch/>
        </p:blipFill>
        <p:spPr bwMode="auto">
          <a:xfrm>
            <a:off x="2644588" y="2725270"/>
            <a:ext cx="6606988" cy="34603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070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BBD3-6A48-501C-5495-95ABB64A0F05}"/>
              </a:ext>
            </a:extLst>
          </p:cNvPr>
          <p:cNvSpPr>
            <a:spLocks noGrp="1"/>
          </p:cNvSpPr>
          <p:nvPr>
            <p:ph type="title"/>
          </p:nvPr>
        </p:nvSpPr>
        <p:spPr>
          <a:xfrm>
            <a:off x="416104" y="404985"/>
            <a:ext cx="10571998" cy="970450"/>
          </a:xfrm>
        </p:spPr>
        <p:txBody>
          <a:bodyPr/>
          <a:lstStyle/>
          <a:p>
            <a:r>
              <a:rPr lang="en-US" dirty="0"/>
              <a:t>SOCIAL IMPACT(APPLICATIONS)</a:t>
            </a:r>
            <a:endParaRPr lang="en-IN" dirty="0"/>
          </a:p>
        </p:txBody>
      </p:sp>
      <p:sp>
        <p:nvSpPr>
          <p:cNvPr id="3" name="Content Placeholder 2">
            <a:extLst>
              <a:ext uri="{FF2B5EF4-FFF2-40B4-BE49-F238E27FC236}">
                <a16:creationId xmlns:a16="http://schemas.microsoft.com/office/drawing/2014/main" id="{B454BF54-DF10-7D5F-3D75-14DED35DA301}"/>
              </a:ext>
            </a:extLst>
          </p:cNvPr>
          <p:cNvSpPr>
            <a:spLocks noGrp="1"/>
          </p:cNvSpPr>
          <p:nvPr>
            <p:ph idx="1"/>
          </p:nvPr>
        </p:nvSpPr>
        <p:spPr>
          <a:xfrm>
            <a:off x="416104" y="2250422"/>
            <a:ext cx="10554574" cy="3636511"/>
          </a:xfrm>
        </p:spPr>
        <p:txBody>
          <a:bodyPr/>
          <a:lstStyle/>
          <a:p>
            <a:pPr>
              <a:lnSpc>
                <a:spcPct val="150000"/>
              </a:lnSpc>
              <a:buFont typeface="+mj-lt"/>
              <a:buAutoNum type="arabicPeriod"/>
            </a:pPr>
            <a:r>
              <a:rPr lang="en-US" dirty="0"/>
              <a:t>Online Interviews</a:t>
            </a:r>
          </a:p>
          <a:p>
            <a:pPr algn="l">
              <a:lnSpc>
                <a:spcPct val="150000"/>
              </a:lnSpc>
              <a:buFont typeface="+mj-lt"/>
              <a:buAutoNum type="arabicPeriod"/>
            </a:pPr>
            <a:r>
              <a:rPr lang="en-IN" i="0" dirty="0">
                <a:effectLst/>
              </a:rPr>
              <a:t>Video game testing.</a:t>
            </a:r>
          </a:p>
          <a:p>
            <a:pPr>
              <a:lnSpc>
                <a:spcPct val="150000"/>
              </a:lnSpc>
              <a:buFont typeface="+mj-lt"/>
              <a:buAutoNum type="arabicPeriod"/>
            </a:pPr>
            <a:r>
              <a:rPr lang="en-US" dirty="0"/>
              <a:t>Market research.</a:t>
            </a:r>
          </a:p>
          <a:p>
            <a:pPr>
              <a:lnSpc>
                <a:spcPct val="150000"/>
              </a:lnSpc>
              <a:buFont typeface="+mj-lt"/>
              <a:buAutoNum type="arabicPeriod"/>
            </a:pPr>
            <a:r>
              <a:rPr lang="en-US" dirty="0"/>
              <a:t>Fatigue – Driving Recognition</a:t>
            </a:r>
          </a:p>
          <a:p>
            <a:pPr>
              <a:lnSpc>
                <a:spcPct val="150000"/>
              </a:lnSpc>
              <a:buFont typeface="+mj-lt"/>
              <a:buAutoNum type="arabicPeriod"/>
            </a:pPr>
            <a:r>
              <a:rPr lang="en-US" dirty="0"/>
              <a:t>Criminal Interrogation</a:t>
            </a:r>
            <a:endParaRPr lang="en-IN" dirty="0"/>
          </a:p>
        </p:txBody>
      </p:sp>
    </p:spTree>
    <p:extLst>
      <p:ext uri="{BB962C8B-B14F-4D97-AF65-F5344CB8AC3E}">
        <p14:creationId xmlns:p14="http://schemas.microsoft.com/office/powerpoint/2010/main" val="3215460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BBD3-6A48-501C-5495-95ABB64A0F05}"/>
              </a:ext>
            </a:extLst>
          </p:cNvPr>
          <p:cNvSpPr>
            <a:spLocks noGrp="1"/>
          </p:cNvSpPr>
          <p:nvPr>
            <p:ph type="title"/>
          </p:nvPr>
        </p:nvSpPr>
        <p:spPr>
          <a:xfrm>
            <a:off x="416104" y="404985"/>
            <a:ext cx="10571998" cy="970450"/>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B454BF54-DF10-7D5F-3D75-14DED35DA301}"/>
              </a:ext>
            </a:extLst>
          </p:cNvPr>
          <p:cNvSpPr>
            <a:spLocks noGrp="1"/>
          </p:cNvSpPr>
          <p:nvPr>
            <p:ph idx="1"/>
          </p:nvPr>
        </p:nvSpPr>
        <p:spPr>
          <a:xfrm>
            <a:off x="416104" y="2250422"/>
            <a:ext cx="10554574" cy="3636511"/>
          </a:xfrm>
        </p:spPr>
        <p:txBody>
          <a:bodyPr>
            <a:normAutofit/>
          </a:bodyPr>
          <a:lstStyle/>
          <a:p>
            <a:r>
              <a:rPr lang="en-IN" dirty="0"/>
              <a:t>Early Detection of Person Behaviour.</a:t>
            </a:r>
          </a:p>
          <a:p>
            <a:r>
              <a:rPr lang="en-IN" dirty="0"/>
              <a:t>Easy to Implement.</a:t>
            </a:r>
          </a:p>
          <a:p>
            <a:r>
              <a:rPr lang="en-IN" dirty="0"/>
              <a:t>Cost Effective.</a:t>
            </a:r>
          </a:p>
          <a:p>
            <a:r>
              <a:rPr lang="en-IN" dirty="0"/>
              <a:t>Easy to identify the conditions of the person.</a:t>
            </a:r>
          </a:p>
        </p:txBody>
      </p:sp>
    </p:spTree>
    <p:extLst>
      <p:ext uri="{BB962C8B-B14F-4D97-AF65-F5344CB8AC3E}">
        <p14:creationId xmlns:p14="http://schemas.microsoft.com/office/powerpoint/2010/main" val="138878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BBD3-6A48-501C-5495-95ABB64A0F05}"/>
              </a:ext>
            </a:extLst>
          </p:cNvPr>
          <p:cNvSpPr>
            <a:spLocks noGrp="1"/>
          </p:cNvSpPr>
          <p:nvPr>
            <p:ph type="title"/>
          </p:nvPr>
        </p:nvSpPr>
        <p:spPr>
          <a:xfrm>
            <a:off x="416104" y="404985"/>
            <a:ext cx="10571998" cy="970450"/>
          </a:xfrm>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B454BF54-DF10-7D5F-3D75-14DED35DA301}"/>
              </a:ext>
            </a:extLst>
          </p:cNvPr>
          <p:cNvSpPr>
            <a:spLocks noGrp="1"/>
          </p:cNvSpPr>
          <p:nvPr>
            <p:ph idx="1"/>
          </p:nvPr>
        </p:nvSpPr>
        <p:spPr>
          <a:xfrm>
            <a:off x="416104" y="2250422"/>
            <a:ext cx="10554574" cy="3636511"/>
          </a:xfrm>
        </p:spPr>
        <p:txBody>
          <a:bodyPr>
            <a:normAutofit/>
          </a:bodyPr>
          <a:lstStyle/>
          <a:p>
            <a:r>
              <a:rPr lang="en-IN" dirty="0"/>
              <a:t>Camera should be accurate. </a:t>
            </a:r>
          </a:p>
          <a:p>
            <a:r>
              <a:rPr lang="en-IN" dirty="0"/>
              <a:t>Person face should capture properly. </a:t>
            </a:r>
          </a:p>
          <a:p>
            <a:r>
              <a:rPr lang="en-IN" dirty="0"/>
              <a:t>Light conditions must be maintained.</a:t>
            </a:r>
          </a:p>
        </p:txBody>
      </p:sp>
    </p:spTree>
    <p:extLst>
      <p:ext uri="{BB962C8B-B14F-4D97-AF65-F5344CB8AC3E}">
        <p14:creationId xmlns:p14="http://schemas.microsoft.com/office/powerpoint/2010/main" val="372088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BBD3-6A48-501C-5495-95ABB64A0F05}"/>
              </a:ext>
            </a:extLst>
          </p:cNvPr>
          <p:cNvSpPr>
            <a:spLocks noGrp="1"/>
          </p:cNvSpPr>
          <p:nvPr>
            <p:ph type="title"/>
          </p:nvPr>
        </p:nvSpPr>
        <p:spPr>
          <a:xfrm>
            <a:off x="416104" y="404985"/>
            <a:ext cx="10571998" cy="97045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454BF54-DF10-7D5F-3D75-14DED35DA301}"/>
              </a:ext>
            </a:extLst>
          </p:cNvPr>
          <p:cNvSpPr>
            <a:spLocks noGrp="1"/>
          </p:cNvSpPr>
          <p:nvPr>
            <p:ph idx="1"/>
          </p:nvPr>
        </p:nvSpPr>
        <p:spPr>
          <a:xfrm>
            <a:off x="416104" y="2250422"/>
            <a:ext cx="10554574" cy="3636511"/>
          </a:xfrm>
        </p:spPr>
        <p:txBody>
          <a:bodyPr>
            <a:normAutofit/>
          </a:bodyPr>
          <a:lstStyle/>
          <a:p>
            <a:pPr algn="just"/>
            <a:r>
              <a:rPr lang="en-US" dirty="0"/>
              <a:t>The facial expression recognition system presented in this work contributes a resilient face recognition model based on the mapping of behavioral characteristics with the physiological biometric characteristics. The physiological characteristics of the human face with relevance to various expressions such as happiness, sadness, fear, anger, surprise and disgust are associated with geometrical structures which restored as base matching template for the recognition system.</a:t>
            </a:r>
            <a:endParaRPr lang="en-IN" dirty="0"/>
          </a:p>
        </p:txBody>
      </p:sp>
    </p:spTree>
    <p:extLst>
      <p:ext uri="{BB962C8B-B14F-4D97-AF65-F5344CB8AC3E}">
        <p14:creationId xmlns:p14="http://schemas.microsoft.com/office/powerpoint/2010/main" val="376378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BBD3-6A48-501C-5495-95ABB64A0F05}"/>
              </a:ext>
            </a:extLst>
          </p:cNvPr>
          <p:cNvSpPr>
            <a:spLocks noGrp="1"/>
          </p:cNvSpPr>
          <p:nvPr>
            <p:ph type="title"/>
          </p:nvPr>
        </p:nvSpPr>
        <p:spPr>
          <a:xfrm>
            <a:off x="416104" y="404985"/>
            <a:ext cx="10571998" cy="970450"/>
          </a:xfrm>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B454BF54-DF10-7D5F-3D75-14DED35DA301}"/>
              </a:ext>
            </a:extLst>
          </p:cNvPr>
          <p:cNvSpPr>
            <a:spLocks noGrp="1"/>
          </p:cNvSpPr>
          <p:nvPr>
            <p:ph idx="1"/>
          </p:nvPr>
        </p:nvSpPr>
        <p:spPr>
          <a:xfrm>
            <a:off x="416104" y="2250422"/>
            <a:ext cx="10554574" cy="4248990"/>
          </a:xfrm>
        </p:spPr>
        <p:txBody>
          <a:bodyPr>
            <a:normAutofit lnSpcReduction="10000"/>
          </a:bodyPr>
          <a:lstStyle/>
          <a:p>
            <a:pPr algn="just"/>
            <a:r>
              <a:rPr lang="en-US" dirty="0"/>
              <a:t>In this project we got an accuracy of almost 80% which is not bad at all comparing all the previous models. But we need to improve in specific areas like-</a:t>
            </a:r>
            <a:endParaRPr lang="en-IN" dirty="0"/>
          </a:p>
          <a:p>
            <a:pPr marL="0" indent="0" algn="just">
              <a:buNone/>
            </a:pPr>
            <a:r>
              <a:rPr lang="en-US" dirty="0"/>
              <a:t> </a:t>
            </a:r>
            <a:endParaRPr lang="en-IN" dirty="0"/>
          </a:p>
          <a:p>
            <a:pPr lvl="0" algn="just"/>
            <a:r>
              <a:rPr lang="en-US" b="1" dirty="0"/>
              <a:t>number and configuration of convolutional layers</a:t>
            </a:r>
            <a:endParaRPr lang="en-IN" b="1" dirty="0"/>
          </a:p>
          <a:p>
            <a:pPr lvl="0" algn="just"/>
            <a:r>
              <a:rPr lang="en-US" b="1" dirty="0"/>
              <a:t>number and configuration of dense layers</a:t>
            </a:r>
            <a:endParaRPr lang="en-IN" dirty="0"/>
          </a:p>
          <a:p>
            <a:pPr lvl="0" algn="just"/>
            <a:r>
              <a:rPr lang="en-US" b="1" dirty="0"/>
              <a:t>dropout percentage in dense layers</a:t>
            </a:r>
            <a:endParaRPr lang="en-IN" b="1" dirty="0"/>
          </a:p>
          <a:p>
            <a:pPr marL="0" indent="0" algn="just">
              <a:buNone/>
            </a:pPr>
            <a:r>
              <a:rPr lang="en-US" b="1" dirty="0"/>
              <a:t> </a:t>
            </a:r>
            <a:endParaRPr lang="en-IN" dirty="0"/>
          </a:p>
          <a:p>
            <a:pPr algn="just"/>
            <a:r>
              <a:rPr lang="en-US" dirty="0"/>
              <a:t>But due to lack of highly configured system we could not go deeper into dense neural network as the system gets very slow and we will try to improve in these areas in future.</a:t>
            </a:r>
            <a:endParaRPr lang="en-IN" dirty="0"/>
          </a:p>
          <a:p>
            <a:pPr algn="just"/>
            <a:r>
              <a:rPr lang="en-US" dirty="0"/>
              <a:t>We would also like to train more databases into the system to make the model more and more accurate but again resources becomes a hindrance in the path and we also need to improve in several areas in future to resolve the errors and improve the accuracy.</a:t>
            </a:r>
            <a:endParaRPr lang="en-IN" dirty="0"/>
          </a:p>
        </p:txBody>
      </p:sp>
    </p:spTree>
    <p:extLst>
      <p:ext uri="{BB962C8B-B14F-4D97-AF65-F5344CB8AC3E}">
        <p14:creationId xmlns:p14="http://schemas.microsoft.com/office/powerpoint/2010/main" val="3379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BBD3-6A48-501C-5495-95ABB64A0F05}"/>
              </a:ext>
            </a:extLst>
          </p:cNvPr>
          <p:cNvSpPr>
            <a:spLocks noGrp="1"/>
          </p:cNvSpPr>
          <p:nvPr>
            <p:ph type="title"/>
          </p:nvPr>
        </p:nvSpPr>
        <p:spPr>
          <a:xfrm>
            <a:off x="416104" y="404985"/>
            <a:ext cx="10571998" cy="970450"/>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454BF54-DF10-7D5F-3D75-14DED35DA301}"/>
              </a:ext>
            </a:extLst>
          </p:cNvPr>
          <p:cNvSpPr>
            <a:spLocks noGrp="1"/>
          </p:cNvSpPr>
          <p:nvPr>
            <p:ph idx="1"/>
          </p:nvPr>
        </p:nvSpPr>
        <p:spPr>
          <a:xfrm>
            <a:off x="410458" y="2250422"/>
            <a:ext cx="11371084" cy="4347326"/>
          </a:xfrm>
        </p:spPr>
        <p:txBody>
          <a:bodyPr>
            <a:normAutofit fontScale="92500" lnSpcReduction="20000"/>
          </a:bodyPr>
          <a:lstStyle/>
          <a:p>
            <a:pPr>
              <a:lnSpc>
                <a:spcPct val="150000"/>
              </a:lnSpc>
              <a:buFont typeface="+mj-lt"/>
              <a:buAutoNum type="arabicPeriod"/>
            </a:pPr>
            <a:r>
              <a:rPr lang="en-US" dirty="0"/>
              <a:t>Face Expression Recognition - What is it? How to use it?  </a:t>
            </a:r>
            <a:r>
              <a:rPr lang="en-US" dirty="0">
                <a:hlinkClick r:id="rId3"/>
              </a:rPr>
              <a:t>https://sightcorp.com/knowledge-base/facial-expression-recognition/</a:t>
            </a:r>
            <a:endParaRPr lang="en-US" dirty="0"/>
          </a:p>
          <a:p>
            <a:pPr>
              <a:lnSpc>
                <a:spcPct val="150000"/>
              </a:lnSpc>
              <a:buFont typeface="+mj-lt"/>
              <a:buAutoNum type="arabicPeriod"/>
            </a:pPr>
            <a:r>
              <a:rPr lang="en-US" dirty="0"/>
              <a:t>A Survey on Human Face Expression Recognition Techniques </a:t>
            </a:r>
            <a:r>
              <a:rPr lang="en-US" dirty="0">
                <a:hlinkClick r:id="rId4"/>
              </a:rPr>
              <a:t>https://www.sciencedirect.com/science/article/pii/S1319157818303379</a:t>
            </a:r>
            <a:endParaRPr lang="en-US" dirty="0"/>
          </a:p>
          <a:p>
            <a:pPr>
              <a:lnSpc>
                <a:spcPct val="150000"/>
              </a:lnSpc>
              <a:buFont typeface="+mj-lt"/>
              <a:buAutoNum type="arabicPeriod"/>
            </a:pPr>
            <a:r>
              <a:rPr lang="en-US" dirty="0"/>
              <a:t>How Can You Benefit From Using Emotion Recognition Software? </a:t>
            </a:r>
            <a:r>
              <a:rPr lang="en-US" dirty="0">
                <a:hlinkClick r:id="rId5"/>
              </a:rPr>
              <a:t>https://sightcorp.com/knowledge-base/emotion-recognition/#:~:text=Using%20facial%20emotion%20recognition%20can,review%20of%20the%20gaming%20experience</a:t>
            </a:r>
            <a:r>
              <a:rPr lang="en-US" dirty="0"/>
              <a:t>.</a:t>
            </a:r>
          </a:p>
          <a:p>
            <a:pPr>
              <a:lnSpc>
                <a:spcPct val="150000"/>
              </a:lnSpc>
              <a:buFont typeface="+mj-lt"/>
              <a:buAutoNum type="arabicPeriod"/>
            </a:pPr>
            <a:r>
              <a:rPr lang="en-US" dirty="0"/>
              <a:t>Facial Emotion Recognition                                                                 </a:t>
            </a:r>
            <a:r>
              <a:rPr lang="en-US" dirty="0">
                <a:hlinkClick r:id="rId6"/>
              </a:rPr>
              <a:t>https://edps.europa.eu/system/files/2021-05/21-05-26_techdispatch-facial-emotion-recognition_ref_en.pdf</a:t>
            </a:r>
            <a:endParaRPr lang="en-US" dirty="0"/>
          </a:p>
        </p:txBody>
      </p:sp>
    </p:spTree>
    <p:extLst>
      <p:ext uri="{BB962C8B-B14F-4D97-AF65-F5344CB8AC3E}">
        <p14:creationId xmlns:p14="http://schemas.microsoft.com/office/powerpoint/2010/main" val="3620101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FDD2B-3B0B-63B4-842D-C420FEC433CD}"/>
              </a:ext>
            </a:extLst>
          </p:cNvPr>
          <p:cNvSpPr>
            <a:spLocks noGrp="1"/>
          </p:cNvSpPr>
          <p:nvPr>
            <p:ph type="ctrTitle"/>
          </p:nvPr>
        </p:nvSpPr>
        <p:spPr>
          <a:xfrm>
            <a:off x="810000" y="1139657"/>
            <a:ext cx="10572000" cy="2971051"/>
          </a:xfrm>
        </p:spPr>
        <p:txBody>
          <a:bodyPr/>
          <a:lstStyle/>
          <a:p>
            <a:pPr algn="ctr"/>
            <a:r>
              <a:rPr lang="en-IN" sz="11500" dirty="0"/>
              <a:t>THANK YOU!</a:t>
            </a:r>
          </a:p>
        </p:txBody>
      </p:sp>
    </p:spTree>
    <p:extLst>
      <p:ext uri="{BB962C8B-B14F-4D97-AF65-F5344CB8AC3E}">
        <p14:creationId xmlns:p14="http://schemas.microsoft.com/office/powerpoint/2010/main" val="283750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2173-872A-C364-E204-A744E6128E8C}"/>
              </a:ext>
            </a:extLst>
          </p:cNvPr>
          <p:cNvSpPr>
            <a:spLocks noGrp="1"/>
          </p:cNvSpPr>
          <p:nvPr>
            <p:ph type="title"/>
          </p:nvPr>
        </p:nvSpPr>
        <p:spPr>
          <a:xfrm>
            <a:off x="331698" y="376850"/>
            <a:ext cx="10571998" cy="970450"/>
          </a:xfrm>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315E0950-19F0-0530-006D-597707C0F1BD}"/>
              </a:ext>
            </a:extLst>
          </p:cNvPr>
          <p:cNvSpPr>
            <a:spLocks noGrp="1"/>
          </p:cNvSpPr>
          <p:nvPr>
            <p:ph idx="1"/>
          </p:nvPr>
        </p:nvSpPr>
        <p:spPr>
          <a:xfrm>
            <a:off x="331698" y="2320761"/>
            <a:ext cx="10802467" cy="3636511"/>
          </a:xfrm>
        </p:spPr>
        <p:txBody>
          <a:bodyPr>
            <a:normAutofit/>
          </a:bodyPr>
          <a:lstStyle/>
          <a:p>
            <a:pPr rtl="0" fontAlgn="base">
              <a:spcBef>
                <a:spcPts val="0"/>
              </a:spcBef>
              <a:spcAft>
                <a:spcPts val="0"/>
              </a:spcAft>
              <a:buFont typeface="Courier New" panose="02070309020205020404" pitchFamily="49" charset="0"/>
              <a:buChar char="o"/>
            </a:pPr>
            <a:r>
              <a:rPr lang="en-US" sz="1800" b="0" i="0" u="none" strike="noStrike" dirty="0">
                <a:solidFill>
                  <a:srgbClr val="FFFFFF"/>
                </a:solidFill>
                <a:effectLst/>
                <a:latin typeface="Century Gothic" panose="020B0502020202020204" pitchFamily="34" charset="0"/>
              </a:rPr>
              <a:t>In countries like Nepal the rate of crimes are increasing day by day. No automatic systems are there that can track person’s activity. If we will be able to track Facial expressions of persons automatically then we can find the criminal easily since facial expressions changes doing different activities. </a:t>
            </a:r>
            <a:endParaRPr lang="en-US" sz="1800" b="0" i="0" u="none" strike="noStrike" dirty="0">
              <a:solidFill>
                <a:srgbClr val="8664B0"/>
              </a:solidFill>
              <a:effectLst/>
              <a:latin typeface="Noto Sans Symbols"/>
            </a:endParaRPr>
          </a:p>
          <a:p>
            <a:pPr rtl="0" fontAlgn="base">
              <a:spcBef>
                <a:spcPts val="960"/>
              </a:spcBef>
              <a:spcAft>
                <a:spcPts val="0"/>
              </a:spcAft>
              <a:buFont typeface="Courier New" panose="02070309020205020404" pitchFamily="49" charset="0"/>
              <a:buChar char="o"/>
            </a:pPr>
            <a:r>
              <a:rPr lang="en-US" sz="1800" b="0" i="0" u="none" strike="noStrike" dirty="0">
                <a:solidFill>
                  <a:srgbClr val="FFFFFF"/>
                </a:solidFill>
                <a:effectLst/>
                <a:latin typeface="Century Gothic" panose="020B0502020202020204" pitchFamily="34" charset="0"/>
              </a:rPr>
              <a:t>Understanding customer emotions is vital to ensure business growth and emotion recognition is already widely used by different companies to gauge consumer mood towards their products, brands, marketing efforts, staff or in-location experiences. </a:t>
            </a:r>
            <a:endParaRPr lang="en-US" sz="1800" b="0" i="0" u="none" strike="noStrike" dirty="0">
              <a:solidFill>
                <a:srgbClr val="8664B0"/>
              </a:solidFill>
              <a:effectLst/>
              <a:latin typeface="Noto Sans Symbols"/>
            </a:endParaRPr>
          </a:p>
          <a:p>
            <a:pPr rtl="0" fontAlgn="base">
              <a:spcBef>
                <a:spcPts val="960"/>
              </a:spcBef>
              <a:spcAft>
                <a:spcPts val="0"/>
              </a:spcAft>
              <a:buFont typeface="Courier New" panose="02070309020205020404" pitchFamily="49" charset="0"/>
              <a:buChar char="o"/>
            </a:pPr>
            <a:r>
              <a:rPr lang="en-US" sz="1800" b="0" i="0" u="none" strike="noStrike" dirty="0">
                <a:solidFill>
                  <a:srgbClr val="FFFFFF"/>
                </a:solidFill>
                <a:effectLst/>
                <a:latin typeface="Century Gothic" panose="020B0502020202020204" pitchFamily="34" charset="0"/>
              </a:rPr>
              <a:t>So we decided to make a Facial Expression Recognition System.</a:t>
            </a:r>
            <a:endParaRPr lang="en-US" sz="1800" b="0" i="0" u="none" strike="noStrike" dirty="0">
              <a:solidFill>
                <a:srgbClr val="8664B0"/>
              </a:solidFill>
              <a:effectLst/>
              <a:latin typeface="Noto Sans Symbols"/>
            </a:endParaRPr>
          </a:p>
        </p:txBody>
      </p:sp>
    </p:spTree>
    <p:extLst>
      <p:ext uri="{BB962C8B-B14F-4D97-AF65-F5344CB8AC3E}">
        <p14:creationId xmlns:p14="http://schemas.microsoft.com/office/powerpoint/2010/main" val="96663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2173-872A-C364-E204-A744E6128E8C}"/>
              </a:ext>
            </a:extLst>
          </p:cNvPr>
          <p:cNvSpPr>
            <a:spLocks noGrp="1"/>
          </p:cNvSpPr>
          <p:nvPr>
            <p:ph type="title"/>
          </p:nvPr>
        </p:nvSpPr>
        <p:spPr>
          <a:xfrm>
            <a:off x="331698" y="376850"/>
            <a:ext cx="10571998" cy="970450"/>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15E0950-19F0-0530-006D-597707C0F1BD}"/>
              </a:ext>
            </a:extLst>
          </p:cNvPr>
          <p:cNvSpPr>
            <a:spLocks noGrp="1"/>
          </p:cNvSpPr>
          <p:nvPr>
            <p:ph idx="1"/>
          </p:nvPr>
        </p:nvSpPr>
        <p:spPr>
          <a:xfrm>
            <a:off x="331698" y="2320761"/>
            <a:ext cx="11006862" cy="3636511"/>
          </a:xfrm>
        </p:spPr>
        <p:txBody>
          <a:bodyPr>
            <a:normAutofit/>
          </a:bodyPr>
          <a:lstStyle/>
          <a:p>
            <a:pPr>
              <a:lnSpc>
                <a:spcPct val="150000"/>
              </a:lnSpc>
            </a:pPr>
            <a:r>
              <a:rPr lang="en-US" dirty="0">
                <a:cs typeface="Times New Roman" panose="02020603050405020304" pitchFamily="18" charset="0"/>
              </a:rPr>
              <a:t>The goal of this project is to use a machine learning model to take live image input from user using the webcam and based on the expression of the user predict which emotion is being conveyed by the user at that time. The emotions can be happy, sad, fear, excited, surprised, neutral or disguised.</a:t>
            </a:r>
          </a:p>
        </p:txBody>
      </p:sp>
    </p:spTree>
    <p:extLst>
      <p:ext uri="{BB962C8B-B14F-4D97-AF65-F5344CB8AC3E}">
        <p14:creationId xmlns:p14="http://schemas.microsoft.com/office/powerpoint/2010/main" val="47267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2173-872A-C364-E204-A744E6128E8C}"/>
              </a:ext>
            </a:extLst>
          </p:cNvPr>
          <p:cNvSpPr>
            <a:spLocks noGrp="1"/>
          </p:cNvSpPr>
          <p:nvPr>
            <p:ph type="title"/>
          </p:nvPr>
        </p:nvSpPr>
        <p:spPr>
          <a:xfrm>
            <a:off x="331698" y="376850"/>
            <a:ext cx="10571998" cy="97045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4A6D3554-BEE4-A4B1-F943-475A7875C9B1}"/>
              </a:ext>
            </a:extLst>
          </p:cNvPr>
          <p:cNvGraphicFramePr>
            <a:graphicFrameLocks noGrp="1"/>
          </p:cNvGraphicFramePr>
          <p:nvPr>
            <p:ph idx="1"/>
            <p:extLst>
              <p:ext uri="{D42A27DB-BD31-4B8C-83A1-F6EECF244321}">
                <p14:modId xmlns:p14="http://schemas.microsoft.com/office/powerpoint/2010/main" val="3804243287"/>
              </p:ext>
            </p:extLst>
          </p:nvPr>
        </p:nvGraphicFramePr>
        <p:xfrm>
          <a:off x="331698" y="2771996"/>
          <a:ext cx="11394273" cy="3322320"/>
        </p:xfrm>
        <a:graphic>
          <a:graphicData uri="http://schemas.openxmlformats.org/drawingml/2006/table">
            <a:tbl>
              <a:tblPr firstRow="1" bandRow="1">
                <a:tableStyleId>{5C22544A-7EE6-4342-B048-85BDC9FD1C3A}</a:tableStyleId>
              </a:tblPr>
              <a:tblGrid>
                <a:gridCol w="816195">
                  <a:extLst>
                    <a:ext uri="{9D8B030D-6E8A-4147-A177-3AD203B41FA5}">
                      <a16:colId xmlns:a16="http://schemas.microsoft.com/office/drawing/2014/main" val="352850681"/>
                    </a:ext>
                  </a:extLst>
                </a:gridCol>
                <a:gridCol w="3405285">
                  <a:extLst>
                    <a:ext uri="{9D8B030D-6E8A-4147-A177-3AD203B41FA5}">
                      <a16:colId xmlns:a16="http://schemas.microsoft.com/office/drawing/2014/main" val="2887301284"/>
                    </a:ext>
                  </a:extLst>
                </a:gridCol>
                <a:gridCol w="2110740">
                  <a:extLst>
                    <a:ext uri="{9D8B030D-6E8A-4147-A177-3AD203B41FA5}">
                      <a16:colId xmlns:a16="http://schemas.microsoft.com/office/drawing/2014/main" val="106366929"/>
                    </a:ext>
                  </a:extLst>
                </a:gridCol>
                <a:gridCol w="1141612">
                  <a:extLst>
                    <a:ext uri="{9D8B030D-6E8A-4147-A177-3AD203B41FA5}">
                      <a16:colId xmlns:a16="http://schemas.microsoft.com/office/drawing/2014/main" val="3944218510"/>
                    </a:ext>
                  </a:extLst>
                </a:gridCol>
                <a:gridCol w="3920441">
                  <a:extLst>
                    <a:ext uri="{9D8B030D-6E8A-4147-A177-3AD203B41FA5}">
                      <a16:colId xmlns:a16="http://schemas.microsoft.com/office/drawing/2014/main" val="1140938713"/>
                    </a:ext>
                  </a:extLst>
                </a:gridCol>
              </a:tblGrid>
              <a:tr h="364614">
                <a:tc>
                  <a:txBody>
                    <a:bodyPr/>
                    <a:lstStyle/>
                    <a:p>
                      <a:r>
                        <a:rPr lang="en-US" dirty="0"/>
                        <a:t>Sr No</a:t>
                      </a:r>
                      <a:endParaRPr lang="en-IN"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4069276128"/>
                  </a:ext>
                </a:extLst>
              </a:tr>
              <a:tr h="1151990">
                <a:tc>
                  <a:txBody>
                    <a:bodyPr/>
                    <a:lstStyle/>
                    <a:p>
                      <a:r>
                        <a:rPr lang="en-US" sz="1400" dirty="0"/>
                        <a:t>1.</a:t>
                      </a:r>
                      <a:endParaRPr lang="en-IN" sz="1400" dirty="0"/>
                    </a:p>
                  </a:txBody>
                  <a:tcPr/>
                </a:tc>
                <a:tc>
                  <a:txBody>
                    <a:bodyPr/>
                    <a:lstStyle/>
                    <a:p>
                      <a:r>
                        <a:rPr lang="en-US" sz="1400" dirty="0"/>
                        <a:t>Emotion Detection Using OpenCV for automatic facial recognition.</a:t>
                      </a:r>
                      <a:endParaRPr lang="en-IN" sz="1400" dirty="0"/>
                    </a:p>
                  </a:txBody>
                  <a:tcPr/>
                </a:tc>
                <a:tc>
                  <a:txBody>
                    <a:bodyPr/>
                    <a:lstStyle/>
                    <a:p>
                      <a:r>
                        <a:rPr lang="en-US" sz="1400" dirty="0"/>
                        <a:t>Jonathan Hicks</a:t>
                      </a:r>
                      <a:endParaRPr lang="en-IN" sz="1400" dirty="0"/>
                    </a:p>
                  </a:txBody>
                  <a:tcPr/>
                </a:tc>
                <a:tc>
                  <a:txBody>
                    <a:bodyPr/>
                    <a:lstStyle/>
                    <a:p>
                      <a:r>
                        <a:rPr lang="en-US" sz="1400" dirty="0"/>
                        <a:t>2019</a:t>
                      </a:r>
                      <a:endParaRPr lang="en-IN" sz="1400" dirty="0"/>
                    </a:p>
                  </a:txBody>
                  <a:tcPr/>
                </a:tc>
                <a:tc>
                  <a:txBody>
                    <a:bodyPr/>
                    <a:lstStyle/>
                    <a:p>
                      <a:r>
                        <a:rPr lang="en-US" sz="1400" dirty="0"/>
                        <a:t>In this paper, haar cascade classifier is used to detect a face and then compare it with the images in the database to classify the emotion. The underlying problem in this paper is that it cannot detect a partially blocked face.</a:t>
                      </a:r>
                      <a:endParaRPr lang="en-IN" sz="1400" dirty="0"/>
                    </a:p>
                  </a:txBody>
                  <a:tcPr/>
                </a:tc>
                <a:extLst>
                  <a:ext uri="{0D108BD9-81ED-4DB2-BD59-A6C34878D82A}">
                    <a16:rowId xmlns:a16="http://schemas.microsoft.com/office/drawing/2014/main" val="2773264624"/>
                  </a:ext>
                </a:extLst>
              </a:tr>
              <a:tr h="1151990">
                <a:tc>
                  <a:txBody>
                    <a:bodyPr/>
                    <a:lstStyle/>
                    <a:p>
                      <a:r>
                        <a:rPr lang="en-IN" sz="1400" dirty="0"/>
                        <a:t>2.</a:t>
                      </a:r>
                    </a:p>
                  </a:txBody>
                  <a:tcPr/>
                </a:tc>
                <a:tc>
                  <a:txBody>
                    <a:bodyPr/>
                    <a:lstStyle/>
                    <a:p>
                      <a:r>
                        <a:rPr lang="en-US" sz="1400" dirty="0"/>
                        <a:t>Facial Emotion Recognition using Convolutional Neural Networks</a:t>
                      </a:r>
                      <a:endParaRPr lang="en-IN" sz="1400" dirty="0"/>
                    </a:p>
                  </a:txBody>
                  <a:tcPr/>
                </a:tc>
                <a:tc>
                  <a:txBody>
                    <a:bodyPr/>
                    <a:lstStyle/>
                    <a:p>
                      <a:r>
                        <a:rPr lang="en-IN" sz="1400" dirty="0"/>
                        <a:t>Akash </a:t>
                      </a:r>
                      <a:r>
                        <a:rPr lang="en-IN" sz="1400" dirty="0" err="1"/>
                        <a:t>Saravanan,Gurudutt</a:t>
                      </a:r>
                      <a:r>
                        <a:rPr lang="en-IN" sz="1400" dirty="0"/>
                        <a:t> </a:t>
                      </a:r>
                      <a:r>
                        <a:rPr lang="en-IN" sz="1400" dirty="0" err="1"/>
                        <a:t>Perichetla,Dr</a:t>
                      </a:r>
                      <a:r>
                        <a:rPr lang="en-IN" sz="1400" dirty="0"/>
                        <a:t>. </a:t>
                      </a:r>
                      <a:r>
                        <a:rPr lang="en-IN" sz="1400" dirty="0" err="1"/>
                        <a:t>K.S.Gayathri</a:t>
                      </a:r>
                      <a:endParaRPr lang="en-IN" sz="1400" dirty="0"/>
                    </a:p>
                  </a:txBody>
                  <a:tcPr/>
                </a:tc>
                <a:tc>
                  <a:txBody>
                    <a:bodyPr/>
                    <a:lstStyle/>
                    <a:p>
                      <a:r>
                        <a:rPr lang="en-IN" sz="1400" dirty="0"/>
                        <a:t>2019</a:t>
                      </a:r>
                    </a:p>
                  </a:txBody>
                  <a:tcPr/>
                </a:tc>
                <a:tc>
                  <a:txBody>
                    <a:bodyPr/>
                    <a:lstStyle/>
                    <a:p>
                      <a:r>
                        <a:rPr lang="en-US" sz="1400" dirty="0"/>
                        <a:t>The final accuracy of 0.60 was achieved using the Adam optimizer with modified hyperparameters. It should also be noted that a nearly state-of-the-art accuracy was achieved with the use of a single dataset as opposed toa combination of many datasets.</a:t>
                      </a:r>
                      <a:endParaRPr lang="en-IN" sz="1400" dirty="0"/>
                    </a:p>
                  </a:txBody>
                  <a:tcPr/>
                </a:tc>
                <a:extLst>
                  <a:ext uri="{0D108BD9-81ED-4DB2-BD59-A6C34878D82A}">
                    <a16:rowId xmlns:a16="http://schemas.microsoft.com/office/drawing/2014/main" val="1860803456"/>
                  </a:ext>
                </a:extLst>
              </a:tr>
            </a:tbl>
          </a:graphicData>
        </a:graphic>
      </p:graphicFrame>
    </p:spTree>
    <p:extLst>
      <p:ext uri="{BB962C8B-B14F-4D97-AF65-F5344CB8AC3E}">
        <p14:creationId xmlns:p14="http://schemas.microsoft.com/office/powerpoint/2010/main" val="88448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2173-872A-C364-E204-A744E6128E8C}"/>
              </a:ext>
            </a:extLst>
          </p:cNvPr>
          <p:cNvSpPr>
            <a:spLocks noGrp="1"/>
          </p:cNvSpPr>
          <p:nvPr>
            <p:ph type="title"/>
          </p:nvPr>
        </p:nvSpPr>
        <p:spPr>
          <a:xfrm>
            <a:off x="331698" y="376850"/>
            <a:ext cx="10571998" cy="970450"/>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4A6D3554-BEE4-A4B1-F943-475A7875C9B1}"/>
              </a:ext>
            </a:extLst>
          </p:cNvPr>
          <p:cNvGraphicFramePr>
            <a:graphicFrameLocks noGrp="1"/>
          </p:cNvGraphicFramePr>
          <p:nvPr>
            <p:ph idx="1"/>
            <p:extLst>
              <p:ext uri="{D42A27DB-BD31-4B8C-83A1-F6EECF244321}">
                <p14:modId xmlns:p14="http://schemas.microsoft.com/office/powerpoint/2010/main" val="514727521"/>
              </p:ext>
            </p:extLst>
          </p:nvPr>
        </p:nvGraphicFramePr>
        <p:xfrm>
          <a:off x="331698" y="2372976"/>
          <a:ext cx="11394273" cy="4114800"/>
        </p:xfrm>
        <a:graphic>
          <a:graphicData uri="http://schemas.openxmlformats.org/drawingml/2006/table">
            <a:tbl>
              <a:tblPr firstRow="1" bandRow="1">
                <a:tableStyleId>{5C22544A-7EE6-4342-B048-85BDC9FD1C3A}</a:tableStyleId>
              </a:tblPr>
              <a:tblGrid>
                <a:gridCol w="816195">
                  <a:extLst>
                    <a:ext uri="{9D8B030D-6E8A-4147-A177-3AD203B41FA5}">
                      <a16:colId xmlns:a16="http://schemas.microsoft.com/office/drawing/2014/main" val="352850681"/>
                    </a:ext>
                  </a:extLst>
                </a:gridCol>
                <a:gridCol w="3405285">
                  <a:extLst>
                    <a:ext uri="{9D8B030D-6E8A-4147-A177-3AD203B41FA5}">
                      <a16:colId xmlns:a16="http://schemas.microsoft.com/office/drawing/2014/main" val="2887301284"/>
                    </a:ext>
                  </a:extLst>
                </a:gridCol>
                <a:gridCol w="2110740">
                  <a:extLst>
                    <a:ext uri="{9D8B030D-6E8A-4147-A177-3AD203B41FA5}">
                      <a16:colId xmlns:a16="http://schemas.microsoft.com/office/drawing/2014/main" val="106366929"/>
                    </a:ext>
                  </a:extLst>
                </a:gridCol>
                <a:gridCol w="1141612">
                  <a:extLst>
                    <a:ext uri="{9D8B030D-6E8A-4147-A177-3AD203B41FA5}">
                      <a16:colId xmlns:a16="http://schemas.microsoft.com/office/drawing/2014/main" val="3944218510"/>
                    </a:ext>
                  </a:extLst>
                </a:gridCol>
                <a:gridCol w="3920441">
                  <a:extLst>
                    <a:ext uri="{9D8B030D-6E8A-4147-A177-3AD203B41FA5}">
                      <a16:colId xmlns:a16="http://schemas.microsoft.com/office/drawing/2014/main" val="1140938713"/>
                    </a:ext>
                  </a:extLst>
                </a:gridCol>
              </a:tblGrid>
              <a:tr h="364614">
                <a:tc>
                  <a:txBody>
                    <a:bodyPr/>
                    <a:lstStyle/>
                    <a:p>
                      <a:r>
                        <a:rPr lang="en-US" dirty="0"/>
                        <a:t>Sr No</a:t>
                      </a:r>
                      <a:endParaRPr lang="en-IN"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4069276128"/>
                  </a:ext>
                </a:extLst>
              </a:tr>
              <a:tr h="582468">
                <a:tc>
                  <a:txBody>
                    <a:bodyPr/>
                    <a:lstStyle/>
                    <a:p>
                      <a:r>
                        <a:rPr lang="en-IN" dirty="0"/>
                        <a:t>3.</a:t>
                      </a:r>
                    </a:p>
                  </a:txBody>
                  <a:tcPr/>
                </a:tc>
                <a:tc>
                  <a:txBody>
                    <a:bodyPr/>
                    <a:lstStyle/>
                    <a:p>
                      <a:r>
                        <a:rPr lang="en-US" sz="1400" dirty="0"/>
                        <a:t>Emotion Recognition and Drowsiness Detection using Digital </a:t>
                      </a:r>
                    </a:p>
                    <a:p>
                      <a:r>
                        <a:rPr lang="en-US" sz="1400" dirty="0"/>
                        <a:t>Image Processing and Python</a:t>
                      </a:r>
                      <a:endParaRPr lang="en-IN" sz="1400" dirty="0"/>
                    </a:p>
                  </a:txBody>
                  <a:tcPr/>
                </a:tc>
                <a:tc>
                  <a:txBody>
                    <a:bodyPr/>
                    <a:lstStyle/>
                    <a:p>
                      <a:r>
                        <a:rPr lang="en-IN" sz="1400" dirty="0" err="1"/>
                        <a:t>Pramoda</a:t>
                      </a:r>
                      <a:r>
                        <a:rPr lang="en-IN" sz="1400" dirty="0"/>
                        <a:t>, Arun P, </a:t>
                      </a:r>
                      <a:r>
                        <a:rPr lang="en-IN" sz="1400" dirty="0" err="1"/>
                        <a:t>Athul</a:t>
                      </a:r>
                      <a:r>
                        <a:rPr lang="en-IN" sz="1400" dirty="0"/>
                        <a:t>, Bharath, B Naveen Reddy</a:t>
                      </a:r>
                    </a:p>
                  </a:txBody>
                  <a:tcPr/>
                </a:tc>
                <a:tc>
                  <a:txBody>
                    <a:bodyPr/>
                    <a:lstStyle/>
                    <a:p>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 this paper they have used CNN algorithm for emotion classification and open cv for facial recognition. They faced challenges like ,Due to changes in pictures caused by lighting, ageing, and other variables, achieving accuracy in real time scenario is a major disadvantage.</a:t>
                      </a:r>
                      <a:endParaRPr lang="en-IN" sz="1400" dirty="0"/>
                    </a:p>
                  </a:txBody>
                  <a:tcPr/>
                </a:tc>
                <a:extLst>
                  <a:ext uri="{0D108BD9-81ED-4DB2-BD59-A6C34878D82A}">
                    <a16:rowId xmlns:a16="http://schemas.microsoft.com/office/drawing/2014/main" val="2504469453"/>
                  </a:ext>
                </a:extLst>
              </a:tr>
              <a:tr h="582468">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Face Detection And Recognition Using </a:t>
                      </a:r>
                      <a:r>
                        <a:rPr lang="en-IN" sz="1400" dirty="0" err="1"/>
                        <a:t>OpenCv</a:t>
                      </a:r>
                      <a:endParaRPr lang="en-IN" sz="1400" dirty="0"/>
                    </a:p>
                    <a:p>
                      <a:endParaRPr lang="en-IN" sz="1400" dirty="0"/>
                    </a:p>
                  </a:txBody>
                  <a:tcPr/>
                </a:tc>
                <a:tc>
                  <a:txBody>
                    <a:bodyPr/>
                    <a:lstStyle/>
                    <a:p>
                      <a:r>
                        <a:rPr lang="en-IN" sz="1400" dirty="0" err="1"/>
                        <a:t>Suganthi.A</a:t>
                      </a:r>
                      <a:r>
                        <a:rPr lang="en-IN" sz="1400" dirty="0"/>
                        <a:t>, </a:t>
                      </a:r>
                      <a:r>
                        <a:rPr lang="en-IN" sz="1400" dirty="0" err="1"/>
                        <a:t>Poongothai.K</a:t>
                      </a:r>
                      <a:r>
                        <a:rPr lang="en-IN" sz="1400" dirty="0"/>
                        <a:t>, </a:t>
                      </a:r>
                      <a:r>
                        <a:rPr lang="en-IN" sz="1400" dirty="0" err="1"/>
                        <a:t>Prashanthini.K</a:t>
                      </a:r>
                      <a:r>
                        <a:rPr lang="en-IN" sz="1400" dirty="0"/>
                        <a:t>, </a:t>
                      </a:r>
                      <a:r>
                        <a:rPr lang="en-IN" sz="1400" dirty="0" err="1"/>
                        <a:t>Sangeetha.C</a:t>
                      </a:r>
                      <a:endParaRPr lang="en-IN" sz="1400" dirty="0"/>
                    </a:p>
                  </a:txBody>
                  <a:tcPr/>
                </a:tc>
                <a:tc>
                  <a:txBody>
                    <a:bodyPr/>
                    <a:lstStyle/>
                    <a:p>
                      <a:r>
                        <a:rPr lang="en-IN" sz="1400" dirty="0"/>
                        <a:t>2021</a:t>
                      </a:r>
                    </a:p>
                  </a:txBody>
                  <a:tcPr/>
                </a:tc>
                <a:tc>
                  <a:txBody>
                    <a:bodyPr/>
                    <a:lstStyle/>
                    <a:p>
                      <a:r>
                        <a:rPr lang="en-IN" sz="1400" dirty="0"/>
                        <a:t>In this paper they have compared three face recognizers: </a:t>
                      </a:r>
                      <a:r>
                        <a:rPr lang="en-US" sz="1400" dirty="0"/>
                        <a:t>Eigen Faces, Fisher Faces, Local Binary Pattern Histogram(LBPH) and concluded that LBPH is most accurate.</a:t>
                      </a:r>
                      <a:endParaRPr lang="en-IN" sz="1400" dirty="0"/>
                    </a:p>
                  </a:txBody>
                  <a:tcPr/>
                </a:tc>
                <a:extLst>
                  <a:ext uri="{0D108BD9-81ED-4DB2-BD59-A6C34878D82A}">
                    <a16:rowId xmlns:a16="http://schemas.microsoft.com/office/drawing/2014/main" val="871638903"/>
                  </a:ext>
                </a:extLst>
              </a:tr>
              <a:tr h="582468">
                <a:tc>
                  <a:txBody>
                    <a:bodyPr/>
                    <a:lstStyle/>
                    <a:p>
                      <a:r>
                        <a:rPr lang="en-IN" dirty="0"/>
                        <a:t>5.</a:t>
                      </a:r>
                    </a:p>
                  </a:txBody>
                  <a:tcPr/>
                </a:tc>
                <a:tc>
                  <a:txBody>
                    <a:bodyPr/>
                    <a:lstStyle/>
                    <a:p>
                      <a:r>
                        <a:rPr lang="en-US" sz="1400" dirty="0"/>
                        <a:t>Emotion Recognition Using Convolutional Neural Network (CNN)</a:t>
                      </a:r>
                      <a:endParaRPr lang="en-IN" sz="1400" dirty="0"/>
                    </a:p>
                  </a:txBody>
                  <a:tcPr/>
                </a:tc>
                <a:tc>
                  <a:txBody>
                    <a:bodyPr/>
                    <a:lstStyle/>
                    <a:p>
                      <a:r>
                        <a:rPr lang="en-IN" sz="1400" dirty="0"/>
                        <a:t>Nur Alia </a:t>
                      </a:r>
                      <a:r>
                        <a:rPr lang="en-IN" sz="1400" dirty="0" err="1"/>
                        <a:t>Syahirah</a:t>
                      </a:r>
                      <a:r>
                        <a:rPr lang="en-IN" sz="1400" dirty="0"/>
                        <a:t> </a:t>
                      </a:r>
                      <a:r>
                        <a:rPr lang="en-IN" sz="1400" dirty="0" err="1"/>
                        <a:t>Badrulhisham</a:t>
                      </a:r>
                      <a:r>
                        <a:rPr lang="en-IN" sz="1400" dirty="0"/>
                        <a:t> and Nur </a:t>
                      </a:r>
                      <a:r>
                        <a:rPr lang="en-IN" sz="1400" dirty="0" err="1"/>
                        <a:t>Nabilah</a:t>
                      </a:r>
                      <a:r>
                        <a:rPr lang="en-IN" sz="1400" dirty="0"/>
                        <a:t> Abu </a:t>
                      </a:r>
                      <a:r>
                        <a:rPr lang="en-IN" sz="1400" dirty="0" err="1"/>
                        <a:t>Mangshor</a:t>
                      </a:r>
                      <a:endParaRPr lang="en-IN" sz="1400" dirty="0"/>
                    </a:p>
                  </a:txBody>
                  <a:tcPr/>
                </a:tc>
                <a:tc>
                  <a:txBody>
                    <a:bodyPr/>
                    <a:lstStyle/>
                    <a:p>
                      <a:r>
                        <a:rPr lang="en-IN" sz="1400" dirty="0"/>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t>An emotion recognition application was developed using CNN. </a:t>
                      </a:r>
                      <a:r>
                        <a:rPr lang="en-IN" sz="1400" dirty="0" err="1"/>
                        <a:t>MobileNet</a:t>
                      </a:r>
                      <a:r>
                        <a:rPr lang="en-IN" sz="1400" dirty="0"/>
                        <a:t> algorithm was used and an average accuracy of 92.50% was achieved.</a:t>
                      </a:r>
                    </a:p>
                    <a:p>
                      <a:endParaRPr lang="en-IN" dirty="0"/>
                    </a:p>
                  </a:txBody>
                  <a:tcPr/>
                </a:tc>
                <a:extLst>
                  <a:ext uri="{0D108BD9-81ED-4DB2-BD59-A6C34878D82A}">
                    <a16:rowId xmlns:a16="http://schemas.microsoft.com/office/drawing/2014/main" val="4234261288"/>
                  </a:ext>
                </a:extLst>
              </a:tr>
            </a:tbl>
          </a:graphicData>
        </a:graphic>
      </p:graphicFrame>
    </p:spTree>
    <p:extLst>
      <p:ext uri="{BB962C8B-B14F-4D97-AF65-F5344CB8AC3E}">
        <p14:creationId xmlns:p14="http://schemas.microsoft.com/office/powerpoint/2010/main" val="205406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2846" y="2097741"/>
            <a:ext cx="6526306" cy="4482353"/>
          </a:xfrm>
          <a:prstGeom prst="rect">
            <a:avLst/>
          </a:prstGeom>
        </p:spPr>
      </p:pic>
    </p:spTree>
    <p:extLst>
      <p:ext uri="{BB962C8B-B14F-4D97-AF65-F5344CB8AC3E}">
        <p14:creationId xmlns:p14="http://schemas.microsoft.com/office/powerpoint/2010/main" val="88407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ALGORITHM</a:t>
            </a:r>
          </a:p>
        </p:txBody>
      </p:sp>
      <p:sp>
        <p:nvSpPr>
          <p:cNvPr id="3" name="Content Placeholder 2"/>
          <p:cNvSpPr>
            <a:spLocks noGrp="1"/>
          </p:cNvSpPr>
          <p:nvPr>
            <p:ph idx="1"/>
          </p:nvPr>
        </p:nvSpPr>
        <p:spPr>
          <a:xfrm>
            <a:off x="645459" y="2232211"/>
            <a:ext cx="10656362" cy="4428565"/>
          </a:xfrm>
        </p:spPr>
        <p:txBody>
          <a:bodyPr>
            <a:normAutofit lnSpcReduction="10000"/>
          </a:bodyPr>
          <a:lstStyle/>
          <a:p>
            <a:r>
              <a:rPr lang="en-US" b="1" dirty="0"/>
              <a:t>Step 1 :</a:t>
            </a:r>
            <a:r>
              <a:rPr lang="en-US" dirty="0"/>
              <a:t>Collection of a data set of images. (In this case we are using FER2013 database of </a:t>
            </a:r>
            <a:r>
              <a:rPr lang="en-US" b="1" dirty="0"/>
              <a:t>35887 pre-cropped, 48-by-48-pixel grayscale images </a:t>
            </a:r>
            <a:r>
              <a:rPr lang="en-US" dirty="0"/>
              <a:t>of faces each labeled with one of the 7 emotion classes: anger, disgust, fear, happiness, sadness, surprise, and neutral.</a:t>
            </a:r>
            <a:endParaRPr lang="en-IN" dirty="0"/>
          </a:p>
          <a:p>
            <a:endParaRPr lang="en-IN" dirty="0"/>
          </a:p>
          <a:p>
            <a:r>
              <a:rPr lang="en-US" b="1" dirty="0"/>
              <a:t>Step 2 :</a:t>
            </a:r>
            <a:r>
              <a:rPr lang="en-US" dirty="0"/>
              <a:t>Pre-processing of images.</a:t>
            </a:r>
            <a:endParaRPr lang="en-IN" dirty="0"/>
          </a:p>
          <a:p>
            <a:pPr marL="0" indent="0">
              <a:buNone/>
            </a:pPr>
            <a:endParaRPr lang="en-IN" dirty="0"/>
          </a:p>
          <a:p>
            <a:r>
              <a:rPr lang="en-US" b="1" dirty="0"/>
              <a:t>Step 3 :</a:t>
            </a:r>
            <a:r>
              <a:rPr lang="en-US" dirty="0"/>
              <a:t>Detection of a face from each image.</a:t>
            </a:r>
            <a:endParaRPr lang="en-IN" dirty="0"/>
          </a:p>
          <a:p>
            <a:pPr marL="0" indent="0">
              <a:buNone/>
            </a:pPr>
            <a:endParaRPr lang="en-IN" dirty="0"/>
          </a:p>
          <a:p>
            <a:r>
              <a:rPr lang="en-US" b="1" dirty="0"/>
              <a:t>Step 4 :</a:t>
            </a:r>
            <a:r>
              <a:rPr lang="en-US" dirty="0"/>
              <a:t>The cropped face is converted into grayscale images.</a:t>
            </a:r>
            <a:endParaRPr lang="en-IN" dirty="0"/>
          </a:p>
          <a:p>
            <a:pPr marL="0" indent="0">
              <a:buNone/>
            </a:pPr>
            <a:endParaRPr lang="en-IN" dirty="0"/>
          </a:p>
          <a:p>
            <a:r>
              <a:rPr lang="en-US" b="1" dirty="0"/>
              <a:t>Step 5 : </a:t>
            </a:r>
            <a:r>
              <a:rPr lang="en-US" dirty="0"/>
              <a:t>The pipeline ensures every image can be fed into the input layer as a (1, 48, 48) </a:t>
            </a:r>
            <a:r>
              <a:rPr lang="en-US" dirty="0" err="1"/>
              <a:t>numpy</a:t>
            </a:r>
            <a:r>
              <a:rPr lang="en-US" dirty="0"/>
              <a:t> array.</a:t>
            </a:r>
            <a:endParaRPr lang="en-IN" dirty="0"/>
          </a:p>
        </p:txBody>
      </p:sp>
    </p:spTree>
    <p:extLst>
      <p:ext uri="{BB962C8B-B14F-4D97-AF65-F5344CB8AC3E}">
        <p14:creationId xmlns:p14="http://schemas.microsoft.com/office/powerpoint/2010/main" val="283495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ALGORITHM</a:t>
            </a:r>
          </a:p>
        </p:txBody>
      </p:sp>
      <p:sp>
        <p:nvSpPr>
          <p:cNvPr id="3" name="Content Placeholder 2"/>
          <p:cNvSpPr>
            <a:spLocks noGrp="1"/>
          </p:cNvSpPr>
          <p:nvPr>
            <p:ph idx="1"/>
          </p:nvPr>
        </p:nvSpPr>
        <p:spPr>
          <a:xfrm>
            <a:off x="810000" y="2302970"/>
            <a:ext cx="10554574" cy="4277125"/>
          </a:xfrm>
        </p:spPr>
        <p:txBody>
          <a:bodyPr>
            <a:normAutofit lnSpcReduction="10000"/>
          </a:bodyPr>
          <a:lstStyle/>
          <a:p>
            <a:r>
              <a:rPr lang="en-US" b="1" dirty="0"/>
              <a:t>Step 6 :</a:t>
            </a:r>
            <a:r>
              <a:rPr lang="en-US" dirty="0"/>
              <a:t>The </a:t>
            </a:r>
            <a:r>
              <a:rPr lang="en-US" dirty="0" err="1"/>
              <a:t>numpy</a:t>
            </a:r>
            <a:r>
              <a:rPr lang="en-US" dirty="0"/>
              <a:t> array gets passed into the Convolution2D layer.</a:t>
            </a:r>
            <a:endParaRPr lang="en-IN" dirty="0"/>
          </a:p>
          <a:p>
            <a:pPr marL="0" indent="0">
              <a:buNone/>
            </a:pPr>
            <a:endParaRPr lang="en-IN" dirty="0"/>
          </a:p>
          <a:p>
            <a:r>
              <a:rPr lang="en-US" b="1" dirty="0"/>
              <a:t>Step 7 :Convolution </a:t>
            </a:r>
            <a:r>
              <a:rPr lang="en-US" dirty="0"/>
              <a:t>generates feature maps.</a:t>
            </a:r>
            <a:endParaRPr lang="en-IN" dirty="0"/>
          </a:p>
          <a:p>
            <a:pPr marL="0" indent="0">
              <a:buNone/>
            </a:pPr>
            <a:endParaRPr lang="en-IN" dirty="0"/>
          </a:p>
          <a:p>
            <a:r>
              <a:rPr lang="en-US" b="1" dirty="0"/>
              <a:t>Step 8 :</a:t>
            </a:r>
            <a:r>
              <a:rPr lang="en-US" dirty="0"/>
              <a:t>Pooling method called MaxPooling2D that uses (2, 2) windows across the feature map only keeping the maximum pixel value.</a:t>
            </a:r>
            <a:endParaRPr lang="en-IN" dirty="0"/>
          </a:p>
          <a:p>
            <a:pPr marL="0" indent="0">
              <a:buNone/>
            </a:pPr>
            <a:endParaRPr lang="en-IN" dirty="0"/>
          </a:p>
          <a:p>
            <a:r>
              <a:rPr lang="en-US" b="1" dirty="0"/>
              <a:t>Step 9 :</a:t>
            </a:r>
            <a:r>
              <a:rPr lang="en-US" dirty="0"/>
              <a:t>During training, Neural network Forward propagation and Backward propagation performed on the pixel values.</a:t>
            </a:r>
            <a:endParaRPr lang="en-IN" dirty="0"/>
          </a:p>
          <a:p>
            <a:pPr marL="0" indent="0">
              <a:buNone/>
            </a:pPr>
            <a:endParaRPr lang="en-IN" dirty="0"/>
          </a:p>
          <a:p>
            <a:r>
              <a:rPr lang="en-US" b="1" dirty="0"/>
              <a:t>Step 10 :</a:t>
            </a:r>
            <a:r>
              <a:rPr lang="en-US" dirty="0"/>
              <a:t>The </a:t>
            </a:r>
            <a:r>
              <a:rPr lang="en-US" dirty="0" err="1"/>
              <a:t>Softmax</a:t>
            </a:r>
            <a:r>
              <a:rPr lang="en-US" dirty="0"/>
              <a:t> function presents itself as a probability for each emotion class. The model is able to show the detail probability composition of the emotions in the face.</a:t>
            </a:r>
            <a:endParaRPr lang="en-IN" dirty="0"/>
          </a:p>
        </p:txBody>
      </p:sp>
    </p:spTree>
    <p:extLst>
      <p:ext uri="{BB962C8B-B14F-4D97-AF65-F5344CB8AC3E}">
        <p14:creationId xmlns:p14="http://schemas.microsoft.com/office/powerpoint/2010/main" val="1995190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5978</TotalTime>
  <Words>2303</Words>
  <Application>Microsoft Office PowerPoint</Application>
  <PresentationFormat>Widescreen</PresentationFormat>
  <Paragraphs>201</Paragraphs>
  <Slides>27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-apple-system</vt:lpstr>
      <vt:lpstr>Calibri</vt:lpstr>
      <vt:lpstr>Century Gothic</vt:lpstr>
      <vt:lpstr>Courier New</vt:lpstr>
      <vt:lpstr>Noto Sans Symbols</vt:lpstr>
      <vt:lpstr>Prelo-Light</vt:lpstr>
      <vt:lpstr>Rubik</vt:lpstr>
      <vt:lpstr>Times New Roman</vt:lpstr>
      <vt:lpstr>Wingdings 2</vt:lpstr>
      <vt:lpstr>Quotable</vt:lpstr>
      <vt:lpstr>FACIAL EXPRESSION RECOGNITION USING OPENCV</vt:lpstr>
      <vt:lpstr>INTRODUCTION</vt:lpstr>
      <vt:lpstr>MOTIVATION</vt:lpstr>
      <vt:lpstr>PROBLEM STATEMENT</vt:lpstr>
      <vt:lpstr>LITERATURE SURVEY</vt:lpstr>
      <vt:lpstr>LITERATURE SURVEY</vt:lpstr>
      <vt:lpstr>SYSTEM ARCHITECTURE</vt:lpstr>
      <vt:lpstr>PROPOSED ALGORITHM</vt:lpstr>
      <vt:lpstr>PROPOSED ALGORITHM</vt:lpstr>
      <vt:lpstr>MATHEMATICAL MODEL</vt:lpstr>
      <vt:lpstr>DEPLOYMENT DIAGRAM</vt:lpstr>
      <vt:lpstr>SYSTEM REQUIREMENT</vt:lpstr>
      <vt:lpstr>SCREENSHOTS OF MODULES</vt:lpstr>
      <vt:lpstr>SCREENSHOTS OF MODULES</vt:lpstr>
      <vt:lpstr>SCREENSHOTS OF MODULES</vt:lpstr>
      <vt:lpstr>Screenshots of Test cases &amp; Test results:</vt:lpstr>
      <vt:lpstr>Screenshots of Output</vt:lpstr>
      <vt:lpstr>Screenshots of Outputs:</vt:lpstr>
      <vt:lpstr>Screenshots of Outputs:</vt:lpstr>
      <vt:lpstr>Screenshots of Output</vt:lpstr>
      <vt:lpstr>SOCIAL IMPACT(APPLICATIONS)</vt:lpstr>
      <vt:lpstr>ADVANTAGES</vt:lpstr>
      <vt:lpstr>LIMITATIONS</vt:lpstr>
      <vt:lpstr>CONCLUSION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REVIEW-2</dc:title>
  <dc:creator>Ronit Makhija</dc:creator>
  <cp:lastModifiedBy>Ronit Makhija</cp:lastModifiedBy>
  <cp:revision>39</cp:revision>
  <dcterms:created xsi:type="dcterms:W3CDTF">2022-09-09T06:58:30Z</dcterms:created>
  <dcterms:modified xsi:type="dcterms:W3CDTF">2023-06-04T20:23:47Z</dcterms:modified>
</cp:coreProperties>
</file>