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96" r:id="rId1"/>
  </p:sldMasterIdLst>
  <p:sldIdLst>
    <p:sldId id="256" r:id="rId2"/>
    <p:sldId id="274" r:id="rId3"/>
    <p:sldId id="259" r:id="rId4"/>
    <p:sldId id="263" r:id="rId5"/>
    <p:sldId id="264" r:id="rId6"/>
    <p:sldId id="262" r:id="rId7"/>
    <p:sldId id="265" r:id="rId8"/>
    <p:sldId id="266" r:id="rId9"/>
    <p:sldId id="267" r:id="rId10"/>
    <p:sldId id="268" r:id="rId11"/>
    <p:sldId id="269" r:id="rId12"/>
    <p:sldId id="270" r:id="rId13"/>
    <p:sldId id="271" r:id="rId14"/>
    <p:sldId id="272" r:id="rId15"/>
    <p:sldId id="273" r:id="rId16"/>
    <p:sldId id="276" r:id="rId17"/>
    <p:sldId id="275"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C0C4BF-EEC1-4323-9AC9-527150A671ED}" v="5" dt="2019-04-16T06:02:22.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48" autoAdjust="0"/>
  </p:normalViewPr>
  <p:slideViewPr>
    <p:cSldViewPr snapToGrid="0">
      <p:cViewPr varScale="1">
        <p:scale>
          <a:sx n="69" d="100"/>
          <a:sy n="69" d="100"/>
        </p:scale>
        <p:origin x="-780" y="-1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1_4" csCatId="accent1" phldr="1"/>
      <dgm:spPr/>
      <dgm:t>
        <a:bodyPr/>
        <a:lstStyle/>
        <a:p>
          <a:endParaRPr lang="en-US"/>
        </a:p>
      </dgm:t>
    </dgm:pt>
    <dgm:pt modelId="{6750AC01-D39D-4F3A-9DC8-2A211EE986A2}">
      <dgm:prSet phldrT="[Text]" custT="1"/>
      <dgm:spPr/>
      <dgm:t>
        <a:bodyPr/>
        <a:lstStyle/>
        <a:p>
          <a:pPr>
            <a:lnSpc>
              <a:spcPct val="100000"/>
            </a:lnSpc>
          </a:pPr>
          <a:r>
            <a:rPr lang="en-US" sz="2400" b="1" dirty="0" smtClean="0">
              <a:latin typeface="Gill Sans MT"/>
            </a:rPr>
            <a:t>INTRODUCTION</a:t>
          </a:r>
          <a:endParaRPr lang="en-US" sz="2400" b="1" dirty="0">
            <a:latin typeface="Gill Sans MT"/>
          </a:endParaRP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47B97BC8-2C14-47DC-B2B3-2FFD745EF418}">
      <dgm:prSet phldrT="[Text]" custT="1"/>
      <dgm:spPr/>
      <dgm:t>
        <a:bodyPr/>
        <a:lstStyle/>
        <a:p>
          <a:pPr>
            <a:lnSpc>
              <a:spcPct val="100000"/>
            </a:lnSpc>
          </a:pPr>
          <a:r>
            <a:rPr lang="en-US" sz="2400" b="1" smtClean="0">
              <a:latin typeface="Gill Sans MT"/>
            </a:rPr>
            <a:t>OBJECTIVES</a:t>
          </a:r>
          <a:endParaRPr lang="en-US" sz="2400" b="1" dirty="0">
            <a:latin typeface="Gill Sans MT"/>
          </a:endParaRPr>
        </a:p>
      </dgm:t>
    </dgm:pt>
    <dgm:pt modelId="{9239DC15-C0F2-44EB-A095-48A2FF4EF9F9}" type="parTrans" cxnId="{9864FCCC-3DEC-42D3-8165-D519A2579F62}">
      <dgm:prSet/>
      <dgm:spPr/>
      <dgm:t>
        <a:bodyPr/>
        <a:lstStyle/>
        <a:p>
          <a:endParaRPr lang="en-IN"/>
        </a:p>
      </dgm:t>
    </dgm:pt>
    <dgm:pt modelId="{7F52FCEB-5936-4DB1-8197-CD6427B36CC4}" type="sibTrans" cxnId="{9864FCCC-3DEC-42D3-8165-D519A2579F62}">
      <dgm:prSet/>
      <dgm:spPr/>
      <dgm:t>
        <a:bodyPr/>
        <a:lstStyle/>
        <a:p>
          <a:endParaRPr lang="en-IN"/>
        </a:p>
      </dgm:t>
    </dgm:pt>
    <dgm:pt modelId="{C6DDDC6B-1F6C-4357-AFBA-8D106DC4F373}">
      <dgm:prSet phldrT="[Text]" custT="1"/>
      <dgm:spPr/>
      <dgm:t>
        <a:bodyPr/>
        <a:lstStyle/>
        <a:p>
          <a:pPr>
            <a:lnSpc>
              <a:spcPct val="100000"/>
            </a:lnSpc>
          </a:pPr>
          <a:r>
            <a:rPr lang="en-US" sz="2400" b="1" dirty="0" smtClean="0">
              <a:latin typeface="Gill Sans MT"/>
            </a:rPr>
            <a:t>HARDWARE &amp; SOFTWARE USED</a:t>
          </a:r>
          <a:endParaRPr lang="en-US" sz="2400" b="1" dirty="0">
            <a:latin typeface="Gill Sans MT"/>
          </a:endParaRPr>
        </a:p>
      </dgm:t>
    </dgm:pt>
    <dgm:pt modelId="{10D1BE0A-36BA-468F-8EE0-5E64629A8B4A}" type="parTrans" cxnId="{D226F040-EFA4-41E5-8376-9959671B9109}">
      <dgm:prSet/>
      <dgm:spPr/>
      <dgm:t>
        <a:bodyPr/>
        <a:lstStyle/>
        <a:p>
          <a:endParaRPr lang="en-IN"/>
        </a:p>
      </dgm:t>
    </dgm:pt>
    <dgm:pt modelId="{07CF1C14-8B77-42B4-8240-9D055A164994}" type="sibTrans" cxnId="{D226F040-EFA4-41E5-8376-9959671B9109}">
      <dgm:prSet/>
      <dgm:spPr/>
      <dgm:t>
        <a:bodyPr/>
        <a:lstStyle/>
        <a:p>
          <a:endParaRPr lang="en-IN"/>
        </a:p>
      </dgm:t>
    </dgm:pt>
    <dgm:pt modelId="{75BB6BD2-74EE-4379-B437-807E0108A25E}">
      <dgm:prSet phldrT="[Text]" custT="1"/>
      <dgm:spPr/>
      <dgm:t>
        <a:bodyPr/>
        <a:lstStyle/>
        <a:p>
          <a:pPr>
            <a:lnSpc>
              <a:spcPct val="100000"/>
            </a:lnSpc>
          </a:pPr>
          <a:r>
            <a:rPr lang="en-US" sz="2400" b="1" dirty="0" smtClean="0">
              <a:latin typeface="Gill Sans MT"/>
            </a:rPr>
            <a:t>STUDY OF THE SYSTEM   </a:t>
          </a:r>
        </a:p>
        <a:p>
          <a:pPr>
            <a:lnSpc>
              <a:spcPct val="100000"/>
            </a:lnSpc>
          </a:pPr>
          <a:r>
            <a:rPr lang="en-US" sz="2400" b="1" dirty="0" smtClean="0">
              <a:latin typeface="Gill Sans MT"/>
            </a:rPr>
            <a:t>     ADMIN INTERFACE</a:t>
          </a:r>
        </a:p>
        <a:p>
          <a:pPr>
            <a:lnSpc>
              <a:spcPct val="100000"/>
            </a:lnSpc>
          </a:pPr>
          <a:r>
            <a:rPr lang="en-US" sz="2400" b="1" dirty="0" smtClean="0">
              <a:latin typeface="Gill Sans MT"/>
            </a:rPr>
            <a:t>     EMPLOYEE INTERFACE</a:t>
          </a:r>
          <a:endParaRPr lang="en-US" sz="2400" b="1" dirty="0">
            <a:latin typeface="Gill Sans MT"/>
          </a:endParaRPr>
        </a:p>
      </dgm:t>
    </dgm:pt>
    <dgm:pt modelId="{53A40FDD-B677-4911-9DCD-10AFEB9BF194}" type="parTrans" cxnId="{8C698F4B-5438-4681-BC6B-4143548F204F}">
      <dgm:prSet/>
      <dgm:spPr/>
      <dgm:t>
        <a:bodyPr/>
        <a:lstStyle/>
        <a:p>
          <a:endParaRPr lang="en-IN"/>
        </a:p>
      </dgm:t>
    </dgm:pt>
    <dgm:pt modelId="{7301E5E8-359B-4EB8-ADD1-2B4DF00D0218}" type="sibTrans" cxnId="{8C698F4B-5438-4681-BC6B-4143548F204F}">
      <dgm:prSet/>
      <dgm:spPr/>
      <dgm:t>
        <a:bodyPr/>
        <a:lstStyle/>
        <a:p>
          <a:endParaRPr lang="en-IN"/>
        </a:p>
      </dgm:t>
    </dgm:pt>
    <dgm:pt modelId="{9CA0D2C5-37BA-4AC1-88C4-9CDE99BD91A0}">
      <dgm:prSet phldrT="[Text]" custT="1"/>
      <dgm:spPr/>
      <dgm:t>
        <a:bodyPr/>
        <a:lstStyle/>
        <a:p>
          <a:pPr>
            <a:lnSpc>
              <a:spcPct val="100000"/>
            </a:lnSpc>
          </a:pPr>
          <a:r>
            <a:rPr lang="en-US" sz="2400" b="1" dirty="0" smtClean="0">
              <a:latin typeface="Gill Sans MT"/>
            </a:rPr>
            <a:t>SYSTEM  LAYOUT</a:t>
          </a:r>
          <a:endParaRPr lang="en-US" sz="2400" b="1" dirty="0">
            <a:latin typeface="Gill Sans MT"/>
          </a:endParaRPr>
        </a:p>
      </dgm:t>
    </dgm:pt>
    <dgm:pt modelId="{5961D30C-9A52-4472-B0A9-720B3D472646}" type="parTrans" cxnId="{E642FED1-E5FD-4EFB-B824-CD3A179F0196}">
      <dgm:prSet/>
      <dgm:spPr/>
      <dgm:t>
        <a:bodyPr/>
        <a:lstStyle/>
        <a:p>
          <a:endParaRPr lang="en-IN"/>
        </a:p>
      </dgm:t>
    </dgm:pt>
    <dgm:pt modelId="{244B9826-F872-4588-94C6-CBA9E2570963}" type="sibTrans" cxnId="{E642FED1-E5FD-4EFB-B824-CD3A179F0196}">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IN"/>
        </a:p>
      </dgm:t>
    </dgm:pt>
    <dgm:pt modelId="{90561C55-3C6E-4D53-85E1-2C50BCDDA392}" type="pres">
      <dgm:prSet presAssocID="{7E5AA53B-3EEE-4DE4-BB81-9044890C2946}" presName="Name1" presStyleCnt="0"/>
      <dgm:spPr/>
      <dgm:t>
        <a:bodyPr/>
        <a:lstStyle/>
        <a:p>
          <a:endParaRPr lang="en-IN"/>
        </a:p>
      </dgm:t>
    </dgm:pt>
    <dgm:pt modelId="{B6CD42EC-5AD4-4004-AE5B-47EDA668DAA8}" type="pres">
      <dgm:prSet presAssocID="{7E5AA53B-3EEE-4DE4-BB81-9044890C2946}" presName="cycle" presStyleCnt="0"/>
      <dgm:spPr/>
      <dgm:t>
        <a:bodyPr/>
        <a:lstStyle/>
        <a:p>
          <a:endParaRPr lang="en-IN"/>
        </a:p>
      </dgm:t>
    </dgm:pt>
    <dgm:pt modelId="{963B8EE3-40CC-4A0A-B420-D0BF920973CE}" type="pres">
      <dgm:prSet presAssocID="{7E5AA53B-3EEE-4DE4-BB81-9044890C2946}" presName="srcNode" presStyleLbl="node1" presStyleIdx="0" presStyleCnt="5"/>
      <dgm:spPr/>
      <dgm:t>
        <a:bodyPr/>
        <a:lstStyle/>
        <a:p>
          <a:endParaRPr lang="en-IN"/>
        </a:p>
      </dgm:t>
    </dgm:pt>
    <dgm:pt modelId="{D79B43FC-100B-4A0D-A4D5-0D2D04B99064}" type="pres">
      <dgm:prSet presAssocID="{7E5AA53B-3EEE-4DE4-BB81-9044890C2946}" presName="conn" presStyleLbl="parChTrans1D2" presStyleIdx="0" presStyleCnt="1"/>
      <dgm:spPr/>
      <dgm:t>
        <a:bodyPr/>
        <a:lstStyle/>
        <a:p>
          <a:endParaRPr lang="en-IN"/>
        </a:p>
      </dgm:t>
    </dgm:pt>
    <dgm:pt modelId="{3CAD8DA1-8D53-445C-ACE8-D8449E4F0F55}" type="pres">
      <dgm:prSet presAssocID="{7E5AA53B-3EEE-4DE4-BB81-9044890C2946}" presName="extraNode" presStyleLbl="node1" presStyleIdx="0" presStyleCnt="5"/>
      <dgm:spPr/>
      <dgm:t>
        <a:bodyPr/>
        <a:lstStyle/>
        <a:p>
          <a:endParaRPr lang="en-IN"/>
        </a:p>
      </dgm:t>
    </dgm:pt>
    <dgm:pt modelId="{429CABD1-4116-474B-81BF-735E2CA9DD00}" type="pres">
      <dgm:prSet presAssocID="{7E5AA53B-3EEE-4DE4-BB81-9044890C2946}" presName="dstNode" presStyleLbl="node1" presStyleIdx="0" presStyleCnt="5"/>
      <dgm:spPr/>
      <dgm:t>
        <a:bodyPr/>
        <a:lstStyle/>
        <a:p>
          <a:endParaRPr lang="en-IN"/>
        </a:p>
      </dgm:t>
    </dgm:pt>
    <dgm:pt modelId="{58319267-C71E-43C9-94E1-827D0616C7A7}" type="pres">
      <dgm:prSet presAssocID="{6750AC01-D39D-4F3A-9DC8-2A211EE986A2}" presName="text_1" presStyleLbl="node1" presStyleIdx="0" presStyleCnt="5" custScaleX="98393" custLinFactNeighborY="-37230">
        <dgm:presLayoutVars>
          <dgm:bulletEnabled val="1"/>
        </dgm:presLayoutVars>
      </dgm:prSet>
      <dgm:spPr/>
      <dgm:t>
        <a:bodyPr/>
        <a:lstStyle/>
        <a:p>
          <a:endParaRPr lang="en-IN"/>
        </a:p>
      </dgm:t>
    </dgm:pt>
    <dgm:pt modelId="{79F9B8A9-2412-4B74-84A9-69422DB81CDC}" type="pres">
      <dgm:prSet presAssocID="{6750AC01-D39D-4F3A-9DC8-2A211EE986A2}" presName="accent_1" presStyleCnt="0"/>
      <dgm:spPr/>
      <dgm:t>
        <a:bodyPr/>
        <a:lstStyle/>
        <a:p>
          <a:endParaRPr lang="en-IN"/>
        </a:p>
      </dgm:t>
    </dgm:pt>
    <dgm:pt modelId="{07CB3071-D555-47DA-A36A-69EB91531FD8}" type="pres">
      <dgm:prSet presAssocID="{6750AC01-D39D-4F3A-9DC8-2A211EE986A2}" presName="accentRepeatNode" presStyleLbl="solidFgAcc1" presStyleIdx="0" presStyleCnt="5" custLinFactNeighborX="-30311" custLinFactNeighborY="-23309"/>
      <dgm:spPr/>
      <dgm:t>
        <a:bodyPr/>
        <a:lstStyle/>
        <a:p>
          <a:endParaRPr lang="en-IN"/>
        </a:p>
      </dgm:t>
    </dgm:pt>
    <dgm:pt modelId="{5D3CDDCB-EF22-424F-97AC-064BE4158F16}" type="pres">
      <dgm:prSet presAssocID="{47B97BC8-2C14-47DC-B2B3-2FFD745EF418}" presName="text_2" presStyleLbl="node1" presStyleIdx="1" presStyleCnt="5" custLinFactNeighborX="211" custLinFactNeighborY="-35899">
        <dgm:presLayoutVars>
          <dgm:bulletEnabled val="1"/>
        </dgm:presLayoutVars>
      </dgm:prSet>
      <dgm:spPr/>
      <dgm:t>
        <a:bodyPr/>
        <a:lstStyle/>
        <a:p>
          <a:endParaRPr lang="en-IN"/>
        </a:p>
      </dgm:t>
    </dgm:pt>
    <dgm:pt modelId="{EF481246-9A3A-4F79-8DEC-EEEE7F002574}" type="pres">
      <dgm:prSet presAssocID="{47B97BC8-2C14-47DC-B2B3-2FFD745EF418}" presName="accent_2" presStyleCnt="0"/>
      <dgm:spPr/>
      <dgm:t>
        <a:bodyPr/>
        <a:lstStyle/>
        <a:p>
          <a:endParaRPr lang="en-IN"/>
        </a:p>
      </dgm:t>
    </dgm:pt>
    <dgm:pt modelId="{F284BA58-2160-4A0C-951F-5BD333FC4D5B}" type="pres">
      <dgm:prSet presAssocID="{47B97BC8-2C14-47DC-B2B3-2FFD745EF418}" presName="accentRepeatNode" presStyleLbl="solidFgAcc1" presStyleIdx="1" presStyleCnt="5" custLinFactNeighborX="-15955" custLinFactNeighborY="-27123"/>
      <dgm:spPr/>
      <dgm:t>
        <a:bodyPr/>
        <a:lstStyle/>
        <a:p>
          <a:endParaRPr lang="en-IN"/>
        </a:p>
      </dgm:t>
    </dgm:pt>
    <dgm:pt modelId="{231FF277-F0CF-4AED-B33F-054CB30CAB04}" type="pres">
      <dgm:prSet presAssocID="{C6DDDC6B-1F6C-4357-AFBA-8D106DC4F373}" presName="text_3" presStyleLbl="node1" presStyleIdx="2" presStyleCnt="5" custLinFactNeighborX="212" custLinFactNeighborY="-26594">
        <dgm:presLayoutVars>
          <dgm:bulletEnabled val="1"/>
        </dgm:presLayoutVars>
      </dgm:prSet>
      <dgm:spPr/>
      <dgm:t>
        <a:bodyPr/>
        <a:lstStyle/>
        <a:p>
          <a:endParaRPr lang="en-IN"/>
        </a:p>
      </dgm:t>
    </dgm:pt>
    <dgm:pt modelId="{EB3FE677-CE53-4435-8DC1-934F1A7CEB23}" type="pres">
      <dgm:prSet presAssocID="{C6DDDC6B-1F6C-4357-AFBA-8D106DC4F373}" presName="accent_3" presStyleCnt="0"/>
      <dgm:spPr/>
      <dgm:t>
        <a:bodyPr/>
        <a:lstStyle/>
        <a:p>
          <a:endParaRPr lang="en-IN"/>
        </a:p>
      </dgm:t>
    </dgm:pt>
    <dgm:pt modelId="{A654CB2B-66C1-4DB0-B6BD-A2A604C15ABA}" type="pres">
      <dgm:prSet presAssocID="{C6DDDC6B-1F6C-4357-AFBA-8D106DC4F373}" presName="accentRepeatNode" presStyleLbl="solidFgAcc1" presStyleIdx="2" presStyleCnt="5" custLinFactNeighborY="-21276"/>
      <dgm:spPr/>
      <dgm:t>
        <a:bodyPr/>
        <a:lstStyle/>
        <a:p>
          <a:endParaRPr lang="en-IN"/>
        </a:p>
      </dgm:t>
    </dgm:pt>
    <dgm:pt modelId="{B2E833EE-75A4-42EE-8486-620FCC81B4A9}" type="pres">
      <dgm:prSet presAssocID="{75BB6BD2-74EE-4379-B437-807E0108A25E}" presName="text_4" presStyleLbl="node1" presStyleIdx="3" presStyleCnt="5" custScaleY="173104" custLinFactNeighborY="-9498">
        <dgm:presLayoutVars>
          <dgm:bulletEnabled val="1"/>
        </dgm:presLayoutVars>
      </dgm:prSet>
      <dgm:spPr/>
      <dgm:t>
        <a:bodyPr/>
        <a:lstStyle/>
        <a:p>
          <a:endParaRPr lang="en-IN"/>
        </a:p>
      </dgm:t>
    </dgm:pt>
    <dgm:pt modelId="{D5E31758-1A0E-45A9-A63A-94012A5FC7E7}" type="pres">
      <dgm:prSet presAssocID="{75BB6BD2-74EE-4379-B437-807E0108A25E}" presName="accent_4" presStyleCnt="0"/>
      <dgm:spPr/>
      <dgm:t>
        <a:bodyPr/>
        <a:lstStyle/>
        <a:p>
          <a:endParaRPr lang="en-IN"/>
        </a:p>
      </dgm:t>
    </dgm:pt>
    <dgm:pt modelId="{EB14317E-7172-469D-92DB-D5B85633575B}" type="pres">
      <dgm:prSet presAssocID="{75BB6BD2-74EE-4379-B437-807E0108A25E}" presName="accentRepeatNode" presStyleLbl="solidFgAcc1" presStyleIdx="3" presStyleCnt="5" custLinFactNeighborY="-7599"/>
      <dgm:spPr/>
      <dgm:t>
        <a:bodyPr/>
        <a:lstStyle/>
        <a:p>
          <a:endParaRPr lang="en-IN"/>
        </a:p>
      </dgm:t>
    </dgm:pt>
    <dgm:pt modelId="{C7C55DD9-6FEB-4D8B-8ADF-7EFBBC83D764}" type="pres">
      <dgm:prSet presAssocID="{9CA0D2C5-37BA-4AC1-88C4-9CDE99BD91A0}" presName="text_5" presStyleLbl="node1" presStyleIdx="4" presStyleCnt="5" custLinFactNeighborY="-3221">
        <dgm:presLayoutVars>
          <dgm:bulletEnabled val="1"/>
        </dgm:presLayoutVars>
      </dgm:prSet>
      <dgm:spPr/>
      <dgm:t>
        <a:bodyPr/>
        <a:lstStyle/>
        <a:p>
          <a:endParaRPr lang="en-IN"/>
        </a:p>
      </dgm:t>
    </dgm:pt>
    <dgm:pt modelId="{77A4B8DD-CF26-4969-9117-67B01EC068AE}" type="pres">
      <dgm:prSet presAssocID="{9CA0D2C5-37BA-4AC1-88C4-9CDE99BD91A0}" presName="accent_5" presStyleCnt="0"/>
      <dgm:spPr/>
      <dgm:t>
        <a:bodyPr/>
        <a:lstStyle/>
        <a:p>
          <a:endParaRPr lang="en-IN"/>
        </a:p>
      </dgm:t>
    </dgm:pt>
    <dgm:pt modelId="{45F52901-3E46-4254-B195-D75C35B2CC04}" type="pres">
      <dgm:prSet presAssocID="{9CA0D2C5-37BA-4AC1-88C4-9CDE99BD91A0}" presName="accentRepeatNode" presStyleLbl="solidFgAcc1" presStyleIdx="4" presStyleCnt="5"/>
      <dgm:spPr/>
      <dgm:t>
        <a:bodyPr/>
        <a:lstStyle/>
        <a:p>
          <a:endParaRPr lang="en-IN"/>
        </a:p>
      </dgm:t>
    </dgm:pt>
  </dgm:ptLst>
  <dgm:cxnLst>
    <dgm:cxn modelId="{BECF658A-E510-4B74-AF5C-223EE4104677}" type="presOf" srcId="{C6DDDC6B-1F6C-4357-AFBA-8D106DC4F373}" destId="{231FF277-F0CF-4AED-B33F-054CB30CAB04}" srcOrd="0" destOrd="0" presId="urn:microsoft.com/office/officeart/2008/layout/VerticalCurvedList"/>
    <dgm:cxn modelId="{EB97C71C-3084-4EDF-B221-1EC0ACFC97B5}" type="presOf" srcId="{75BB6BD2-74EE-4379-B437-807E0108A25E}" destId="{B2E833EE-75A4-42EE-8486-620FCC81B4A9}" srcOrd="0" destOrd="0" presId="urn:microsoft.com/office/officeart/2008/layout/VerticalCurvedList"/>
    <dgm:cxn modelId="{CB406935-C22B-4339-B1D5-D834D528D21D}" type="presOf" srcId="{47B97BC8-2C14-47DC-B2B3-2FFD745EF418}" destId="{5D3CDDCB-EF22-424F-97AC-064BE4158F16}"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F6A92583-B7EB-4625-BFB3-EB13D83B672E}" type="presOf" srcId="{9CA0D2C5-37BA-4AC1-88C4-9CDE99BD91A0}" destId="{C7C55DD9-6FEB-4D8B-8ADF-7EFBBC83D764}" srcOrd="0" destOrd="0" presId="urn:microsoft.com/office/officeart/2008/layout/VerticalCurvedList"/>
    <dgm:cxn modelId="{8C698F4B-5438-4681-BC6B-4143548F204F}" srcId="{7E5AA53B-3EEE-4DE4-BB81-9044890C2946}" destId="{75BB6BD2-74EE-4379-B437-807E0108A25E}" srcOrd="3" destOrd="0" parTransId="{53A40FDD-B677-4911-9DCD-10AFEB9BF194}" sibTransId="{7301E5E8-359B-4EB8-ADD1-2B4DF00D0218}"/>
    <dgm:cxn modelId="{9864FCCC-3DEC-42D3-8165-D519A2579F62}" srcId="{7E5AA53B-3EEE-4DE4-BB81-9044890C2946}" destId="{47B97BC8-2C14-47DC-B2B3-2FFD745EF418}" srcOrd="1" destOrd="0" parTransId="{9239DC15-C0F2-44EB-A095-48A2FF4EF9F9}" sibTransId="{7F52FCEB-5936-4DB1-8197-CD6427B36CC4}"/>
    <dgm:cxn modelId="{D226F040-EFA4-41E5-8376-9959671B9109}" srcId="{7E5AA53B-3EEE-4DE4-BB81-9044890C2946}" destId="{C6DDDC6B-1F6C-4357-AFBA-8D106DC4F373}" srcOrd="2" destOrd="0" parTransId="{10D1BE0A-36BA-468F-8EE0-5E64629A8B4A}" sibTransId="{07CF1C14-8B77-42B4-8240-9D055A164994}"/>
    <dgm:cxn modelId="{E642FED1-E5FD-4EFB-B824-CD3A179F0196}" srcId="{7E5AA53B-3EEE-4DE4-BB81-9044890C2946}" destId="{9CA0D2C5-37BA-4AC1-88C4-9CDE99BD91A0}" srcOrd="4" destOrd="0" parTransId="{5961D30C-9A52-4472-B0A9-720B3D472646}" sibTransId="{244B9826-F872-4588-94C6-CBA9E2570963}"/>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FD834F1B-32DB-4196-9D74-D811C50FAF50}" type="presParOf" srcId="{90561C55-3C6E-4D53-85E1-2C50BCDDA392}" destId="{5D3CDDCB-EF22-424F-97AC-064BE4158F16}" srcOrd="3" destOrd="0" presId="urn:microsoft.com/office/officeart/2008/layout/VerticalCurvedList"/>
    <dgm:cxn modelId="{AD64F9C7-E31C-4B40-ABFF-0F607F8AA3E9}" type="presParOf" srcId="{90561C55-3C6E-4D53-85E1-2C50BCDDA392}" destId="{EF481246-9A3A-4F79-8DEC-EEEE7F002574}" srcOrd="4" destOrd="0" presId="urn:microsoft.com/office/officeart/2008/layout/VerticalCurvedList"/>
    <dgm:cxn modelId="{9889F6DC-E364-4E82-A5C8-227F10E9A34B}" type="presParOf" srcId="{EF481246-9A3A-4F79-8DEC-EEEE7F002574}" destId="{F284BA58-2160-4A0C-951F-5BD333FC4D5B}" srcOrd="0" destOrd="0" presId="urn:microsoft.com/office/officeart/2008/layout/VerticalCurvedList"/>
    <dgm:cxn modelId="{334753BD-0C96-43C8-AD2E-E26D10BC6159}" type="presParOf" srcId="{90561C55-3C6E-4D53-85E1-2C50BCDDA392}" destId="{231FF277-F0CF-4AED-B33F-054CB30CAB04}" srcOrd="5" destOrd="0" presId="urn:microsoft.com/office/officeart/2008/layout/VerticalCurvedList"/>
    <dgm:cxn modelId="{690A3ED5-18A2-4F05-B30D-201FC6C92DFC}" type="presParOf" srcId="{90561C55-3C6E-4D53-85E1-2C50BCDDA392}" destId="{EB3FE677-CE53-4435-8DC1-934F1A7CEB23}" srcOrd="6" destOrd="0" presId="urn:microsoft.com/office/officeart/2008/layout/VerticalCurvedList"/>
    <dgm:cxn modelId="{2E448540-036C-45EA-9793-CE24549D5BA7}" type="presParOf" srcId="{EB3FE677-CE53-4435-8DC1-934F1A7CEB23}" destId="{A654CB2B-66C1-4DB0-B6BD-A2A604C15ABA}" srcOrd="0" destOrd="0" presId="urn:microsoft.com/office/officeart/2008/layout/VerticalCurvedList"/>
    <dgm:cxn modelId="{06AED387-DB8B-4EC4-BBAF-3311125547B6}" type="presParOf" srcId="{90561C55-3C6E-4D53-85E1-2C50BCDDA392}" destId="{B2E833EE-75A4-42EE-8486-620FCC81B4A9}" srcOrd="7" destOrd="0" presId="urn:microsoft.com/office/officeart/2008/layout/VerticalCurvedList"/>
    <dgm:cxn modelId="{EB199BD0-4374-4B5A-9285-C40404CCBA6B}" type="presParOf" srcId="{90561C55-3C6E-4D53-85E1-2C50BCDDA392}" destId="{D5E31758-1A0E-45A9-A63A-94012A5FC7E7}" srcOrd="8" destOrd="0" presId="urn:microsoft.com/office/officeart/2008/layout/VerticalCurvedList"/>
    <dgm:cxn modelId="{D44148D3-BB16-48D6-9514-742415BCA7C3}" type="presParOf" srcId="{D5E31758-1A0E-45A9-A63A-94012A5FC7E7}" destId="{EB14317E-7172-469D-92DB-D5B85633575B}" srcOrd="0" destOrd="0" presId="urn:microsoft.com/office/officeart/2008/layout/VerticalCurvedList"/>
    <dgm:cxn modelId="{4FAC8DFA-8177-4689-97FF-B2BAA1785E6C}" type="presParOf" srcId="{90561C55-3C6E-4D53-85E1-2C50BCDDA392}" destId="{C7C55DD9-6FEB-4D8B-8ADF-7EFBBC83D764}" srcOrd="9" destOrd="0" presId="urn:microsoft.com/office/officeart/2008/layout/VerticalCurvedList"/>
    <dgm:cxn modelId="{9BD2E269-416D-4B4C-B651-D7670259DF00}" type="presParOf" srcId="{90561C55-3C6E-4D53-85E1-2C50BCDDA392}" destId="{77A4B8DD-CF26-4969-9117-67B01EC068AE}" srcOrd="10" destOrd="0" presId="urn:microsoft.com/office/officeart/2008/layout/VerticalCurvedList"/>
    <dgm:cxn modelId="{BF928506-1122-440F-AEE3-21DB32259422}" type="presParOf" srcId="{77A4B8DD-CF26-4969-9117-67B01EC068AE}" destId="{45F52901-3E46-4254-B195-D75C35B2CC04}"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922605" y="-754313"/>
          <a:ext cx="5862776" cy="5862776"/>
        </a:xfrm>
        <a:prstGeom prst="blockArc">
          <a:avLst>
            <a:gd name="adj1" fmla="val 18900000"/>
            <a:gd name="adj2" fmla="val 2700000"/>
            <a:gd name="adj3" fmla="val 368"/>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50827" y="229289"/>
          <a:ext cx="6858967" cy="4584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3859" tIns="58420" rIns="58420" bIns="58420" numCol="1" spcCol="1270" anchor="ctr" anchorCtr="0">
          <a:noAutofit/>
        </a:bodyPr>
        <a:lstStyle/>
        <a:p>
          <a:pPr marL="0" lvl="0" indent="0" algn="l" defTabSz="1022350">
            <a:lnSpc>
              <a:spcPct val="100000"/>
            </a:lnSpc>
            <a:spcBef>
              <a:spcPct val="0"/>
            </a:spcBef>
            <a:spcAft>
              <a:spcPct val="35000"/>
            </a:spcAft>
            <a:buNone/>
          </a:pPr>
          <a:r>
            <a:rPr lang="en-US" sz="2300" kern="1200" dirty="0">
              <a:solidFill>
                <a:schemeClr val="bg1"/>
              </a:solidFill>
              <a:latin typeface="Gill Sans MT"/>
            </a:rPr>
            <a:t>INTRODUCTION</a:t>
          </a:r>
        </a:p>
      </dsp:txBody>
      <dsp:txXfrm>
        <a:off x="350827" y="229289"/>
        <a:ext cx="6858967" cy="458404"/>
      </dsp:txXfrm>
    </dsp:sp>
    <dsp:sp modelId="{07CB3071-D555-47DA-A36A-69EB91531FD8}">
      <dsp:nvSpPr>
        <dsp:cNvPr id="0" name=""/>
        <dsp:cNvSpPr/>
      </dsp:nvSpPr>
      <dsp:spPr>
        <a:xfrm>
          <a:off x="64324" y="171988"/>
          <a:ext cx="573006" cy="573006"/>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27896" y="916809"/>
          <a:ext cx="6481898" cy="4584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3859" tIns="58420" rIns="58420" bIns="58420" numCol="1" spcCol="1270" anchor="ctr" anchorCtr="0">
          <a:noAutofit/>
        </a:bodyPr>
        <a:lstStyle/>
        <a:p>
          <a:pPr marL="0" lvl="0" indent="0" algn="l" defTabSz="1022350">
            <a:lnSpc>
              <a:spcPct val="100000"/>
            </a:lnSpc>
            <a:spcBef>
              <a:spcPct val="0"/>
            </a:spcBef>
            <a:spcAft>
              <a:spcPct val="35000"/>
            </a:spcAft>
            <a:buNone/>
          </a:pPr>
          <a:r>
            <a:rPr lang="en-US" sz="2300" kern="1200" dirty="0"/>
            <a:t>EXISTING SYSTEM</a:t>
          </a:r>
        </a:p>
      </dsp:txBody>
      <dsp:txXfrm>
        <a:off x="727896" y="916809"/>
        <a:ext cx="6481898" cy="458404"/>
      </dsp:txXfrm>
    </dsp:sp>
    <dsp:sp modelId="{3F8116AC-FAC3-4E95-9865-93CCFEB191B9}">
      <dsp:nvSpPr>
        <dsp:cNvPr id="0" name=""/>
        <dsp:cNvSpPr/>
      </dsp:nvSpPr>
      <dsp:spPr>
        <a:xfrm>
          <a:off x="441393" y="859509"/>
          <a:ext cx="573006" cy="573006"/>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900320" y="1604329"/>
          <a:ext cx="6309474" cy="4584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3859" tIns="58420" rIns="58420" bIns="58420" numCol="1" spcCol="1270" anchor="ctr" anchorCtr="0">
          <a:noAutofit/>
        </a:bodyPr>
        <a:lstStyle/>
        <a:p>
          <a:pPr marL="0" lvl="0" indent="0" algn="l" defTabSz="1022350">
            <a:lnSpc>
              <a:spcPct val="100000"/>
            </a:lnSpc>
            <a:spcBef>
              <a:spcPct val="0"/>
            </a:spcBef>
            <a:spcAft>
              <a:spcPct val="35000"/>
            </a:spcAft>
            <a:buNone/>
          </a:pPr>
          <a:r>
            <a:rPr lang="en-US" sz="2300" kern="1200" dirty="0"/>
            <a:t>STUDY OF THE SYSTEM  </a:t>
          </a:r>
        </a:p>
      </dsp:txBody>
      <dsp:txXfrm>
        <a:off x="900320" y="1604329"/>
        <a:ext cx="6309474" cy="458404"/>
      </dsp:txXfrm>
    </dsp:sp>
    <dsp:sp modelId="{A965097E-32F1-4AB8-8C4E-2814A7596B2F}">
      <dsp:nvSpPr>
        <dsp:cNvPr id="0" name=""/>
        <dsp:cNvSpPr/>
      </dsp:nvSpPr>
      <dsp:spPr>
        <a:xfrm>
          <a:off x="613817" y="1547029"/>
          <a:ext cx="573006" cy="573006"/>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37DE3BE-196C-4906-9F2C-EA58779EF51E}">
      <dsp:nvSpPr>
        <dsp:cNvPr id="0" name=""/>
        <dsp:cNvSpPr/>
      </dsp:nvSpPr>
      <dsp:spPr>
        <a:xfrm>
          <a:off x="900320" y="2291414"/>
          <a:ext cx="6309474" cy="4584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3859" tIns="58420" rIns="58420" bIns="58420" numCol="1" spcCol="1270" anchor="ctr" anchorCtr="0">
          <a:noAutofit/>
        </a:bodyPr>
        <a:lstStyle/>
        <a:p>
          <a:pPr marL="0" lvl="0" indent="0" algn="l" defTabSz="1022350">
            <a:lnSpc>
              <a:spcPct val="100000"/>
            </a:lnSpc>
            <a:spcBef>
              <a:spcPct val="0"/>
            </a:spcBef>
            <a:spcAft>
              <a:spcPct val="35000"/>
            </a:spcAft>
            <a:buNone/>
          </a:pPr>
          <a:endParaRPr lang="en-US" sz="2300" kern="1200" dirty="0"/>
        </a:p>
      </dsp:txBody>
      <dsp:txXfrm>
        <a:off x="900320" y="2291414"/>
        <a:ext cx="6309474" cy="458404"/>
      </dsp:txXfrm>
    </dsp:sp>
    <dsp:sp modelId="{8E0ECA26-50DB-445C-8CE1-B2BEBB04BB2D}">
      <dsp:nvSpPr>
        <dsp:cNvPr id="0" name=""/>
        <dsp:cNvSpPr/>
      </dsp:nvSpPr>
      <dsp:spPr>
        <a:xfrm>
          <a:off x="613817" y="2234113"/>
          <a:ext cx="573006" cy="573006"/>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96FCAE3-8882-42D0-84C1-DE0ADF347301}">
      <dsp:nvSpPr>
        <dsp:cNvPr id="0" name=""/>
        <dsp:cNvSpPr/>
      </dsp:nvSpPr>
      <dsp:spPr>
        <a:xfrm>
          <a:off x="727896" y="2978934"/>
          <a:ext cx="6481898" cy="4584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3859" tIns="58420" rIns="58420" bIns="58420" numCol="1" spcCol="1270" anchor="ctr" anchorCtr="0">
          <a:noAutofit/>
        </a:bodyPr>
        <a:lstStyle/>
        <a:p>
          <a:pPr marL="0" lvl="0" indent="0" algn="l" defTabSz="1022350">
            <a:lnSpc>
              <a:spcPct val="100000"/>
            </a:lnSpc>
            <a:spcBef>
              <a:spcPct val="0"/>
            </a:spcBef>
            <a:spcAft>
              <a:spcPct val="35000"/>
            </a:spcAft>
            <a:buNone/>
          </a:pPr>
          <a:endParaRPr lang="en-US" sz="2300" kern="1200" dirty="0"/>
        </a:p>
      </dsp:txBody>
      <dsp:txXfrm>
        <a:off x="727896" y="2978934"/>
        <a:ext cx="6481898" cy="458404"/>
      </dsp:txXfrm>
    </dsp:sp>
    <dsp:sp modelId="{2FD20031-A55A-428D-A234-F500AA909900}">
      <dsp:nvSpPr>
        <dsp:cNvPr id="0" name=""/>
        <dsp:cNvSpPr/>
      </dsp:nvSpPr>
      <dsp:spPr>
        <a:xfrm>
          <a:off x="441393" y="2921633"/>
          <a:ext cx="573006" cy="573006"/>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BC9BE21-BA47-4F6F-B915-AFCE5D333EC3}">
      <dsp:nvSpPr>
        <dsp:cNvPr id="0" name=""/>
        <dsp:cNvSpPr/>
      </dsp:nvSpPr>
      <dsp:spPr>
        <a:xfrm>
          <a:off x="350827" y="3666454"/>
          <a:ext cx="6858967" cy="4584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3859" tIns="58420" rIns="58420" bIns="58420" numCol="1" spcCol="1270" anchor="ctr" anchorCtr="0">
          <a:noAutofit/>
        </a:bodyPr>
        <a:lstStyle/>
        <a:p>
          <a:pPr marL="0" lvl="0" indent="0" algn="l" defTabSz="1022350">
            <a:lnSpc>
              <a:spcPct val="100000"/>
            </a:lnSpc>
            <a:spcBef>
              <a:spcPct val="0"/>
            </a:spcBef>
            <a:spcAft>
              <a:spcPct val="35000"/>
            </a:spcAft>
            <a:buNone/>
          </a:pPr>
          <a:endParaRPr lang="en-US" sz="2300" kern="1200" dirty="0"/>
        </a:p>
      </dsp:txBody>
      <dsp:txXfrm>
        <a:off x="350827" y="3666454"/>
        <a:ext cx="6858967" cy="458404"/>
      </dsp:txXfrm>
    </dsp:sp>
    <dsp:sp modelId="{48A111B6-E70D-4BF6-BD11-E642150C70AA}">
      <dsp:nvSpPr>
        <dsp:cNvPr id="0" name=""/>
        <dsp:cNvSpPr/>
      </dsp:nvSpPr>
      <dsp:spPr>
        <a:xfrm>
          <a:off x="64324" y="3609154"/>
          <a:ext cx="573006" cy="573006"/>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pPr/>
              <a:t>4/16/2019</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581191" y="1236454"/>
            <a:ext cx="11166076" cy="1139659"/>
          </a:xfrm>
        </p:spPr>
        <p:txBody>
          <a:bodyPr>
            <a:noAutofit/>
          </a:bodyPr>
          <a:lstStyle/>
          <a:p>
            <a:r>
              <a:rPr lang="en-US" sz="5400" dirty="0">
                <a:solidFill>
                  <a:schemeClr val="bg1"/>
                </a:solidFill>
              </a:rPr>
              <a:t>Online Employee Leave System</a:t>
            </a: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451798" y="2376115"/>
            <a:ext cx="11252338" cy="4050404"/>
          </a:xfrm>
          <a:solidFill>
            <a:srgbClr val="002060"/>
          </a:solidFill>
          <a:ln>
            <a:solidFill>
              <a:schemeClr val="accent2">
                <a:lumMod val="20000"/>
                <a:lumOff val="80000"/>
              </a:schemeClr>
            </a:solidFill>
          </a:ln>
        </p:spPr>
        <p:txBody>
          <a:bodyPr>
            <a:normAutofit/>
          </a:bodyPr>
          <a:lstStyle/>
          <a:p>
            <a:pPr algn="ctr"/>
            <a:r>
              <a:rPr lang="en-US" sz="2800" dirty="0">
                <a:solidFill>
                  <a:srgbClr val="7CEBFF"/>
                </a:solidFill>
              </a:rPr>
              <a:t>Submitted by-</a:t>
            </a:r>
          </a:p>
          <a:p>
            <a:pPr algn="ctr"/>
            <a:r>
              <a:rPr lang="en-US" sz="2800" dirty="0" err="1">
                <a:solidFill>
                  <a:srgbClr val="7CEBFF"/>
                </a:solidFill>
              </a:rPr>
              <a:t>Sudeshna</a:t>
            </a:r>
            <a:r>
              <a:rPr lang="en-US" sz="2800" dirty="0">
                <a:solidFill>
                  <a:srgbClr val="7CEBFF"/>
                </a:solidFill>
              </a:rPr>
              <a:t> </a:t>
            </a:r>
            <a:r>
              <a:rPr lang="en-US" sz="2800" dirty="0" err="1">
                <a:solidFill>
                  <a:srgbClr val="7CEBFF"/>
                </a:solidFill>
              </a:rPr>
              <a:t>saha</a:t>
            </a:r>
            <a:r>
              <a:rPr lang="en-US" sz="2800" dirty="0">
                <a:solidFill>
                  <a:srgbClr val="7CEBFF"/>
                </a:solidFill>
              </a:rPr>
              <a:t>(11501016005)</a:t>
            </a:r>
          </a:p>
          <a:p>
            <a:pPr algn="ctr"/>
            <a:r>
              <a:rPr lang="en-US" sz="2400" dirty="0">
                <a:solidFill>
                  <a:srgbClr val="7CEBFF"/>
                </a:solidFill>
              </a:rPr>
              <a:t>Guided by -</a:t>
            </a:r>
          </a:p>
          <a:p>
            <a:pPr algn="ctr"/>
            <a:r>
              <a:rPr lang="en-US" sz="2400" dirty="0">
                <a:solidFill>
                  <a:srgbClr val="7CEBFF"/>
                </a:solidFill>
              </a:rPr>
              <a:t>Puja </a:t>
            </a:r>
            <a:r>
              <a:rPr lang="en-US" sz="2400" dirty="0" err="1">
                <a:solidFill>
                  <a:srgbClr val="7CEBFF"/>
                </a:solidFill>
              </a:rPr>
              <a:t>basak</a:t>
            </a:r>
            <a:r>
              <a:rPr lang="en-US" sz="2400" dirty="0">
                <a:solidFill>
                  <a:srgbClr val="7CEBFF"/>
                </a:solidFill>
              </a:rPr>
              <a:t> </a:t>
            </a:r>
            <a:r>
              <a:rPr lang="en-US" sz="2400" dirty="0"/>
              <a:t>(Project coordinator of </a:t>
            </a:r>
            <a:r>
              <a:rPr lang="en-US" sz="2400" dirty="0" err="1"/>
              <a:t>Techtree</a:t>
            </a:r>
            <a:r>
              <a:rPr lang="en-US" sz="2400" dirty="0"/>
              <a:t> Technologies)</a:t>
            </a:r>
          </a:p>
        </p:txBody>
      </p:sp>
      <p:pic>
        <p:nvPicPr>
          <p:cNvPr id="12" name="Picture 11" descr="emp.jpg"/>
          <p:cNvPicPr>
            <a:picLocks noChangeAspect="1"/>
          </p:cNvPicPr>
          <p:nvPr/>
        </p:nvPicPr>
        <p:blipFill>
          <a:blip r:embed="rId3"/>
          <a:stretch>
            <a:fillRect/>
          </a:stretch>
        </p:blipFill>
        <p:spPr>
          <a:xfrm>
            <a:off x="0" y="207818"/>
            <a:ext cx="12192001" cy="6650182"/>
          </a:xfrm>
          <a:prstGeom prst="rect">
            <a:avLst/>
          </a:prstGeom>
        </p:spPr>
      </p:pic>
      <p:pic>
        <p:nvPicPr>
          <p:cNvPr id="13" name="Picture 12" descr="leave-management-icon.jpe"/>
          <p:cNvPicPr>
            <a:picLocks noChangeAspect="1"/>
          </p:cNvPicPr>
          <p:nvPr/>
        </p:nvPicPr>
        <p:blipFill>
          <a:blip r:embed="rId4"/>
          <a:stretch>
            <a:fillRect/>
          </a:stretch>
        </p:blipFill>
        <p:spPr>
          <a:xfrm>
            <a:off x="5195454" y="2677099"/>
            <a:ext cx="1302327" cy="1557776"/>
          </a:xfrm>
          <a:prstGeom prst="rect">
            <a:avLst/>
          </a:prstGeom>
        </p:spPr>
      </p:pic>
    </p:spTree>
    <p:extLst>
      <p:ext uri="{BB962C8B-B14F-4D97-AF65-F5344CB8AC3E}">
        <p14:creationId xmlns:p14="http://schemas.microsoft.com/office/powerpoint/2010/main" xmlns=""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35902"/>
            <a:ext cx="11029616" cy="1013800"/>
          </a:xfrm>
          <a:solidFill>
            <a:schemeClr val="tx2">
              <a:lumMod val="20000"/>
              <a:lumOff val="80000"/>
            </a:schemeClr>
          </a:solidFill>
        </p:spPr>
        <p:txBody>
          <a:bodyPr/>
          <a:lstStyle/>
          <a:p>
            <a:pPr algn="ctr"/>
            <a:r>
              <a:rPr lang="en-US" dirty="0" smtClean="0"/>
              <a:t>System  layout</a:t>
            </a:r>
            <a:endParaRPr lang="en-IN" dirty="0"/>
          </a:p>
        </p:txBody>
      </p:sp>
      <p:sp>
        <p:nvSpPr>
          <p:cNvPr id="3" name="Content Placeholder 2"/>
          <p:cNvSpPr>
            <a:spLocks noGrp="1"/>
          </p:cNvSpPr>
          <p:nvPr>
            <p:ph idx="1"/>
          </p:nvPr>
        </p:nvSpPr>
        <p:spPr>
          <a:xfrm>
            <a:off x="581192" y="1814946"/>
            <a:ext cx="11029615" cy="4043854"/>
          </a:xfrm>
          <a:solidFill>
            <a:schemeClr val="accent3">
              <a:lumMod val="50000"/>
            </a:schemeClr>
          </a:solidFill>
        </p:spPr>
        <p:txBody>
          <a:bodyPr>
            <a:normAutofit lnSpcReduction="10000"/>
          </a:bodyPr>
          <a:lstStyle/>
          <a:p>
            <a:pPr>
              <a:buNone/>
            </a:pPr>
            <a:r>
              <a:rPr lang="en-US" dirty="0" smtClean="0">
                <a:solidFill>
                  <a:schemeClr val="bg1"/>
                </a:solidFill>
              </a:rPr>
              <a:t>After careful analysis the application system has been </a:t>
            </a:r>
          </a:p>
          <a:p>
            <a:pPr>
              <a:buNone/>
            </a:pPr>
            <a:r>
              <a:rPr lang="en-US" dirty="0" smtClean="0">
                <a:solidFill>
                  <a:schemeClr val="bg1"/>
                </a:solidFill>
              </a:rPr>
              <a:t>identified to have the following modules:</a:t>
            </a:r>
            <a:endParaRPr lang="en-IN" dirty="0" smtClean="0">
              <a:solidFill>
                <a:schemeClr val="bg1"/>
              </a:solidFill>
            </a:endParaRPr>
          </a:p>
          <a:p>
            <a:r>
              <a:rPr lang="en-US" dirty="0" smtClean="0">
                <a:solidFill>
                  <a:schemeClr val="bg1"/>
                </a:solidFill>
              </a:rPr>
              <a:t>Employee log in </a:t>
            </a:r>
          </a:p>
          <a:p>
            <a:r>
              <a:rPr lang="en-US" dirty="0" smtClean="0">
                <a:solidFill>
                  <a:schemeClr val="bg1"/>
                </a:solidFill>
              </a:rPr>
              <a:t>Home</a:t>
            </a:r>
          </a:p>
          <a:p>
            <a:r>
              <a:rPr lang="en-US" dirty="0" smtClean="0">
                <a:solidFill>
                  <a:schemeClr val="bg1"/>
                </a:solidFill>
              </a:rPr>
              <a:t>Employee profile</a:t>
            </a:r>
          </a:p>
          <a:p>
            <a:r>
              <a:rPr lang="en-US" dirty="0" smtClean="0">
                <a:solidFill>
                  <a:schemeClr val="bg1"/>
                </a:solidFill>
              </a:rPr>
              <a:t>Apply leave</a:t>
            </a:r>
          </a:p>
          <a:p>
            <a:r>
              <a:rPr lang="en-US" dirty="0" smtClean="0">
                <a:solidFill>
                  <a:schemeClr val="bg1"/>
                </a:solidFill>
              </a:rPr>
              <a:t>Leave details</a:t>
            </a:r>
            <a:endParaRPr lang="en-IN" dirty="0" smtClean="0">
              <a:solidFill>
                <a:schemeClr val="bg1"/>
              </a:solidFill>
            </a:endParaRPr>
          </a:p>
          <a:p>
            <a:r>
              <a:rPr lang="en-US" dirty="0" smtClean="0">
                <a:solidFill>
                  <a:schemeClr val="bg1"/>
                </a:solidFill>
              </a:rPr>
              <a:t>Sign-out Module</a:t>
            </a:r>
            <a:r>
              <a:rPr lang="en-US" dirty="0" smtClean="0"/>
              <a:t/>
            </a:r>
            <a:br>
              <a:rPr lang="en-US" dirty="0" smtClean="0"/>
            </a:br>
            <a:endParaRPr lang="en-IN" dirty="0"/>
          </a:p>
        </p:txBody>
      </p:sp>
      <p:pic>
        <p:nvPicPr>
          <p:cNvPr id="8" name="Picture 7" descr="navigation design.png"/>
          <p:cNvPicPr>
            <a:picLocks noChangeAspect="1"/>
          </p:cNvPicPr>
          <p:nvPr/>
        </p:nvPicPr>
        <p:blipFill>
          <a:blip r:embed="rId2"/>
          <a:stretch>
            <a:fillRect/>
          </a:stretch>
        </p:blipFill>
        <p:spPr>
          <a:xfrm>
            <a:off x="8492835" y="609600"/>
            <a:ext cx="3228109" cy="526472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dirty="0" smtClean="0"/>
              <a:t>Employee  login</a:t>
            </a:r>
            <a:endParaRPr lang="en-IN" dirty="0"/>
          </a:p>
        </p:txBody>
      </p:sp>
      <p:sp>
        <p:nvSpPr>
          <p:cNvPr id="3" name="Content Placeholder 2"/>
          <p:cNvSpPr>
            <a:spLocks noGrp="1"/>
          </p:cNvSpPr>
          <p:nvPr>
            <p:ph idx="1"/>
          </p:nvPr>
        </p:nvSpPr>
        <p:spPr>
          <a:solidFill>
            <a:schemeClr val="accent2">
              <a:lumMod val="75000"/>
            </a:schemeClr>
          </a:solidFill>
        </p:spPr>
        <p:txBody>
          <a:bodyPr/>
          <a:lstStyle/>
          <a:p>
            <a:endParaRPr lang="en-IN" dirty="0" smtClean="0"/>
          </a:p>
          <a:p>
            <a:r>
              <a:rPr lang="en-IN" dirty="0" smtClean="0">
                <a:solidFill>
                  <a:schemeClr val="bg1"/>
                </a:solidFill>
              </a:rPr>
              <a:t>Employee can login with the help of login id </a:t>
            </a:r>
          </a:p>
          <a:p>
            <a:pPr>
              <a:buNone/>
            </a:pPr>
            <a:r>
              <a:rPr lang="en-IN" dirty="0" smtClean="0">
                <a:solidFill>
                  <a:schemeClr val="bg1"/>
                </a:solidFill>
              </a:rPr>
              <a:t>    and password which was generated by the admin.</a:t>
            </a:r>
          </a:p>
          <a:p>
            <a:r>
              <a:rPr lang="en-IN" dirty="0" smtClean="0">
                <a:solidFill>
                  <a:schemeClr val="bg1"/>
                </a:solidFill>
              </a:rPr>
              <a:t>If the employee has given the correct login </a:t>
            </a:r>
          </a:p>
          <a:p>
            <a:pPr>
              <a:buNone/>
            </a:pPr>
            <a:r>
              <a:rPr lang="en-IN" dirty="0" smtClean="0">
                <a:solidFill>
                  <a:schemeClr val="bg1"/>
                </a:solidFill>
              </a:rPr>
              <a:t>   information they can access the  App, </a:t>
            </a:r>
          </a:p>
          <a:p>
            <a:pPr>
              <a:buNone/>
            </a:pPr>
            <a:r>
              <a:rPr lang="en-IN" dirty="0" smtClean="0">
                <a:solidFill>
                  <a:schemeClr val="bg1"/>
                </a:solidFill>
              </a:rPr>
              <a:t> other wise it will show error message.</a:t>
            </a:r>
          </a:p>
          <a:p>
            <a:endParaRPr lang="en-IN" dirty="0"/>
          </a:p>
        </p:txBody>
      </p:sp>
      <p:pic>
        <p:nvPicPr>
          <p:cNvPr id="4" name="Picture 3" descr="login.png"/>
          <p:cNvPicPr>
            <a:picLocks noChangeAspect="1"/>
          </p:cNvPicPr>
          <p:nvPr/>
        </p:nvPicPr>
        <p:blipFill>
          <a:blip r:embed="rId2"/>
          <a:stretch>
            <a:fillRect/>
          </a:stretch>
        </p:blipFill>
        <p:spPr>
          <a:xfrm>
            <a:off x="8354290" y="609600"/>
            <a:ext cx="3397393" cy="520930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a:effectLst>
            <a:outerShdw blurRad="63500" sx="102000" sy="102000" algn="ctr" rotWithShape="0">
              <a:prstClr val="black">
                <a:alpha val="40000"/>
              </a:prstClr>
            </a:outerShdw>
          </a:effectLst>
        </p:spPr>
        <p:txBody>
          <a:bodyPr/>
          <a:lstStyle/>
          <a:p>
            <a:r>
              <a:rPr lang="en-US" dirty="0" smtClean="0"/>
              <a:t>Home </a:t>
            </a:r>
            <a:endParaRPr lang="en-IN" dirty="0"/>
          </a:p>
        </p:txBody>
      </p:sp>
      <p:sp>
        <p:nvSpPr>
          <p:cNvPr id="3" name="Content Placeholder 2"/>
          <p:cNvSpPr>
            <a:spLocks noGrp="1"/>
          </p:cNvSpPr>
          <p:nvPr>
            <p:ph idx="1"/>
          </p:nvPr>
        </p:nvSpPr>
        <p:spPr>
          <a:solidFill>
            <a:schemeClr val="accent2">
              <a:lumMod val="75000"/>
            </a:schemeClr>
          </a:solidFill>
          <a:effectLst>
            <a:innerShdw blurRad="63500" dist="50800" dir="10800000">
              <a:prstClr val="black">
                <a:alpha val="50000"/>
              </a:prstClr>
            </a:innerShdw>
          </a:effectLst>
        </p:spPr>
        <p:txBody>
          <a:bodyPr/>
          <a:lstStyle/>
          <a:p>
            <a:endParaRPr lang="en-IN" dirty="0" smtClean="0"/>
          </a:p>
          <a:p>
            <a:r>
              <a:rPr lang="en-US" dirty="0" smtClean="0">
                <a:solidFill>
                  <a:schemeClr val="bg1"/>
                </a:solidFill>
              </a:rPr>
              <a:t>It is basically a static page</a:t>
            </a:r>
          </a:p>
          <a:p>
            <a:r>
              <a:rPr lang="en-US" dirty="0" smtClean="0">
                <a:solidFill>
                  <a:schemeClr val="bg1"/>
                </a:solidFill>
              </a:rPr>
              <a:t>It will display the basic flow of this application</a:t>
            </a:r>
            <a:endParaRPr lang="en-IN" dirty="0" smtClean="0">
              <a:solidFill>
                <a:schemeClr val="bg1"/>
              </a:solidFill>
            </a:endParaRPr>
          </a:p>
          <a:p>
            <a:endParaRPr lang="en-IN" dirty="0"/>
          </a:p>
        </p:txBody>
      </p:sp>
      <p:pic>
        <p:nvPicPr>
          <p:cNvPr id="6" name="Picture 5" descr="Screenshot_2019-04-17-11-23-32.png"/>
          <p:cNvPicPr>
            <a:picLocks noChangeAspect="1"/>
          </p:cNvPicPr>
          <p:nvPr/>
        </p:nvPicPr>
        <p:blipFill>
          <a:blip r:embed="rId2"/>
          <a:stretch>
            <a:fillRect/>
          </a:stretch>
        </p:blipFill>
        <p:spPr>
          <a:xfrm>
            <a:off x="8409708" y="762000"/>
            <a:ext cx="3106448" cy="55225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60000"/>
              <a:lumOff val="40000"/>
            </a:schemeClr>
          </a:solidFill>
          <a:effectLst>
            <a:outerShdw blurRad="76200" dist="12700" dir="2700000" sy="-23000" kx="-800400" algn="bl" rotWithShape="0">
              <a:prstClr val="black">
                <a:alpha val="20000"/>
              </a:prstClr>
            </a:outerShdw>
          </a:effectLst>
        </p:spPr>
        <p:txBody>
          <a:bodyPr/>
          <a:lstStyle/>
          <a:p>
            <a:r>
              <a:rPr lang="en-US" dirty="0" smtClean="0"/>
              <a:t>Employee  profile </a:t>
            </a:r>
            <a:endParaRPr lang="en-IN" dirty="0"/>
          </a:p>
        </p:txBody>
      </p:sp>
      <p:sp>
        <p:nvSpPr>
          <p:cNvPr id="3" name="Content Placeholder 2"/>
          <p:cNvSpPr>
            <a:spLocks noGrp="1"/>
          </p:cNvSpPr>
          <p:nvPr>
            <p:ph idx="1"/>
          </p:nvPr>
        </p:nvSpPr>
        <p:spPr>
          <a:xfrm>
            <a:off x="581192" y="2180496"/>
            <a:ext cx="11029615" cy="3970922"/>
          </a:xfrm>
          <a:solidFill>
            <a:schemeClr val="accent2">
              <a:lumMod val="75000"/>
            </a:schemeClr>
          </a:solidFill>
        </p:spPr>
        <p:txBody>
          <a:bodyPr>
            <a:normAutofit fontScale="70000" lnSpcReduction="20000"/>
          </a:bodyPr>
          <a:lstStyle/>
          <a:p>
            <a:endParaRPr lang="en-IN" dirty="0" smtClean="0"/>
          </a:p>
          <a:p>
            <a:endParaRPr lang="en-IN" dirty="0" smtClean="0"/>
          </a:p>
          <a:p>
            <a:r>
              <a:rPr lang="en-IN" sz="2900" dirty="0" smtClean="0">
                <a:solidFill>
                  <a:schemeClr val="bg1"/>
                </a:solidFill>
              </a:rPr>
              <a:t>This module displays all the information</a:t>
            </a:r>
          </a:p>
          <a:p>
            <a:pPr>
              <a:buNone/>
            </a:pPr>
            <a:r>
              <a:rPr lang="en-IN" sz="2900" dirty="0" smtClean="0">
                <a:solidFill>
                  <a:schemeClr val="bg1"/>
                </a:solidFill>
              </a:rPr>
              <a:t>     related to a particular user(employee).</a:t>
            </a:r>
          </a:p>
          <a:p>
            <a:r>
              <a:rPr lang="en-IN" sz="2900" dirty="0" smtClean="0">
                <a:solidFill>
                  <a:schemeClr val="bg1"/>
                </a:solidFill>
              </a:rPr>
              <a:t>From the navigation drawer if  an employee</a:t>
            </a:r>
          </a:p>
          <a:p>
            <a:pPr>
              <a:buNone/>
            </a:pPr>
            <a:r>
              <a:rPr lang="en-IN" sz="2900" dirty="0" smtClean="0">
                <a:solidFill>
                  <a:schemeClr val="bg1"/>
                </a:solidFill>
              </a:rPr>
              <a:t>    choose ‘Profile’ option it will display the </a:t>
            </a:r>
          </a:p>
          <a:p>
            <a:pPr>
              <a:buNone/>
            </a:pPr>
            <a:r>
              <a:rPr lang="en-IN" sz="2900" dirty="0" smtClean="0">
                <a:solidFill>
                  <a:schemeClr val="bg1"/>
                </a:solidFill>
              </a:rPr>
              <a:t>    detailed information for a particular employee.</a:t>
            </a:r>
            <a:r>
              <a:rPr lang="en-US" sz="2900" dirty="0" smtClean="0">
                <a:solidFill>
                  <a:schemeClr val="bg1"/>
                </a:solidFill>
              </a:rPr>
              <a:t> </a:t>
            </a:r>
          </a:p>
          <a:p>
            <a:pPr>
              <a:buFont typeface="Arial" pitchFamily="34" charset="0"/>
              <a:buChar char="•"/>
            </a:pPr>
            <a:r>
              <a:rPr lang="en-US" sz="2900" dirty="0" smtClean="0">
                <a:solidFill>
                  <a:schemeClr val="bg1"/>
                </a:solidFill>
              </a:rPr>
              <a:t> In hence it will be the passed the session of an</a:t>
            </a:r>
          </a:p>
          <a:p>
            <a:pPr>
              <a:buNone/>
            </a:pPr>
            <a:r>
              <a:rPr lang="en-US" sz="2900" dirty="0" smtClean="0">
                <a:solidFill>
                  <a:schemeClr val="bg1"/>
                </a:solidFill>
              </a:rPr>
              <a:t>     employee using login id.</a:t>
            </a:r>
            <a:endParaRPr lang="en-IN" sz="2900" dirty="0" smtClean="0">
              <a:solidFill>
                <a:schemeClr val="bg1"/>
              </a:solidFill>
            </a:endParaRPr>
          </a:p>
          <a:p>
            <a:pPr>
              <a:buFont typeface="Arial" pitchFamily="34" charset="0"/>
              <a:buChar char="•"/>
            </a:pPr>
            <a:r>
              <a:rPr lang="en-US" sz="2900" dirty="0" smtClean="0">
                <a:solidFill>
                  <a:schemeClr val="bg1"/>
                </a:solidFill>
              </a:rPr>
              <a:t>One can edit his/her profile by using edit button</a:t>
            </a:r>
          </a:p>
          <a:p>
            <a:pPr>
              <a:buSzPct val="93000"/>
              <a:buFont typeface="Arial" pitchFamily="34" charset="0"/>
              <a:buChar char="•"/>
            </a:pPr>
            <a:r>
              <a:rPr lang="en-US" sz="2900" dirty="0" smtClean="0">
                <a:solidFill>
                  <a:schemeClr val="bg1"/>
                </a:solidFill>
              </a:rPr>
              <a:t> The detailed information has stored into company’s data base. </a:t>
            </a:r>
          </a:p>
          <a:p>
            <a:pPr>
              <a:buSzPct val="93000"/>
              <a:buNone/>
            </a:pPr>
            <a:r>
              <a:rPr lang="en-US" sz="2900" dirty="0" smtClean="0">
                <a:solidFill>
                  <a:schemeClr val="bg1"/>
                </a:solidFill>
              </a:rPr>
              <a:t>       By using  JSON Parser it has  fetched the data from </a:t>
            </a:r>
          </a:p>
          <a:p>
            <a:pPr>
              <a:buSzPct val="93000"/>
              <a:buNone/>
            </a:pPr>
            <a:r>
              <a:rPr lang="en-US" sz="2900" dirty="0" smtClean="0">
                <a:solidFill>
                  <a:schemeClr val="bg1"/>
                </a:solidFill>
              </a:rPr>
              <a:t>       data base through an API.</a:t>
            </a:r>
          </a:p>
          <a:p>
            <a:pPr>
              <a:buNone/>
            </a:pPr>
            <a:endParaRPr lang="en-IN" dirty="0" smtClean="0">
              <a:solidFill>
                <a:schemeClr val="bg1"/>
              </a:solidFill>
            </a:endParaRPr>
          </a:p>
          <a:p>
            <a:endParaRPr lang="en-IN" dirty="0"/>
          </a:p>
        </p:txBody>
      </p:sp>
      <p:pic>
        <p:nvPicPr>
          <p:cNvPr id="6" name="Picture 5" descr="emp profile.png"/>
          <p:cNvPicPr>
            <a:picLocks noChangeAspect="1"/>
          </p:cNvPicPr>
          <p:nvPr/>
        </p:nvPicPr>
        <p:blipFill>
          <a:blip r:embed="rId2"/>
          <a:stretch>
            <a:fillRect/>
          </a:stretch>
        </p:blipFill>
        <p:spPr>
          <a:xfrm>
            <a:off x="8589817" y="870528"/>
            <a:ext cx="2801649" cy="514234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lstStyle/>
          <a:p>
            <a:r>
              <a:rPr lang="en-US" dirty="0" smtClean="0"/>
              <a:t>Apply  leave </a:t>
            </a:r>
            <a:endParaRPr lang="en-IN" dirty="0"/>
          </a:p>
        </p:txBody>
      </p:sp>
      <p:sp>
        <p:nvSpPr>
          <p:cNvPr id="3" name="Content Placeholder 2"/>
          <p:cNvSpPr>
            <a:spLocks noGrp="1"/>
          </p:cNvSpPr>
          <p:nvPr>
            <p:ph idx="1"/>
          </p:nvPr>
        </p:nvSpPr>
        <p:spPr>
          <a:xfrm>
            <a:off x="581192" y="2180496"/>
            <a:ext cx="11029615" cy="3970922"/>
          </a:xfrm>
          <a:solidFill>
            <a:schemeClr val="accent2">
              <a:lumMod val="75000"/>
            </a:schemeClr>
          </a:solidFill>
        </p:spPr>
        <p:txBody>
          <a:bodyPr>
            <a:normAutofit fontScale="85000" lnSpcReduction="20000"/>
          </a:bodyPr>
          <a:lstStyle/>
          <a:p>
            <a:endParaRPr lang="en-IN" dirty="0" smtClean="0"/>
          </a:p>
          <a:p>
            <a:r>
              <a:rPr lang="en-IN" dirty="0" smtClean="0">
                <a:solidFill>
                  <a:schemeClr val="bg1"/>
                </a:solidFill>
              </a:rPr>
              <a:t>This module provides functionalities that allow </a:t>
            </a:r>
          </a:p>
          <a:p>
            <a:pPr>
              <a:buNone/>
            </a:pPr>
            <a:r>
              <a:rPr lang="en-IN" dirty="0" smtClean="0">
                <a:solidFill>
                  <a:schemeClr val="bg1"/>
                </a:solidFill>
              </a:rPr>
              <a:t>    the employee to apply leave.</a:t>
            </a:r>
          </a:p>
          <a:p>
            <a:r>
              <a:rPr lang="en-US" dirty="0" smtClean="0">
                <a:solidFill>
                  <a:schemeClr val="bg1"/>
                </a:solidFill>
              </a:rPr>
              <a:t>Maximum 15 leaves can be applied by an employee</a:t>
            </a:r>
          </a:p>
          <a:p>
            <a:r>
              <a:rPr lang="en-US" dirty="0" smtClean="0">
                <a:solidFill>
                  <a:schemeClr val="bg1"/>
                </a:solidFill>
              </a:rPr>
              <a:t>The apply leave balance  will be shown as a warning </a:t>
            </a:r>
          </a:p>
          <a:p>
            <a:pPr>
              <a:buNone/>
            </a:pPr>
            <a:r>
              <a:rPr lang="en-US" dirty="0" smtClean="0">
                <a:solidFill>
                  <a:schemeClr val="bg1"/>
                </a:solidFill>
              </a:rPr>
              <a:t>    message</a:t>
            </a:r>
          </a:p>
          <a:p>
            <a:pPr>
              <a:buFont typeface="Arial" pitchFamily="34" charset="0"/>
              <a:buChar char="•"/>
            </a:pPr>
            <a:r>
              <a:rPr lang="en-US" dirty="0" smtClean="0">
                <a:solidFill>
                  <a:schemeClr val="bg1"/>
                </a:solidFill>
              </a:rPr>
              <a:t> If you choose ‘yes’ option then you may  apply to proceed </a:t>
            </a:r>
          </a:p>
          <a:p>
            <a:pPr>
              <a:buNone/>
            </a:pPr>
            <a:r>
              <a:rPr lang="en-US" dirty="0" smtClean="0">
                <a:solidFill>
                  <a:schemeClr val="bg1"/>
                </a:solidFill>
              </a:rPr>
              <a:t>     further</a:t>
            </a:r>
            <a:endParaRPr lang="en-IN" dirty="0" smtClean="0">
              <a:solidFill>
                <a:schemeClr val="bg1"/>
              </a:solidFill>
            </a:endParaRPr>
          </a:p>
          <a:p>
            <a:r>
              <a:rPr lang="en-IN" dirty="0" smtClean="0">
                <a:solidFill>
                  <a:schemeClr val="bg1"/>
                </a:solidFill>
              </a:rPr>
              <a:t>An employee can apply a leave on day to day basis</a:t>
            </a:r>
          </a:p>
          <a:p>
            <a:pPr>
              <a:buNone/>
            </a:pPr>
            <a:r>
              <a:rPr lang="en-IN" dirty="0" smtClean="0">
                <a:solidFill>
                  <a:schemeClr val="bg1"/>
                </a:solidFill>
              </a:rPr>
              <a:t>    (fromdate-to_date)and then the information</a:t>
            </a:r>
          </a:p>
          <a:p>
            <a:pPr>
              <a:buNone/>
            </a:pPr>
            <a:r>
              <a:rPr lang="en-IN" dirty="0" smtClean="0">
                <a:solidFill>
                  <a:schemeClr val="bg1"/>
                </a:solidFill>
              </a:rPr>
              <a:t>    will be going to the backend part.</a:t>
            </a:r>
          </a:p>
          <a:p>
            <a:endParaRPr lang="en-IN" dirty="0" smtClean="0"/>
          </a:p>
          <a:p>
            <a:endParaRPr lang="en-IN" dirty="0" smtClean="0"/>
          </a:p>
          <a:p>
            <a:pPr>
              <a:buNone/>
            </a:pPr>
            <a:endParaRPr lang="en-IN" dirty="0" smtClean="0">
              <a:solidFill>
                <a:schemeClr val="bg1"/>
              </a:solidFill>
            </a:endParaRPr>
          </a:p>
          <a:p>
            <a:endParaRPr lang="en-IN" dirty="0"/>
          </a:p>
        </p:txBody>
      </p:sp>
      <p:pic>
        <p:nvPicPr>
          <p:cNvPr id="5" name="Picture 4" descr="leave apply.png"/>
          <p:cNvPicPr>
            <a:picLocks noChangeAspect="1"/>
          </p:cNvPicPr>
          <p:nvPr/>
        </p:nvPicPr>
        <p:blipFill>
          <a:blip r:embed="rId2"/>
          <a:stretch>
            <a:fillRect/>
          </a:stretch>
        </p:blipFill>
        <p:spPr>
          <a:xfrm>
            <a:off x="8534400" y="748145"/>
            <a:ext cx="3037176" cy="53994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a:scene3d>
            <a:camera prst="orthographicFront"/>
            <a:lightRig rig="threePt" dir="t"/>
          </a:scene3d>
          <a:sp3d>
            <a:bevelT/>
          </a:sp3d>
        </p:spPr>
        <p:txBody>
          <a:bodyPr/>
          <a:lstStyle/>
          <a:p>
            <a:r>
              <a:rPr lang="en-US" dirty="0" smtClean="0"/>
              <a:t> leave  Details</a:t>
            </a:r>
            <a:endParaRPr lang="en-IN" dirty="0"/>
          </a:p>
        </p:txBody>
      </p:sp>
      <p:sp>
        <p:nvSpPr>
          <p:cNvPr id="3" name="Content Placeholder 2"/>
          <p:cNvSpPr>
            <a:spLocks noGrp="1"/>
          </p:cNvSpPr>
          <p:nvPr>
            <p:ph idx="1"/>
          </p:nvPr>
        </p:nvSpPr>
        <p:spPr>
          <a:xfrm>
            <a:off x="581192" y="2180496"/>
            <a:ext cx="11029615" cy="3970922"/>
          </a:xfrm>
          <a:solidFill>
            <a:schemeClr val="accent2">
              <a:lumMod val="75000"/>
            </a:schemeClr>
          </a:solidFill>
          <a:scene3d>
            <a:camera prst="orthographicFront"/>
            <a:lightRig rig="threePt" dir="t"/>
          </a:scene3d>
          <a:sp3d>
            <a:bevelT prst="angle"/>
          </a:sp3d>
        </p:spPr>
        <p:txBody>
          <a:bodyPr>
            <a:normAutofit/>
          </a:bodyPr>
          <a:lstStyle/>
          <a:p>
            <a:endParaRPr lang="en-IN" dirty="0" smtClean="0"/>
          </a:p>
          <a:p>
            <a:r>
              <a:rPr lang="en-IN" dirty="0" smtClean="0">
                <a:solidFill>
                  <a:schemeClr val="bg1"/>
                </a:solidFill>
              </a:rPr>
              <a:t>This module gives the list view of all detailed leaves</a:t>
            </a:r>
          </a:p>
          <a:p>
            <a:pPr>
              <a:buNone/>
            </a:pPr>
            <a:r>
              <a:rPr lang="en-IN" dirty="0" smtClean="0">
                <a:solidFill>
                  <a:schemeClr val="bg1"/>
                </a:solidFill>
              </a:rPr>
              <a:t>    which has applied by an employee</a:t>
            </a:r>
          </a:p>
          <a:p>
            <a:pPr>
              <a:buNone/>
            </a:pPr>
            <a:endParaRPr lang="en-IN" dirty="0" smtClean="0"/>
          </a:p>
          <a:p>
            <a:r>
              <a:rPr lang="en-IN" dirty="0" smtClean="0">
                <a:solidFill>
                  <a:schemeClr val="bg1"/>
                </a:solidFill>
              </a:rPr>
              <a:t>By default it will show ‘Pending’ status,</a:t>
            </a:r>
          </a:p>
          <a:p>
            <a:r>
              <a:rPr lang="en-IN" dirty="0" smtClean="0">
                <a:solidFill>
                  <a:schemeClr val="bg1"/>
                </a:solidFill>
              </a:rPr>
              <a:t> once it will be approved </a:t>
            </a:r>
          </a:p>
          <a:p>
            <a:pPr>
              <a:buNone/>
            </a:pPr>
            <a:r>
              <a:rPr lang="en-IN" dirty="0" smtClean="0">
                <a:solidFill>
                  <a:schemeClr val="bg1"/>
                </a:solidFill>
              </a:rPr>
              <a:t>     by the admin, it will display ’Approved’  status.</a:t>
            </a:r>
          </a:p>
          <a:p>
            <a:endParaRPr lang="en-IN" dirty="0" smtClean="0"/>
          </a:p>
          <a:p>
            <a:pPr>
              <a:buNone/>
            </a:pPr>
            <a:endParaRPr lang="en-IN" dirty="0" smtClean="0">
              <a:solidFill>
                <a:schemeClr val="bg1"/>
              </a:solidFill>
            </a:endParaRPr>
          </a:p>
          <a:p>
            <a:endParaRPr lang="en-IN" dirty="0"/>
          </a:p>
        </p:txBody>
      </p:sp>
      <p:pic>
        <p:nvPicPr>
          <p:cNvPr id="6" name="Picture 5" descr="leave details.png"/>
          <p:cNvPicPr>
            <a:picLocks noChangeAspect="1"/>
          </p:cNvPicPr>
          <p:nvPr/>
        </p:nvPicPr>
        <p:blipFill>
          <a:blip r:embed="rId2"/>
          <a:stretch>
            <a:fillRect/>
          </a:stretch>
        </p:blipFill>
        <p:spPr>
          <a:xfrm>
            <a:off x="8660156" y="994330"/>
            <a:ext cx="2880511" cy="512090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lstStyle/>
          <a:p>
            <a:r>
              <a:rPr lang="en-US" dirty="0" smtClean="0"/>
              <a:t> Sign out module</a:t>
            </a:r>
            <a:endParaRPr lang="en-IN" dirty="0"/>
          </a:p>
        </p:txBody>
      </p:sp>
      <p:sp>
        <p:nvSpPr>
          <p:cNvPr id="3" name="Content Placeholder 2"/>
          <p:cNvSpPr>
            <a:spLocks noGrp="1"/>
          </p:cNvSpPr>
          <p:nvPr>
            <p:ph idx="1"/>
          </p:nvPr>
        </p:nvSpPr>
        <p:spPr>
          <a:xfrm>
            <a:off x="581192" y="2180496"/>
            <a:ext cx="11029615" cy="3970922"/>
          </a:xfrm>
          <a:solidFill>
            <a:schemeClr val="accent2">
              <a:lumMod val="75000"/>
            </a:schemeClr>
          </a:solidFill>
        </p:spPr>
        <p:txBody>
          <a:bodyPr>
            <a:normAutofit/>
          </a:bodyPr>
          <a:lstStyle/>
          <a:p>
            <a:pPr algn="r">
              <a:buFont typeface="Wingdings" pitchFamily="2" charset="2"/>
              <a:buChar char="§"/>
            </a:pPr>
            <a:r>
              <a:rPr lang="en-US" dirty="0" smtClean="0"/>
              <a:t> </a:t>
            </a:r>
            <a:r>
              <a:rPr lang="en-US" dirty="0" smtClean="0">
                <a:solidFill>
                  <a:schemeClr val="bg1"/>
                </a:solidFill>
              </a:rPr>
              <a:t>Once an employee completed their task ,by tapping </a:t>
            </a:r>
          </a:p>
          <a:p>
            <a:pPr algn="r">
              <a:buNone/>
            </a:pPr>
            <a:r>
              <a:rPr lang="en-US" dirty="0" smtClean="0">
                <a:solidFill>
                  <a:schemeClr val="bg1"/>
                </a:solidFill>
              </a:rPr>
              <a:t>‘Logout’ option from navigation drawer, </a:t>
            </a:r>
          </a:p>
          <a:p>
            <a:pPr algn="r">
              <a:buNone/>
            </a:pPr>
            <a:r>
              <a:rPr lang="en-US" dirty="0" smtClean="0">
                <a:solidFill>
                  <a:schemeClr val="bg1"/>
                </a:solidFill>
              </a:rPr>
              <a:t>it will be showing you an alert dialog box</a:t>
            </a:r>
          </a:p>
          <a:p>
            <a:pPr>
              <a:buNone/>
            </a:pPr>
            <a:r>
              <a:rPr lang="en-US" dirty="0" smtClean="0">
                <a:solidFill>
                  <a:schemeClr val="bg1"/>
                </a:solidFill>
              </a:rPr>
              <a:t>                                                                    </a:t>
            </a:r>
          </a:p>
          <a:p>
            <a:pPr algn="r">
              <a:buFont typeface="Wingdings" pitchFamily="2" charset="2"/>
              <a:buChar char="§"/>
            </a:pPr>
            <a:r>
              <a:rPr lang="en-US" dirty="0" smtClean="0">
                <a:solidFill>
                  <a:schemeClr val="bg1"/>
                </a:solidFill>
              </a:rPr>
              <a:t>If you choose ‘yes’ it will be redirected</a:t>
            </a:r>
          </a:p>
          <a:p>
            <a:pPr algn="r">
              <a:buNone/>
            </a:pPr>
            <a:r>
              <a:rPr lang="en-US" dirty="0" smtClean="0">
                <a:solidFill>
                  <a:schemeClr val="bg1"/>
                </a:solidFill>
              </a:rPr>
              <a:t> to the login page.</a:t>
            </a:r>
          </a:p>
          <a:p>
            <a:pPr>
              <a:buFont typeface="Wingdings" pitchFamily="2" charset="2"/>
              <a:buChar char="§"/>
            </a:pPr>
            <a:endParaRPr lang="en-IN" dirty="0" smtClean="0"/>
          </a:p>
          <a:p>
            <a:pPr>
              <a:buNone/>
            </a:pPr>
            <a:endParaRPr lang="en-IN" dirty="0" smtClean="0">
              <a:solidFill>
                <a:schemeClr val="bg1"/>
              </a:solidFill>
            </a:endParaRPr>
          </a:p>
          <a:p>
            <a:endParaRPr lang="en-IN" dirty="0"/>
          </a:p>
        </p:txBody>
      </p:sp>
      <p:pic>
        <p:nvPicPr>
          <p:cNvPr id="5" name="Picture 4" descr="logout.png"/>
          <p:cNvPicPr>
            <a:picLocks noChangeAspect="1"/>
          </p:cNvPicPr>
          <p:nvPr/>
        </p:nvPicPr>
        <p:blipFill>
          <a:blip r:embed="rId2"/>
          <a:stretch>
            <a:fillRect/>
          </a:stretch>
        </p:blipFill>
        <p:spPr>
          <a:xfrm>
            <a:off x="1271421" y="2154975"/>
            <a:ext cx="2233611" cy="397086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l="13265" t="9091" r="3502" b="-1"/>
          <a:stretch/>
        </p:blipFill>
        <p:spPr>
          <a:xfrm>
            <a:off x="20" y="10"/>
            <a:ext cx="12191980" cy="6857990"/>
          </a:xfrm>
          <a:prstGeom prst="rect">
            <a:avLst/>
          </a:prstGeom>
        </p:spPr>
      </p:pic>
      <p:grpSp>
        <p:nvGrpSpPr>
          <p:cNvPr id="4"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249382" y="751545"/>
            <a:ext cx="11568545" cy="1139659"/>
          </a:xfrm>
          <a:blipFill>
            <a:blip r:embed="rId3"/>
            <a:tile tx="0" ty="0" sx="100000" sy="100000" flip="none" algn="tl"/>
          </a:blipFill>
          <a:effectLst>
            <a:innerShdw blurRad="63500" dist="50800" dir="18900000">
              <a:prstClr val="black">
                <a:alpha val="50000"/>
              </a:prstClr>
            </a:innerShdw>
          </a:effectLst>
          <a:scene3d>
            <a:camera prst="orthographicFront"/>
            <a:lightRig rig="freezing" dir="t">
              <a:rot lat="0" lon="0" rev="5640000"/>
            </a:lightRig>
          </a:scene3d>
          <a:sp3d/>
        </p:spPr>
        <p:txBody>
          <a:bodyPr>
            <a:noAutofit/>
            <a:scene3d>
              <a:camera prst="orthographicFront"/>
              <a:lightRig rig="freezing" dir="t">
                <a:rot lat="0" lon="0" rev="5640000"/>
              </a:lightRig>
            </a:scene3d>
            <a:sp3d prstMaterial="flat">
              <a:bevelT w="38100" h="38100"/>
              <a:contourClr>
                <a:schemeClr val="tx2"/>
              </a:contourClr>
            </a:sp3d>
          </a:bodyPr>
          <a:lstStyle/>
          <a:p>
            <a:pPr algn="ctr"/>
            <a:r>
              <a:rPr lang="en-US" sz="5400" dirty="0" smtClean="0">
                <a:solidFill>
                  <a:schemeClr val="bg2">
                    <a:lumMod val="40000"/>
                    <a:lumOff val="60000"/>
                  </a:schemeClr>
                </a:solidFill>
              </a:rPr>
              <a:t>conclusion</a:t>
            </a:r>
            <a:endParaRPr lang="en-US" sz="5400" dirty="0">
              <a:solidFill>
                <a:schemeClr val="bg2">
                  <a:lumMod val="40000"/>
                  <a:lumOff val="60000"/>
                </a:schemeClr>
              </a:solidFill>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199292" y="1910862"/>
            <a:ext cx="11632490" cy="4683902"/>
          </a:xfrm>
          <a:solidFill>
            <a:srgbClr val="002060"/>
          </a:solidFill>
          <a:ln>
            <a:solidFill>
              <a:schemeClr val="accent2">
                <a:lumMod val="20000"/>
                <a:lumOff val="80000"/>
              </a:schemeClr>
            </a:solidFill>
          </a:ln>
        </p:spPr>
        <p:txBody>
          <a:bodyPr>
            <a:normAutofit/>
          </a:bodyPr>
          <a:lstStyle/>
          <a:p>
            <a:pPr algn="l">
              <a:buFont typeface="Wingdings" pitchFamily="2" charset="2"/>
              <a:buChar char="ü"/>
            </a:pPr>
            <a:r>
              <a:rPr lang="en-US" sz="2400" dirty="0" smtClean="0"/>
              <a:t>  Provides a customized view of  an  online android application  to  the   employee.</a:t>
            </a:r>
          </a:p>
          <a:p>
            <a:pPr algn="l">
              <a:buFont typeface="Wingdings" pitchFamily="2" charset="2"/>
              <a:buChar char="ü"/>
            </a:pPr>
            <a:r>
              <a:rPr lang="en-US" sz="2400" dirty="0" smtClean="0"/>
              <a:t>  The app is easy and flexible  to handle  the leave system </a:t>
            </a:r>
          </a:p>
          <a:p>
            <a:pPr algn="l">
              <a:buFont typeface="Wingdings" pitchFamily="2" charset="2"/>
              <a:buChar char="ü"/>
            </a:pPr>
            <a:r>
              <a:rPr lang="en-US" sz="2400" dirty="0" smtClean="0"/>
              <a:t>  Better UI-design</a:t>
            </a:r>
          </a:p>
          <a:p>
            <a:pPr algn="l">
              <a:buFont typeface="Wingdings" pitchFamily="2" charset="2"/>
              <a:buChar char="ü"/>
            </a:pPr>
            <a:r>
              <a:rPr lang="en-US" sz="2400" dirty="0" smtClean="0"/>
              <a:t>  Employee can edit  his/ her details,  also they can change  the    password, which  was         given by the organization.</a:t>
            </a:r>
          </a:p>
          <a:p>
            <a:pPr algn="l">
              <a:buFont typeface="Wingdings" pitchFamily="2" charset="2"/>
              <a:buChar char="ü"/>
            </a:pPr>
            <a:r>
              <a:rPr lang="en-US" sz="2400" dirty="0" smtClean="0"/>
              <a:t>  User  interactive  view of leave details</a:t>
            </a:r>
          </a:p>
          <a:p>
            <a:pPr algn="l">
              <a:buFont typeface="Wingdings" pitchFamily="2" charset="2"/>
              <a:buChar char="ü"/>
            </a:pPr>
            <a:r>
              <a:rPr lang="en-US" sz="2400" dirty="0" smtClean="0"/>
              <a:t>   Leave balance will b e shown as a warning message in leave application page.</a:t>
            </a:r>
          </a:p>
          <a:p>
            <a:pPr>
              <a:buFont typeface="Wingdings" pitchFamily="2" charset="2"/>
              <a:buChar char="ü"/>
            </a:pPr>
            <a:endParaRPr lang="en-US" sz="2400" dirty="0" smtClean="0"/>
          </a:p>
          <a:p>
            <a:pPr algn="ctr"/>
            <a:endParaRPr lang="en-US" sz="2400" dirty="0"/>
          </a:p>
        </p:txBody>
      </p:sp>
    </p:spTree>
    <p:extLst>
      <p:ext uri="{BB962C8B-B14F-4D97-AF65-F5344CB8AC3E}">
        <p14:creationId xmlns:p14="http://schemas.microsoft.com/office/powerpoint/2010/main" xmlns="" val="1487700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l="2189" r="9642" b="1"/>
          <a:stretch/>
        </p:blipFill>
        <p:spPr>
          <a:xfrm>
            <a:off x="446533" y="723899"/>
            <a:ext cx="7535215" cy="5704609"/>
          </a:xfrm>
          <a:prstGeom prst="rect">
            <a:avLst/>
          </a:prstGeom>
          <a:effectLst>
            <a:glow rad="228600">
              <a:schemeClr val="accent1">
                <a:satMod val="175000"/>
                <a:alpha val="40000"/>
              </a:schemeClr>
            </a:glow>
            <a:outerShdw blurRad="57150" dist="38100" dir="5400000" algn="ctr" rotWithShape="0">
              <a:schemeClr val="accent2">
                <a:shade val="9000"/>
                <a:satMod val="105000"/>
                <a:alpha val="48000"/>
              </a:schemeClr>
            </a:outerShdw>
          </a:effectLst>
        </p:spPr>
        <p:style>
          <a:lnRef idx="0">
            <a:schemeClr val="accent2"/>
          </a:lnRef>
          <a:fillRef idx="3">
            <a:schemeClr val="accent2"/>
          </a:fillRef>
          <a:effectRef idx="3">
            <a:schemeClr val="accent2"/>
          </a:effectRef>
          <a:fontRef idx="minor">
            <a:schemeClr val="lt1"/>
          </a:fontRef>
        </p:style>
      </p:pic>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723899"/>
            <a:ext cx="3703320" cy="5666666"/>
          </a:xfrm>
          <a:prstGeom prst="rect">
            <a:avLst/>
          </a:prstGeom>
          <a:solidFill>
            <a:srgbClr val="002060"/>
          </a:solidFill>
          <a:ln>
            <a:solidFill>
              <a:schemeClr val="tx2"/>
            </a:solidFill>
          </a:ln>
          <a:effectLst>
            <a:glow rad="228600">
              <a:schemeClr val="accent3">
                <a:satMod val="175000"/>
                <a:alpha val="40000"/>
              </a:schemeClr>
            </a:glo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365548" y="2624571"/>
            <a:ext cx="3081576" cy="1746762"/>
          </a:xfrm>
          <a:blipFill>
            <a:blip r:embed="rId3"/>
            <a:tile tx="0" ty="0" sx="100000" sy="100000" flip="none" algn="tl"/>
          </a:blipFill>
          <a:ln>
            <a:solidFill>
              <a:schemeClr val="tx2">
                <a:lumMod val="50000"/>
              </a:schemeClr>
            </a:solidFill>
          </a:ln>
          <a:effectLst>
            <a:innerShdw blurRad="63500" dist="50800" dir="16200000">
              <a:prstClr val="black">
                <a:alpha val="50000"/>
              </a:prstClr>
            </a:innerShdw>
          </a:effectLst>
        </p:spPr>
        <p:style>
          <a:lnRef idx="0">
            <a:schemeClr val="accent6"/>
          </a:lnRef>
          <a:fillRef idx="3">
            <a:schemeClr val="accent6"/>
          </a:fillRef>
          <a:effectRef idx="3">
            <a:schemeClr val="accent6"/>
          </a:effectRef>
          <a:fontRef idx="minor">
            <a:schemeClr val="lt1"/>
          </a:fontRef>
        </p:style>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
        <p:nvSpPr>
          <p:cNvPr id="3" name="Subtitle 2">
            <a:extLst>
              <a:ext uri="{FF2B5EF4-FFF2-40B4-BE49-F238E27FC236}">
                <a16:creationId xmlns:a16="http://schemas.microsoft.com/office/drawing/2014/main" xmlns=""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xmlns="" val="35013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l="13265" t="9091" r="3502" b="-1"/>
          <a:stretch/>
        </p:blipFill>
        <p:spPr>
          <a:xfrm>
            <a:off x="20" y="10"/>
            <a:ext cx="12191980" cy="6857990"/>
          </a:xfrm>
          <a:prstGeom prst="rect">
            <a:avLst/>
          </a:prstGeom>
        </p:spPr>
      </p:pic>
      <p:grpSp>
        <p:nvGrpSpPr>
          <p:cNvPr id="4"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581191" y="1236454"/>
            <a:ext cx="11166076" cy="1139659"/>
          </a:xfrm>
        </p:spPr>
        <p:txBody>
          <a:bodyPr>
            <a:noAutofit/>
          </a:bodyPr>
          <a:lstStyle/>
          <a:p>
            <a:r>
              <a:rPr lang="en-US" sz="5400" dirty="0">
                <a:solidFill>
                  <a:schemeClr val="tx1"/>
                </a:solidFill>
              </a:rPr>
              <a:t>Online Employee Leave System</a:t>
            </a: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451798" y="2376115"/>
            <a:ext cx="11252338" cy="4050404"/>
          </a:xfrm>
          <a:solidFill>
            <a:srgbClr val="002060"/>
          </a:solidFill>
          <a:ln>
            <a:solidFill>
              <a:schemeClr val="accent2">
                <a:lumMod val="20000"/>
                <a:lumOff val="80000"/>
              </a:schemeClr>
            </a:solidFill>
          </a:ln>
        </p:spPr>
        <p:txBody>
          <a:bodyPr>
            <a:normAutofit/>
          </a:bodyPr>
          <a:lstStyle/>
          <a:p>
            <a:pPr algn="ctr"/>
            <a:r>
              <a:rPr lang="en-US" sz="2800" dirty="0">
                <a:solidFill>
                  <a:srgbClr val="7CEBFF"/>
                </a:solidFill>
              </a:rPr>
              <a:t>Submitted by-</a:t>
            </a:r>
          </a:p>
          <a:p>
            <a:pPr algn="ctr"/>
            <a:r>
              <a:rPr lang="en-US" sz="2800" dirty="0" err="1">
                <a:solidFill>
                  <a:srgbClr val="7CEBFF"/>
                </a:solidFill>
              </a:rPr>
              <a:t>Sudeshna</a:t>
            </a:r>
            <a:r>
              <a:rPr lang="en-US" sz="2800" dirty="0">
                <a:solidFill>
                  <a:srgbClr val="7CEBFF"/>
                </a:solidFill>
              </a:rPr>
              <a:t> </a:t>
            </a:r>
            <a:r>
              <a:rPr lang="en-US" sz="2800" dirty="0" err="1">
                <a:solidFill>
                  <a:srgbClr val="7CEBFF"/>
                </a:solidFill>
              </a:rPr>
              <a:t>S</a:t>
            </a:r>
            <a:r>
              <a:rPr lang="en-US" sz="2800" dirty="0" err="1" smtClean="0">
                <a:solidFill>
                  <a:srgbClr val="7CEBFF"/>
                </a:solidFill>
              </a:rPr>
              <a:t>aha</a:t>
            </a:r>
            <a:r>
              <a:rPr lang="en-US" sz="2800" dirty="0" smtClean="0">
                <a:solidFill>
                  <a:srgbClr val="7CEBFF"/>
                </a:solidFill>
              </a:rPr>
              <a:t>(11501016005</a:t>
            </a:r>
            <a:r>
              <a:rPr lang="en-US" sz="2800" dirty="0">
                <a:solidFill>
                  <a:srgbClr val="7CEBFF"/>
                </a:solidFill>
              </a:rPr>
              <a:t>)</a:t>
            </a:r>
          </a:p>
          <a:p>
            <a:pPr algn="ctr"/>
            <a:r>
              <a:rPr lang="en-US" sz="2400" dirty="0">
                <a:solidFill>
                  <a:srgbClr val="7CEBFF"/>
                </a:solidFill>
              </a:rPr>
              <a:t>Guided by -</a:t>
            </a:r>
          </a:p>
          <a:p>
            <a:pPr algn="ctr"/>
            <a:r>
              <a:rPr lang="en-US" sz="2400" dirty="0" err="1">
                <a:solidFill>
                  <a:srgbClr val="7CEBFF"/>
                </a:solidFill>
              </a:rPr>
              <a:t>Puja</a:t>
            </a:r>
            <a:r>
              <a:rPr lang="en-US" sz="2400" dirty="0">
                <a:solidFill>
                  <a:srgbClr val="7CEBFF"/>
                </a:solidFill>
              </a:rPr>
              <a:t> </a:t>
            </a:r>
            <a:r>
              <a:rPr lang="en-US" sz="2400" dirty="0" err="1">
                <a:solidFill>
                  <a:srgbClr val="7CEBFF"/>
                </a:solidFill>
              </a:rPr>
              <a:t>B</a:t>
            </a:r>
            <a:r>
              <a:rPr lang="en-US" sz="2400" dirty="0" err="1" smtClean="0">
                <a:solidFill>
                  <a:srgbClr val="7CEBFF"/>
                </a:solidFill>
              </a:rPr>
              <a:t>asak</a:t>
            </a:r>
            <a:r>
              <a:rPr lang="en-US" sz="2400" dirty="0">
                <a:solidFill>
                  <a:srgbClr val="7CEBFF"/>
                </a:solidFill>
              </a:rPr>
              <a:t> </a:t>
            </a:r>
            <a:r>
              <a:rPr lang="en-US" sz="2400" dirty="0"/>
              <a:t>(Project coordinator of </a:t>
            </a:r>
            <a:r>
              <a:rPr lang="en-US" sz="2400" dirty="0" err="1"/>
              <a:t>Techtree</a:t>
            </a:r>
            <a:r>
              <a:rPr lang="en-US" sz="2400" dirty="0"/>
              <a:t> Technologies)</a:t>
            </a:r>
          </a:p>
        </p:txBody>
      </p:sp>
    </p:spTree>
    <p:extLst>
      <p:ext uri="{BB962C8B-B14F-4D97-AF65-F5344CB8AC3E}">
        <p14:creationId xmlns:p14="http://schemas.microsoft.com/office/powerpoint/2010/main" xmlns="" val="1487700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t="10681" r="9091" b="12711"/>
          <a:stretch/>
        </p:blipFill>
        <p:spPr>
          <a:xfrm>
            <a:off x="-664999" y="9"/>
            <a:ext cx="12856999" cy="7232063"/>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7" y="457200"/>
            <a:ext cx="7507083" cy="6400800"/>
            <a:chOff x="438067" y="457200"/>
            <a:chExt cx="7507083" cy="6400800"/>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6239933"/>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584200" y="554182"/>
            <a:ext cx="7213600" cy="831273"/>
          </a:xfrm>
        </p:spPr>
        <p:txBody>
          <a:bodyPr anchor="ctr">
            <a:normAutofit/>
          </a:bodyPr>
          <a:lstStyle/>
          <a:p>
            <a:pPr algn="ctr"/>
            <a:r>
              <a:rPr lang="en-US" dirty="0">
                <a:solidFill>
                  <a:schemeClr val="bg1"/>
                </a:solidFill>
              </a:rPr>
              <a:t>Contents</a:t>
            </a:r>
          </a:p>
        </p:txBody>
      </p:sp>
      <p:graphicFrame>
        <p:nvGraphicFramePr>
          <p:cNvPr id="6" name="Content Placeholder 5" descr="SmartArt">
            <a:extLst>
              <a:ext uri="{FF2B5EF4-FFF2-40B4-BE49-F238E27FC236}">
                <a16:creationId xmlns:a16="http://schemas.microsoft.com/office/drawing/2014/main" xmlns="" id="{BF629521-FFD2-45DA-9D1D-A5F09BD5A2D9}"/>
              </a:ext>
            </a:extLst>
          </p:cNvPr>
          <p:cNvGraphicFramePr>
            <a:graphicFrameLocks noGrp="1"/>
          </p:cNvGraphicFramePr>
          <p:nvPr>
            <p:ph idx="1"/>
            <p:extLst>
              <p:ext uri="{D42A27DB-BD31-4B8C-83A1-F6EECF244321}">
                <p14:modId xmlns:p14="http://schemas.microsoft.com/office/powerpoint/2010/main" xmlns="" val="2764563651"/>
              </p:ext>
            </p:extLst>
          </p:nvPr>
        </p:nvGraphicFramePr>
        <p:xfrm>
          <a:off x="0" y="1233055"/>
          <a:ext cx="7859739" cy="583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09322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lstStyle/>
          <a:p>
            <a:r>
              <a:rPr lang="en-US" dirty="0" smtClean="0">
                <a:solidFill>
                  <a:schemeClr val="bg1"/>
                </a:solidFill>
              </a:rPr>
              <a:t>Introduction</a:t>
            </a:r>
            <a:endParaRPr lang="en-IN" dirty="0">
              <a:solidFill>
                <a:schemeClr val="bg1"/>
              </a:solidFill>
            </a:endParaRPr>
          </a:p>
        </p:txBody>
      </p:sp>
      <p:sp>
        <p:nvSpPr>
          <p:cNvPr id="3" name="Content Placeholder 2"/>
          <p:cNvSpPr>
            <a:spLocks noGrp="1"/>
          </p:cNvSpPr>
          <p:nvPr>
            <p:ph idx="1"/>
          </p:nvPr>
        </p:nvSpPr>
        <p:spPr>
          <a:solidFill>
            <a:srgbClr val="002060"/>
          </a:solidFill>
        </p:spPr>
        <p:txBody>
          <a:bodyPr/>
          <a:lstStyle/>
          <a:p>
            <a:endParaRPr lang="en-IN" dirty="0" smtClean="0"/>
          </a:p>
          <a:p>
            <a:r>
              <a:rPr lang="en-IN" dirty="0" smtClean="0">
                <a:solidFill>
                  <a:schemeClr val="bg1"/>
                </a:solidFill>
              </a:rPr>
              <a:t>In most of the organization, each employee has been provided with a leave card at the time of appointment. Leave card shows the leave credited to the employer’s account. This paper based process is time consuming and also causes discrepancies in the record.</a:t>
            </a:r>
          </a:p>
          <a:p>
            <a:r>
              <a:rPr lang="en-IN" dirty="0" smtClean="0">
                <a:solidFill>
                  <a:schemeClr val="bg1"/>
                </a:solidFill>
              </a:rPr>
              <a:t>Due to the inconvenience in managing the data using leave cards , it is required to have an online  </a:t>
            </a:r>
            <a:r>
              <a:rPr lang="en-IN" b="1" dirty="0" smtClean="0">
                <a:solidFill>
                  <a:schemeClr val="bg1"/>
                </a:solidFill>
              </a:rPr>
              <a:t>Android Application system </a:t>
            </a:r>
            <a:r>
              <a:rPr lang="en-IN" dirty="0" smtClean="0">
                <a:solidFill>
                  <a:schemeClr val="bg1"/>
                </a:solidFill>
              </a:rPr>
              <a:t>where employee can login and apply for the leave according to the organization’s norms.</a:t>
            </a:r>
          </a:p>
          <a:p>
            <a:pPr>
              <a:buNone/>
            </a:pPr>
            <a:endParaRPr lang="en-IN"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l="13265" t="9091" r="3502" b="-1"/>
          <a:stretch/>
        </p:blipFill>
        <p:spPr>
          <a:xfrm>
            <a:off x="20" y="10"/>
            <a:ext cx="12191980" cy="6857990"/>
          </a:xfrm>
          <a:prstGeom prst="rect">
            <a:avLst/>
          </a:prstGeom>
        </p:spPr>
      </p:pic>
      <p:grpSp>
        <p:nvGrpSpPr>
          <p:cNvPr id="4"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581191" y="1236454"/>
            <a:ext cx="11166076" cy="1139659"/>
          </a:xfrm>
        </p:spPr>
        <p:txBody>
          <a:bodyPr>
            <a:noAutofit/>
          </a:bodyPr>
          <a:lstStyle/>
          <a:p>
            <a:pPr algn="ctr"/>
            <a:r>
              <a:rPr lang="en-US" sz="5400" dirty="0" smtClean="0">
                <a:solidFill>
                  <a:schemeClr val="tx1"/>
                </a:solidFill>
              </a:rPr>
              <a:t>objectives</a:t>
            </a:r>
            <a:endParaRPr lang="en-US" sz="5400" dirty="0">
              <a:solidFill>
                <a:schemeClr val="tx1"/>
              </a:solidFill>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451798" y="2376115"/>
            <a:ext cx="11252338" cy="4050404"/>
          </a:xfrm>
          <a:solidFill>
            <a:srgbClr val="002060"/>
          </a:solidFill>
          <a:ln>
            <a:solidFill>
              <a:schemeClr val="accent2">
                <a:lumMod val="20000"/>
                <a:lumOff val="80000"/>
              </a:schemeClr>
            </a:solidFill>
          </a:ln>
        </p:spPr>
        <p:txBody>
          <a:bodyPr>
            <a:normAutofit/>
          </a:bodyPr>
          <a:lstStyle/>
          <a:p>
            <a:endParaRPr lang="en-IN" sz="2400" dirty="0" smtClean="0"/>
          </a:p>
          <a:p>
            <a:pPr algn="l">
              <a:buFont typeface="Wingdings" pitchFamily="2" charset="2"/>
              <a:buChar char="q"/>
            </a:pPr>
            <a:r>
              <a:rPr lang="en-IN" sz="2400" dirty="0" smtClean="0"/>
              <a:t>    The aim of this project is to develop an application  which enables  you to get  the status of the leave and to apply for leave.</a:t>
            </a:r>
          </a:p>
          <a:p>
            <a:pPr algn="l"/>
            <a:endParaRPr lang="en-IN" sz="2400" dirty="0" smtClean="0"/>
          </a:p>
          <a:p>
            <a:pPr algn="l">
              <a:buFont typeface="Wingdings" pitchFamily="2" charset="2"/>
              <a:buChar char="q"/>
            </a:pPr>
            <a:r>
              <a:rPr lang="en-IN" sz="2400" dirty="0" smtClean="0"/>
              <a:t>     This system can be used to automate the workflow of leave applications and  their  approval.</a:t>
            </a:r>
          </a:p>
          <a:p>
            <a:pPr algn="l">
              <a:buFont typeface="Wingdings" pitchFamily="2" charset="2"/>
              <a:buChar char="q"/>
            </a:pPr>
            <a:r>
              <a:rPr lang="en-US" sz="2400" dirty="0" smtClean="0"/>
              <a:t>     The project will run through online. </a:t>
            </a:r>
            <a:endParaRPr lang="en-IN" sz="2400" dirty="0" smtClean="0"/>
          </a:p>
          <a:p>
            <a:pPr algn="l"/>
            <a:endParaRPr lang="en-IN" sz="2400" dirty="0" smtClean="0"/>
          </a:p>
          <a:p>
            <a:pPr algn="l">
              <a:buFont typeface="Wingdings" pitchFamily="2" charset="2"/>
              <a:buChar char="q"/>
            </a:pPr>
            <a:r>
              <a:rPr lang="en-IN" sz="2400" dirty="0" smtClean="0"/>
              <a:t>      The periodic creation of leave is also automated(list </a:t>
            </a:r>
            <a:r>
              <a:rPr lang="en-IN" sz="2400" dirty="0" err="1" smtClean="0"/>
              <a:t>view,auto</a:t>
            </a:r>
            <a:r>
              <a:rPr lang="en-IN" sz="2400" dirty="0" smtClean="0"/>
              <a:t> refresher)</a:t>
            </a:r>
          </a:p>
          <a:p>
            <a:endParaRPr lang="en-IN" sz="2400" dirty="0" smtClean="0"/>
          </a:p>
          <a:p>
            <a:pPr>
              <a:buFont typeface="Wingdings" pitchFamily="2" charset="2"/>
              <a:buChar char="q"/>
            </a:pPr>
            <a:endParaRPr lang="en-IN" sz="2400" dirty="0" smtClean="0"/>
          </a:p>
          <a:p>
            <a:endParaRPr lang="en-US" sz="2400" dirty="0"/>
          </a:p>
        </p:txBody>
      </p:sp>
    </p:spTree>
    <p:extLst>
      <p:ext uri="{BB962C8B-B14F-4D97-AF65-F5344CB8AC3E}">
        <p14:creationId xmlns:p14="http://schemas.microsoft.com/office/powerpoint/2010/main" xmlns="" val="1487700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xmlns=""/>
              </a:ext>
            </a:extLst>
          </a:blip>
          <a:srcRect l="13265" t="9091" r="3502" b="-1"/>
          <a:stretch/>
        </p:blipFill>
        <p:spPr>
          <a:xfrm>
            <a:off x="20" y="10"/>
            <a:ext cx="12191980" cy="6857990"/>
          </a:xfrm>
          <a:prstGeom prst="rect">
            <a:avLst/>
          </a:prstGeom>
        </p:spPr>
      </p:pic>
      <p:grpSp>
        <p:nvGrpSpPr>
          <p:cNvPr id="4"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445477" y="1236454"/>
            <a:ext cx="11242431" cy="1139659"/>
          </a:xfrm>
          <a:effectLst>
            <a:glow rad="228600">
              <a:schemeClr val="accent2">
                <a:satMod val="175000"/>
                <a:alpha val="40000"/>
              </a:schemeClr>
            </a:glow>
            <a:outerShdw blurRad="57150" dist="38100" dir="5400000" algn="ctr" rotWithShape="0">
              <a:schemeClr val="accent2">
                <a:shade val="9000"/>
                <a:satMod val="105000"/>
                <a:alpha val="48000"/>
              </a:schemeClr>
            </a:outerShdw>
          </a:effectLst>
        </p:spPr>
        <p:style>
          <a:lnRef idx="0">
            <a:schemeClr val="accent2"/>
          </a:lnRef>
          <a:fillRef idx="3">
            <a:schemeClr val="accent2"/>
          </a:fillRef>
          <a:effectRef idx="3">
            <a:schemeClr val="accent2"/>
          </a:effectRef>
          <a:fontRef idx="minor">
            <a:schemeClr val="lt1"/>
          </a:fontRef>
        </p:style>
        <p:txBody>
          <a:bodyPr>
            <a:noAutofit/>
          </a:bodyPr>
          <a:lstStyle/>
          <a:p>
            <a:pPr algn="ctr"/>
            <a:r>
              <a:rPr lang="en-US" sz="5400" dirty="0" smtClean="0">
                <a:solidFill>
                  <a:schemeClr val="tx1"/>
                </a:solidFill>
              </a:rPr>
              <a:t>Hardware &amp; software used</a:t>
            </a:r>
            <a:endParaRPr lang="en-US" sz="5400" dirty="0">
              <a:solidFill>
                <a:schemeClr val="tx1"/>
              </a:solidFill>
            </a:endParaRP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451798" y="2376115"/>
            <a:ext cx="11252338" cy="4050404"/>
          </a:xfrm>
          <a:solidFill>
            <a:srgbClr val="002060"/>
          </a:solidFill>
          <a:ln>
            <a:solidFill>
              <a:schemeClr val="accent2">
                <a:lumMod val="20000"/>
                <a:lumOff val="80000"/>
              </a:schemeClr>
            </a:solidFill>
          </a:ln>
        </p:spPr>
        <p:txBody>
          <a:bodyPr>
            <a:normAutofit lnSpcReduction="10000"/>
          </a:bodyPr>
          <a:lstStyle/>
          <a:p>
            <a:endParaRPr lang="en-IN" sz="2400" dirty="0" smtClean="0"/>
          </a:p>
          <a:p>
            <a:pPr algn="l">
              <a:buClr>
                <a:schemeClr val="tx2"/>
              </a:buClr>
              <a:buFont typeface="Wingdings" pitchFamily="2" charset="2"/>
              <a:buChar char="q"/>
            </a:pPr>
            <a:r>
              <a:rPr lang="en-US" sz="2400" dirty="0" smtClean="0"/>
              <a:t>Processor : Intel core i5</a:t>
            </a:r>
            <a:endParaRPr lang="en-IN" sz="2400" dirty="0" smtClean="0"/>
          </a:p>
          <a:p>
            <a:pPr algn="l">
              <a:buClr>
                <a:schemeClr val="tx2"/>
              </a:buClr>
              <a:buFont typeface="Wingdings" pitchFamily="2" charset="2"/>
              <a:buChar char="q"/>
            </a:pPr>
            <a:r>
              <a:rPr lang="en-US" sz="2400" dirty="0" smtClean="0"/>
              <a:t>RAM : 4GB</a:t>
            </a:r>
            <a:endParaRPr lang="en-IN" sz="2400" dirty="0" smtClean="0"/>
          </a:p>
          <a:p>
            <a:pPr algn="l">
              <a:buClr>
                <a:schemeClr val="tx2"/>
              </a:buClr>
              <a:buFont typeface="Wingdings" pitchFamily="2" charset="2"/>
              <a:buChar char="q"/>
            </a:pPr>
            <a:r>
              <a:rPr lang="en-US" sz="2400" dirty="0" smtClean="0"/>
              <a:t>Operating System : Windows 8.1</a:t>
            </a:r>
            <a:endParaRPr lang="en-IN" sz="2400" dirty="0" smtClean="0"/>
          </a:p>
          <a:p>
            <a:pPr algn="l">
              <a:buClr>
                <a:schemeClr val="tx2"/>
              </a:buClr>
              <a:buFont typeface="Wingdings" pitchFamily="2" charset="2"/>
              <a:buChar char="q"/>
            </a:pPr>
            <a:r>
              <a:rPr lang="en-US" sz="2400" dirty="0" smtClean="0"/>
              <a:t>Technology : Android</a:t>
            </a:r>
            <a:endParaRPr lang="en-IN" sz="2400" dirty="0" smtClean="0"/>
          </a:p>
          <a:p>
            <a:pPr algn="l">
              <a:buClr>
                <a:schemeClr val="tx2"/>
              </a:buClr>
              <a:buFont typeface="Wingdings" pitchFamily="2" charset="2"/>
              <a:buChar char="q"/>
            </a:pPr>
            <a:r>
              <a:rPr lang="en-US" sz="2400" dirty="0" smtClean="0"/>
              <a:t>Front end:  Android (java,xml)</a:t>
            </a:r>
          </a:p>
          <a:p>
            <a:pPr lvl="0" algn="l">
              <a:buClr>
                <a:schemeClr val="tx2"/>
              </a:buClr>
              <a:buFont typeface="Wingdings" pitchFamily="2" charset="2"/>
              <a:buChar char="q"/>
            </a:pPr>
            <a:r>
              <a:rPr lang="en-US" sz="2400" dirty="0" smtClean="0"/>
              <a:t>Backend:  </a:t>
            </a:r>
            <a:r>
              <a:rPr lang="en-US" sz="2400" dirty="0" err="1" smtClean="0"/>
              <a:t>php-MySql</a:t>
            </a:r>
            <a:endParaRPr lang="en-US" sz="2400" dirty="0" smtClean="0"/>
          </a:p>
          <a:p>
            <a:pPr lvl="0" algn="l">
              <a:buClr>
                <a:schemeClr val="tx2"/>
              </a:buClr>
              <a:buFont typeface="Wingdings" pitchFamily="2" charset="2"/>
              <a:buChar char="q"/>
            </a:pPr>
            <a:r>
              <a:rPr lang="en-US" sz="2400" dirty="0" smtClean="0"/>
              <a:t>IDE :Android  Studio 3.3.2</a:t>
            </a:r>
          </a:p>
          <a:p>
            <a:pPr algn="l">
              <a:buClr>
                <a:schemeClr val="tx2"/>
              </a:buClr>
              <a:buFont typeface="Wingdings" pitchFamily="2" charset="2"/>
              <a:buChar char="q"/>
            </a:pPr>
            <a:r>
              <a:rPr lang="en-US" sz="2400" dirty="0" smtClean="0"/>
              <a:t>Web Server : catfish</a:t>
            </a:r>
          </a:p>
          <a:p>
            <a:pPr algn="l">
              <a:buClr>
                <a:schemeClr val="tx2"/>
              </a:buClr>
              <a:buFont typeface="Wingdings" pitchFamily="2" charset="2"/>
              <a:buChar char="q"/>
            </a:pPr>
            <a:r>
              <a:rPr lang="en-US" sz="2400" dirty="0" smtClean="0"/>
              <a:t>Database : Oracle 10g XE</a:t>
            </a:r>
            <a:endParaRPr lang="en-IN" sz="2400" dirty="0" smtClean="0"/>
          </a:p>
          <a:p>
            <a:pPr>
              <a:buClr>
                <a:schemeClr val="tx2"/>
              </a:buClr>
              <a:buFont typeface="Wingdings" pitchFamily="2" charset="2"/>
              <a:buChar char="q"/>
            </a:pPr>
            <a:endParaRPr lang="en-IN" sz="2400" dirty="0" smtClean="0">
              <a:solidFill>
                <a:schemeClr val="bg1"/>
              </a:solidFill>
            </a:endParaRPr>
          </a:p>
          <a:p>
            <a:endParaRPr lang="en-IN" sz="2400" dirty="0" smtClean="0"/>
          </a:p>
          <a:p>
            <a:pPr>
              <a:buFont typeface="Wingdings" pitchFamily="2" charset="2"/>
              <a:buChar char="q"/>
            </a:pPr>
            <a:endParaRPr lang="en-IN" sz="2400" dirty="0" smtClean="0"/>
          </a:p>
          <a:p>
            <a:endParaRPr lang="en-US" sz="2400" dirty="0"/>
          </a:p>
        </p:txBody>
      </p:sp>
    </p:spTree>
    <p:extLst>
      <p:ext uri="{BB962C8B-B14F-4D97-AF65-F5344CB8AC3E}">
        <p14:creationId xmlns:p14="http://schemas.microsoft.com/office/powerpoint/2010/main" xmlns="" val="1487700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4092"/>
            <a:ext cx="10972800" cy="1342996"/>
          </a:xfrm>
        </p:spPr>
        <p:txBody>
          <a:bodyPr>
            <a:normAutofit fontScale="90000"/>
          </a:bodyPr>
          <a:lstStyle/>
          <a:p>
            <a:pPr lvl="0" algn="ctr"/>
            <a:r>
              <a:rPr lang="en-US" b="1" dirty="0" smtClean="0"/>
              <a:t>STUDY OF THE SYSTEM   </a:t>
            </a:r>
            <a:br>
              <a:rPr lang="en-US" b="1" dirty="0" smtClean="0"/>
            </a:br>
            <a:endParaRPr lang="en-IN" dirty="0"/>
          </a:p>
        </p:txBody>
      </p:sp>
      <p:sp>
        <p:nvSpPr>
          <p:cNvPr id="3" name="Content Placeholder 2"/>
          <p:cNvSpPr>
            <a:spLocks noGrp="1"/>
          </p:cNvSpPr>
          <p:nvPr>
            <p:ph idx="1"/>
          </p:nvPr>
        </p:nvSpPr>
        <p:spPr>
          <a:blipFill>
            <a:blip r:embed="rId2"/>
            <a:tile tx="0" ty="0" sx="100000" sy="100000" flip="none" algn="tl"/>
          </a:blipFill>
          <a:ln>
            <a:solidFill>
              <a:srgbClr val="0070C0"/>
            </a:solidFill>
          </a:ln>
        </p:spPr>
        <p:txBody>
          <a:bodyPr/>
          <a:lstStyle/>
          <a:p>
            <a:pPr>
              <a:buNone/>
            </a:pPr>
            <a:endParaRPr lang="en-IN" b="1" dirty="0" smtClean="0"/>
          </a:p>
          <a:p>
            <a:pPr>
              <a:buNone/>
            </a:pPr>
            <a:r>
              <a:rPr lang="en-IN" b="1" dirty="0" smtClean="0">
                <a:solidFill>
                  <a:schemeClr val="bg1"/>
                </a:solidFill>
              </a:rPr>
              <a:t>    To provide flexibility to the users(employee), the interfaces have been developed that are accessible through an  ANDROID Application. The GUI’S at  the top level have been categorized as:</a:t>
            </a:r>
          </a:p>
          <a:p>
            <a:r>
              <a:rPr lang="en-IN" b="1" dirty="0" smtClean="0">
                <a:solidFill>
                  <a:schemeClr val="bg1"/>
                </a:solidFill>
              </a:rPr>
              <a:t>Admin Interface</a:t>
            </a:r>
          </a:p>
          <a:p>
            <a:r>
              <a:rPr lang="en-IN" b="1" dirty="0" smtClean="0">
                <a:solidFill>
                  <a:schemeClr val="bg1"/>
                </a:solidFill>
              </a:rPr>
              <a:t>Employee Interface</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solidFill>
        </p:spPr>
        <p:txBody>
          <a:bodyPr/>
          <a:lstStyle/>
          <a:p>
            <a:r>
              <a:rPr lang="en-US" dirty="0" smtClean="0">
                <a:solidFill>
                  <a:schemeClr val="bg1"/>
                </a:solidFill>
              </a:rPr>
              <a:t>Admin</a:t>
            </a:r>
            <a:r>
              <a:rPr lang="en-US" dirty="0" smtClean="0"/>
              <a:t>  </a:t>
            </a:r>
            <a:r>
              <a:rPr lang="en-US" dirty="0" smtClean="0">
                <a:solidFill>
                  <a:schemeClr val="bg1"/>
                </a:solidFill>
              </a:rPr>
              <a:t>interface</a:t>
            </a:r>
            <a:endParaRPr lang="en-IN" dirty="0">
              <a:solidFill>
                <a:schemeClr val="bg1"/>
              </a:solidFill>
            </a:endParaRPr>
          </a:p>
        </p:txBody>
      </p:sp>
      <p:sp>
        <p:nvSpPr>
          <p:cNvPr id="3" name="Content Placeholder 2"/>
          <p:cNvSpPr>
            <a:spLocks noGrp="1"/>
          </p:cNvSpPr>
          <p:nvPr>
            <p:ph idx="1"/>
          </p:nvPr>
        </p:nvSpPr>
        <p:spPr>
          <a:blipFill>
            <a:blip r:embed="rId2"/>
            <a:tile tx="0" ty="0" sx="100000" sy="100000" flip="none" algn="tl"/>
          </a:blipFill>
        </p:spPr>
        <p:txBody>
          <a:bodyPr/>
          <a:lstStyle/>
          <a:p>
            <a:endParaRPr lang="en-IN" dirty="0" smtClean="0"/>
          </a:p>
          <a:p>
            <a:r>
              <a:rPr lang="en-IN" b="1" dirty="0" smtClean="0">
                <a:solidFill>
                  <a:schemeClr val="bg1"/>
                </a:solidFill>
              </a:rPr>
              <a:t>The initial step which is handled by the admin module is to create an unique user account for each employee.</a:t>
            </a:r>
          </a:p>
          <a:p>
            <a:r>
              <a:rPr lang="en-IN" b="1" dirty="0" smtClean="0">
                <a:solidFill>
                  <a:schemeClr val="bg1"/>
                </a:solidFill>
              </a:rPr>
              <a:t>This module handles the registration process of the employee.</a:t>
            </a:r>
          </a:p>
          <a:p>
            <a:r>
              <a:rPr lang="en-IN" b="1" dirty="0" smtClean="0">
                <a:solidFill>
                  <a:schemeClr val="bg1"/>
                </a:solidFill>
              </a:rPr>
              <a:t>Admin can add, delete, view employee details.</a:t>
            </a:r>
          </a:p>
          <a:p>
            <a:r>
              <a:rPr lang="en-IN" b="1" dirty="0" smtClean="0">
                <a:solidFill>
                  <a:schemeClr val="bg1"/>
                </a:solidFill>
              </a:rPr>
              <a:t>Admin can approve and reject the employee leaves.</a:t>
            </a:r>
          </a:p>
          <a:p>
            <a:pPr>
              <a:buNone/>
            </a:pPr>
            <a:endParaRPr lang="en-IN" b="1" dirty="0" smtClean="0">
              <a:solidFill>
                <a:schemeClr val="bg1"/>
              </a:solidFill>
            </a:endParaRP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solidFill>
        </p:spPr>
        <p:txBody>
          <a:bodyPr/>
          <a:lstStyle/>
          <a:p>
            <a:r>
              <a:rPr lang="en-US" dirty="0" smtClean="0">
                <a:solidFill>
                  <a:schemeClr val="bg1"/>
                </a:solidFill>
              </a:rPr>
              <a:t>Employee</a:t>
            </a:r>
            <a:r>
              <a:rPr lang="en-US" dirty="0" smtClean="0"/>
              <a:t> </a:t>
            </a:r>
            <a:r>
              <a:rPr lang="en-US" dirty="0" smtClean="0">
                <a:solidFill>
                  <a:schemeClr val="bg1"/>
                </a:solidFill>
              </a:rPr>
              <a:t>Interface</a:t>
            </a:r>
            <a:endParaRPr lang="en-IN" dirty="0">
              <a:solidFill>
                <a:schemeClr val="bg1"/>
              </a:solidFill>
            </a:endParaRPr>
          </a:p>
        </p:txBody>
      </p:sp>
      <p:sp>
        <p:nvSpPr>
          <p:cNvPr id="3" name="Content Placeholder 2"/>
          <p:cNvSpPr>
            <a:spLocks noGrp="1"/>
          </p:cNvSpPr>
          <p:nvPr>
            <p:ph idx="1"/>
          </p:nvPr>
        </p:nvSpPr>
        <p:spPr>
          <a:blipFill>
            <a:blip r:embed="rId2"/>
            <a:tile tx="0" ty="0" sx="100000" sy="100000" flip="none" algn="tl"/>
          </a:blipFill>
        </p:spPr>
        <p:txBody>
          <a:bodyPr/>
          <a:lstStyle/>
          <a:p>
            <a:endParaRPr lang="en-IN" dirty="0" smtClean="0"/>
          </a:p>
          <a:p>
            <a:endParaRPr lang="en-IN" dirty="0" smtClean="0"/>
          </a:p>
          <a:p>
            <a:r>
              <a:rPr lang="en-IN" b="1" dirty="0" smtClean="0">
                <a:solidFill>
                  <a:schemeClr val="bg1"/>
                </a:solidFill>
              </a:rPr>
              <a:t>An employee can visit all leave description details once they logged in into the application with the help of id which was provided by the company.</a:t>
            </a:r>
          </a:p>
          <a:p>
            <a:r>
              <a:rPr lang="en-IN" b="1" dirty="0" smtClean="0">
                <a:solidFill>
                  <a:schemeClr val="bg1"/>
                </a:solidFill>
              </a:rPr>
              <a:t>Based on the availability of leave, employee can apply leave.</a:t>
            </a:r>
          </a:p>
          <a:p>
            <a:r>
              <a:rPr lang="en-IN" b="1" dirty="0" smtClean="0">
                <a:solidFill>
                  <a:schemeClr val="bg1"/>
                </a:solidFill>
              </a:rPr>
              <a:t>By the help of this application the employee can view their leave status that it is approved, rejected or pending</a:t>
            </a:r>
          </a:p>
          <a:p>
            <a:endParaRPr lang="en-IN" b="1" dirty="0" smtClean="0">
              <a:solidFill>
                <a:schemeClr val="bg1"/>
              </a:solidFill>
            </a:endParaRP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834</Words>
  <Application>Microsoft Office PowerPoint</Application>
  <PresentationFormat>Custom</PresentationFormat>
  <Paragraphs>135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Online Employee Leave System</vt:lpstr>
      <vt:lpstr>Online Employee Leave System</vt:lpstr>
      <vt:lpstr>Contents</vt:lpstr>
      <vt:lpstr>Introduction</vt:lpstr>
      <vt:lpstr>objectives</vt:lpstr>
      <vt:lpstr>Hardware &amp; software used</vt:lpstr>
      <vt:lpstr>STUDY OF THE SYSTEM    </vt:lpstr>
      <vt:lpstr>Admin  interface</vt:lpstr>
      <vt:lpstr>Employee Interface</vt:lpstr>
      <vt:lpstr>System  layout</vt:lpstr>
      <vt:lpstr>Employee  login</vt:lpstr>
      <vt:lpstr>Home </vt:lpstr>
      <vt:lpstr>Employee  profile </vt:lpstr>
      <vt:lpstr>Apply  leave </vt:lpstr>
      <vt:lpstr> leave  Details</vt:lpstr>
      <vt:lpstr> Sign out module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dividend design</dc:title>
  <dc:creator/>
  <cp:lastModifiedBy/>
  <cp:revision>94</cp:revision>
  <dcterms:created xsi:type="dcterms:W3CDTF">2019-04-01T22:43:48Z</dcterms:created>
  <dcterms:modified xsi:type="dcterms:W3CDTF">2019-04-16T05:51:05Z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2019-04-01T22:43:57.6306096Z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686f2fde-6b7d-4028-a43c-f24faaac05ca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