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18588"/>
    <p:restoredTop sz="94624"/>
  </p:normalViewPr>
  <p:slideViewPr>
    <p:cSldViewPr snapToGrid="0" snapToObjects="1">
      <p:cViewPr>
        <p:scale>
          <a:sx n="90" d="100"/>
          <a:sy n="90" d="100"/>
        </p:scale>
        <p:origin x="648" y="144"/>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E196247-D658-FC49-8B03-4B86A119DA7F}" type="datetimeFigureOut">
              <a:t>12/9/17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47A3E7-921D-F541-90B3-565C0D67F262}" type="slidenum">
              <a:t>‹#›</a:t>
            </a:fld>
            <a:endParaRPr lang="en-US"/>
          </a:p>
        </p:txBody>
      </p:sp>
    </p:spTree>
    <p:extLst>
      <p:ext uri="{BB962C8B-B14F-4D97-AF65-F5344CB8AC3E}">
        <p14:creationId xmlns:p14="http://schemas.microsoft.com/office/powerpoint/2010/main" val="22580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196247-D658-FC49-8B03-4B86A119DA7F}" type="datetimeFigureOut">
              <a:t>12/9/17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47A3E7-921D-F541-90B3-565C0D67F262}" type="slidenum">
              <a:t>‹#›</a:t>
            </a:fld>
            <a:endParaRPr lang="en-US"/>
          </a:p>
        </p:txBody>
      </p:sp>
    </p:spTree>
    <p:extLst>
      <p:ext uri="{BB962C8B-B14F-4D97-AF65-F5344CB8AC3E}">
        <p14:creationId xmlns:p14="http://schemas.microsoft.com/office/powerpoint/2010/main" val="1948623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196247-D658-FC49-8B03-4B86A119DA7F}" type="datetimeFigureOut">
              <a:t>12/9/17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47A3E7-921D-F541-90B3-565C0D67F262}" type="slidenum">
              <a:t>‹#›</a:t>
            </a:fld>
            <a:endParaRPr lang="en-US"/>
          </a:p>
        </p:txBody>
      </p:sp>
    </p:spTree>
    <p:extLst>
      <p:ext uri="{BB962C8B-B14F-4D97-AF65-F5344CB8AC3E}">
        <p14:creationId xmlns:p14="http://schemas.microsoft.com/office/powerpoint/2010/main" val="1381413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196247-D658-FC49-8B03-4B86A119DA7F}" type="datetimeFigureOut">
              <a:t>12/9/17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47A3E7-921D-F541-90B3-565C0D67F262}" type="slidenum">
              <a:t>‹#›</a:t>
            </a:fld>
            <a:endParaRPr lang="en-US"/>
          </a:p>
        </p:txBody>
      </p:sp>
    </p:spTree>
    <p:extLst>
      <p:ext uri="{BB962C8B-B14F-4D97-AF65-F5344CB8AC3E}">
        <p14:creationId xmlns:p14="http://schemas.microsoft.com/office/powerpoint/2010/main" val="1547240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196247-D658-FC49-8B03-4B86A119DA7F}" type="datetimeFigureOut">
              <a:t>12/9/17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47A3E7-921D-F541-90B3-565C0D67F262}" type="slidenum">
              <a:t>‹#›</a:t>
            </a:fld>
            <a:endParaRPr lang="en-US"/>
          </a:p>
        </p:txBody>
      </p:sp>
    </p:spTree>
    <p:extLst>
      <p:ext uri="{BB962C8B-B14F-4D97-AF65-F5344CB8AC3E}">
        <p14:creationId xmlns:p14="http://schemas.microsoft.com/office/powerpoint/2010/main" val="594744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E196247-D658-FC49-8B03-4B86A119DA7F}" type="datetimeFigureOut">
              <a:t>12/9/17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47A3E7-921D-F541-90B3-565C0D67F262}" type="slidenum">
              <a:t>‹#›</a:t>
            </a:fld>
            <a:endParaRPr lang="en-US"/>
          </a:p>
        </p:txBody>
      </p:sp>
    </p:spTree>
    <p:extLst>
      <p:ext uri="{BB962C8B-B14F-4D97-AF65-F5344CB8AC3E}">
        <p14:creationId xmlns:p14="http://schemas.microsoft.com/office/powerpoint/2010/main" val="1488405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E196247-D658-FC49-8B03-4B86A119DA7F}" type="datetimeFigureOut">
              <a:t>12/9/17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47A3E7-921D-F541-90B3-565C0D67F262}" type="slidenum">
              <a:t>‹#›</a:t>
            </a:fld>
            <a:endParaRPr lang="en-US"/>
          </a:p>
        </p:txBody>
      </p:sp>
    </p:spTree>
    <p:extLst>
      <p:ext uri="{BB962C8B-B14F-4D97-AF65-F5344CB8AC3E}">
        <p14:creationId xmlns:p14="http://schemas.microsoft.com/office/powerpoint/2010/main" val="1747835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E196247-D658-FC49-8B03-4B86A119DA7F}" type="datetimeFigureOut">
              <a:t>12/9/17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47A3E7-921D-F541-90B3-565C0D67F262}" type="slidenum">
              <a:t>‹#›</a:t>
            </a:fld>
            <a:endParaRPr lang="en-US"/>
          </a:p>
        </p:txBody>
      </p:sp>
    </p:spTree>
    <p:extLst>
      <p:ext uri="{BB962C8B-B14F-4D97-AF65-F5344CB8AC3E}">
        <p14:creationId xmlns:p14="http://schemas.microsoft.com/office/powerpoint/2010/main" val="450710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196247-D658-FC49-8B03-4B86A119DA7F}" type="datetimeFigureOut">
              <a:t>12/9/17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47A3E7-921D-F541-90B3-565C0D67F262}" type="slidenum">
              <a:t>‹#›</a:t>
            </a:fld>
            <a:endParaRPr lang="en-US"/>
          </a:p>
        </p:txBody>
      </p:sp>
    </p:spTree>
    <p:extLst>
      <p:ext uri="{BB962C8B-B14F-4D97-AF65-F5344CB8AC3E}">
        <p14:creationId xmlns:p14="http://schemas.microsoft.com/office/powerpoint/2010/main" val="912029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196247-D658-FC49-8B03-4B86A119DA7F}" type="datetimeFigureOut">
              <a:t>12/9/17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47A3E7-921D-F541-90B3-565C0D67F262}" type="slidenum">
              <a:t>‹#›</a:t>
            </a:fld>
            <a:endParaRPr lang="en-US"/>
          </a:p>
        </p:txBody>
      </p:sp>
    </p:spTree>
    <p:extLst>
      <p:ext uri="{BB962C8B-B14F-4D97-AF65-F5344CB8AC3E}">
        <p14:creationId xmlns:p14="http://schemas.microsoft.com/office/powerpoint/2010/main" val="1888143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196247-D658-FC49-8B03-4B86A119DA7F}" type="datetimeFigureOut">
              <a:t>12/9/17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47A3E7-921D-F541-90B3-565C0D67F262}" type="slidenum">
              <a:t>‹#›</a:t>
            </a:fld>
            <a:endParaRPr lang="en-US"/>
          </a:p>
        </p:txBody>
      </p:sp>
    </p:spTree>
    <p:extLst>
      <p:ext uri="{BB962C8B-B14F-4D97-AF65-F5344CB8AC3E}">
        <p14:creationId xmlns:p14="http://schemas.microsoft.com/office/powerpoint/2010/main" val="66862516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196247-D658-FC49-8B03-4B86A119DA7F}" type="datetimeFigureOut">
              <a:t>12/9/17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47A3E7-921D-F541-90B3-565C0D67F262}" type="slidenum">
              <a:t>‹#›</a:t>
            </a:fld>
            <a:endParaRPr lang="en-US"/>
          </a:p>
        </p:txBody>
      </p:sp>
    </p:spTree>
    <p:extLst>
      <p:ext uri="{BB962C8B-B14F-4D97-AF65-F5344CB8AC3E}">
        <p14:creationId xmlns:p14="http://schemas.microsoft.com/office/powerpoint/2010/main" val="5448261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39886" y="1110095"/>
            <a:ext cx="4561177" cy="1107996"/>
          </a:xfrm>
          <a:prstGeom prst="rect">
            <a:avLst/>
          </a:prstGeom>
          <a:noFill/>
        </p:spPr>
        <p:txBody>
          <a:bodyPr wrap="square" rtlCol="0">
            <a:spAutoFit/>
          </a:bodyPr>
          <a:lstStyle/>
          <a:p>
            <a:r>
              <a:rPr lang="en-US" sz="6600"/>
              <a:t>Group NaSu</a:t>
            </a:r>
          </a:p>
        </p:txBody>
      </p:sp>
      <p:sp>
        <p:nvSpPr>
          <p:cNvPr id="2" name="TextBox 1"/>
          <p:cNvSpPr txBox="1"/>
          <p:nvPr/>
        </p:nvSpPr>
        <p:spPr>
          <a:xfrm>
            <a:off x="4043363" y="2571750"/>
            <a:ext cx="4514850" cy="1815882"/>
          </a:xfrm>
          <a:prstGeom prst="rect">
            <a:avLst/>
          </a:prstGeom>
          <a:noFill/>
        </p:spPr>
        <p:txBody>
          <a:bodyPr wrap="square" rtlCol="0">
            <a:spAutoFit/>
          </a:bodyPr>
          <a:lstStyle/>
          <a:p>
            <a:r>
              <a:rPr lang="en-US" sz="2800">
                <a:latin typeface="Calibri" charset="0"/>
                <a:ea typeface="Calibri" charset="0"/>
                <a:cs typeface="Calibri" charset="0"/>
              </a:rPr>
              <a:t>CS4660</a:t>
            </a:r>
          </a:p>
          <a:p>
            <a:r>
              <a:rPr lang="en-US" sz="2800">
                <a:latin typeface="Calibri" charset="0"/>
                <a:ea typeface="Calibri" charset="0"/>
                <a:cs typeface="Calibri" charset="0"/>
              </a:rPr>
              <a:t>Team-Members:</a:t>
            </a:r>
          </a:p>
          <a:p>
            <a:r>
              <a:rPr lang="mr-IN" sz="2800">
                <a:latin typeface="Calibri" charset="0"/>
                <a:ea typeface="Calibri" charset="0"/>
                <a:cs typeface="Calibri" charset="0"/>
              </a:rPr>
              <a:t>Nam Pham,   CIN: 304915083</a:t>
            </a:r>
            <a:endParaRPr lang="en-US" sz="2800">
              <a:latin typeface="Calibri" charset="0"/>
              <a:ea typeface="Calibri" charset="0"/>
              <a:cs typeface="Calibri" charset="0"/>
            </a:endParaRPr>
          </a:p>
          <a:p>
            <a:r>
              <a:rPr lang="mr-IN" sz="2800">
                <a:latin typeface="Calibri" charset="0"/>
                <a:ea typeface="Calibri" charset="0"/>
                <a:cs typeface="Calibri" charset="0"/>
              </a:rPr>
              <a:t>Sudip Baral,  CIN: 303103065</a:t>
            </a:r>
            <a:endParaRPr lang="en-US" sz="2800">
              <a:latin typeface="Calibri" charset="0"/>
              <a:ea typeface="Calibri" charset="0"/>
              <a:cs typeface="Calibri" charset="0"/>
            </a:endParaRPr>
          </a:p>
        </p:txBody>
      </p:sp>
    </p:spTree>
    <p:extLst>
      <p:ext uri="{BB962C8B-B14F-4D97-AF65-F5344CB8AC3E}">
        <p14:creationId xmlns:p14="http://schemas.microsoft.com/office/powerpoint/2010/main" val="9653060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86326" y="1443037"/>
            <a:ext cx="3086100" cy="728663"/>
          </a:xfrm>
          <a:prstGeom prst="rect">
            <a:avLst/>
          </a:prstGeom>
          <a:noFill/>
        </p:spPr>
        <p:txBody>
          <a:bodyPr wrap="square" rtlCol="0">
            <a:spAutoFit/>
          </a:bodyPr>
          <a:lstStyle/>
          <a:p>
            <a:r>
              <a:rPr lang="en-US" sz="4000" b="1"/>
              <a:t>CONCLUSION</a:t>
            </a:r>
          </a:p>
        </p:txBody>
      </p:sp>
      <p:sp>
        <p:nvSpPr>
          <p:cNvPr id="3" name="TextBox 2"/>
          <p:cNvSpPr txBox="1"/>
          <p:nvPr/>
        </p:nvSpPr>
        <p:spPr>
          <a:xfrm>
            <a:off x="5341145" y="2938461"/>
            <a:ext cx="2176461" cy="707886"/>
          </a:xfrm>
          <a:prstGeom prst="rect">
            <a:avLst/>
          </a:prstGeom>
          <a:noFill/>
        </p:spPr>
        <p:txBody>
          <a:bodyPr wrap="square" rtlCol="0">
            <a:spAutoFit/>
          </a:bodyPr>
          <a:lstStyle/>
          <a:p>
            <a:r>
              <a:rPr lang="en-US" sz="4000"/>
              <a:t>Accuracy</a:t>
            </a:r>
          </a:p>
        </p:txBody>
      </p:sp>
      <p:sp>
        <p:nvSpPr>
          <p:cNvPr id="4" name="TextBox 3"/>
          <p:cNvSpPr txBox="1"/>
          <p:nvPr/>
        </p:nvSpPr>
        <p:spPr>
          <a:xfrm>
            <a:off x="4071937" y="3766777"/>
            <a:ext cx="4714875" cy="646331"/>
          </a:xfrm>
          <a:prstGeom prst="rect">
            <a:avLst/>
          </a:prstGeom>
          <a:noFill/>
        </p:spPr>
        <p:txBody>
          <a:bodyPr wrap="square" rtlCol="0">
            <a:spAutoFit/>
          </a:bodyPr>
          <a:lstStyle/>
          <a:p>
            <a:pPr algn="ctr"/>
            <a:r>
              <a:rPr lang="en-US"/>
              <a:t>Demonstration of the project contains accuracies and errors.</a:t>
            </a:r>
          </a:p>
        </p:txBody>
      </p:sp>
      <p:sp>
        <p:nvSpPr>
          <p:cNvPr id="5" name="TextBox 4"/>
          <p:cNvSpPr txBox="1"/>
          <p:nvPr/>
        </p:nvSpPr>
        <p:spPr>
          <a:xfrm>
            <a:off x="5393530" y="4872092"/>
            <a:ext cx="2071687" cy="369332"/>
          </a:xfrm>
          <a:prstGeom prst="rect">
            <a:avLst/>
          </a:prstGeom>
          <a:noFill/>
        </p:spPr>
        <p:txBody>
          <a:bodyPr wrap="square" rtlCol="0">
            <a:spAutoFit/>
          </a:bodyPr>
          <a:lstStyle/>
          <a:p>
            <a:r>
              <a:rPr lang="en-US" b="1"/>
              <a:t>Let us Demo now </a:t>
            </a:r>
            <a:r>
              <a:rPr lang="mr-IN" b="1"/>
              <a:t>…</a:t>
            </a:r>
            <a:endParaRPr lang="en-US" b="1"/>
          </a:p>
        </p:txBody>
      </p:sp>
    </p:spTree>
    <p:extLst>
      <p:ext uri="{BB962C8B-B14F-4D97-AF65-F5344CB8AC3E}">
        <p14:creationId xmlns:p14="http://schemas.microsoft.com/office/powerpoint/2010/main" val="1343277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57613" y="1785937"/>
            <a:ext cx="5400675" cy="769441"/>
          </a:xfrm>
          <a:prstGeom prst="rect">
            <a:avLst/>
          </a:prstGeom>
          <a:noFill/>
        </p:spPr>
        <p:txBody>
          <a:bodyPr wrap="square" rtlCol="0">
            <a:spAutoFit/>
          </a:bodyPr>
          <a:lstStyle/>
          <a:p>
            <a:r>
              <a:rPr lang="en-US" sz="4400"/>
              <a:t>House Price Prediction</a:t>
            </a:r>
          </a:p>
        </p:txBody>
      </p:sp>
      <p:pic>
        <p:nvPicPr>
          <p:cNvPr id="5" name="Picture 4"/>
          <p:cNvPicPr>
            <a:picLocks noChangeAspect="1"/>
          </p:cNvPicPr>
          <p:nvPr/>
        </p:nvPicPr>
        <p:blipFill>
          <a:blip r:embed="rId2"/>
          <a:stretch>
            <a:fillRect/>
          </a:stretch>
        </p:blipFill>
        <p:spPr>
          <a:xfrm>
            <a:off x="4395787" y="2900362"/>
            <a:ext cx="3657600" cy="2743200"/>
          </a:xfrm>
          <a:prstGeom prst="rect">
            <a:avLst/>
          </a:prstGeom>
        </p:spPr>
      </p:pic>
    </p:spTree>
    <p:extLst>
      <p:ext uri="{BB962C8B-B14F-4D97-AF65-F5344CB8AC3E}">
        <p14:creationId xmlns:p14="http://schemas.microsoft.com/office/powerpoint/2010/main" val="142614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72037" y="3956337"/>
            <a:ext cx="7138987" cy="2843212"/>
          </a:xfrm>
        </p:spPr>
        <p:txBody>
          <a:bodyPr>
            <a:normAutofit/>
          </a:bodyPr>
          <a:lstStyle/>
          <a:p>
            <a:r>
              <a:rPr lang="en-US" sz="2800">
                <a:latin typeface="+mn-lt"/>
              </a:rPr>
              <a:t>Data samples consist 80 features and 1 lable and number of data samples is 1460.</a:t>
            </a:r>
            <a:br>
              <a:rPr lang="en-US" sz="2800">
                <a:latin typeface="+mn-lt"/>
              </a:rPr>
            </a:br>
            <a:r>
              <a:rPr lang="en-US" sz="2800">
                <a:latin typeface="+mn-lt"/>
              </a:rPr>
              <a:t>Out of 80 features, we dropped some of the features since they had lot of missing datas and some features didn’t contribute to the prediction of the price of houses.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500563" cy="3956337"/>
          </a:xfrm>
          <a:prstGeom prst="rect">
            <a:avLst/>
          </a:prstGeom>
        </p:spPr>
      </p:pic>
    </p:spTree>
    <p:extLst>
      <p:ext uri="{BB962C8B-B14F-4D97-AF65-F5344CB8AC3E}">
        <p14:creationId xmlns:p14="http://schemas.microsoft.com/office/powerpoint/2010/main" val="127418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64642" y="1459122"/>
            <a:ext cx="5929313" cy="1815882"/>
          </a:xfrm>
          <a:prstGeom prst="rect">
            <a:avLst/>
          </a:prstGeom>
          <a:noFill/>
        </p:spPr>
        <p:txBody>
          <a:bodyPr wrap="square" rtlCol="0">
            <a:spAutoFit/>
          </a:bodyPr>
          <a:lstStyle/>
          <a:p>
            <a:pPr algn="ctr"/>
            <a:r>
              <a:rPr lang="en-US" sz="2800"/>
              <a:t>Seaborn provides a high-level interface to Matplotlib, a powerful but sometimes unwieldy Python visualization library.</a:t>
            </a:r>
          </a:p>
        </p:txBody>
      </p:sp>
      <p:sp>
        <p:nvSpPr>
          <p:cNvPr id="3" name="TextBox 2"/>
          <p:cNvSpPr txBox="1"/>
          <p:nvPr/>
        </p:nvSpPr>
        <p:spPr>
          <a:xfrm>
            <a:off x="4686298" y="244257"/>
            <a:ext cx="2285999" cy="707886"/>
          </a:xfrm>
          <a:prstGeom prst="rect">
            <a:avLst/>
          </a:prstGeom>
          <a:noFill/>
        </p:spPr>
        <p:txBody>
          <a:bodyPr wrap="square" rtlCol="0">
            <a:spAutoFit/>
          </a:bodyPr>
          <a:lstStyle/>
          <a:p>
            <a:r>
              <a:rPr lang="en-US" sz="4000" b="1"/>
              <a:t>SEABORN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4750" y="3781983"/>
            <a:ext cx="5232400" cy="3076017"/>
          </a:xfrm>
          <a:prstGeom prst="rect">
            <a:avLst/>
          </a:prstGeom>
        </p:spPr>
      </p:pic>
    </p:spTree>
    <p:extLst>
      <p:ext uri="{BB962C8B-B14F-4D97-AF65-F5344CB8AC3E}">
        <p14:creationId xmlns:p14="http://schemas.microsoft.com/office/powerpoint/2010/main" val="1123479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02956" y="571501"/>
            <a:ext cx="2614612" cy="1323439"/>
          </a:xfrm>
          <a:prstGeom prst="rect">
            <a:avLst/>
          </a:prstGeom>
          <a:noFill/>
        </p:spPr>
        <p:txBody>
          <a:bodyPr wrap="square" rtlCol="0">
            <a:spAutoFit/>
          </a:bodyPr>
          <a:lstStyle/>
          <a:p>
            <a:r>
              <a:rPr lang="en-US" sz="4000" b="1"/>
              <a:t>HEATMAP</a:t>
            </a:r>
          </a:p>
          <a:p>
            <a:endParaRPr lang="en-US" sz="4000" b="1"/>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3762" y="2170113"/>
            <a:ext cx="4953000" cy="4305300"/>
          </a:xfrm>
          <a:prstGeom prst="rect">
            <a:avLst/>
          </a:prstGeom>
        </p:spPr>
      </p:pic>
    </p:spTree>
    <p:extLst>
      <p:ext uri="{BB962C8B-B14F-4D97-AF65-F5344CB8AC3E}">
        <p14:creationId xmlns:p14="http://schemas.microsoft.com/office/powerpoint/2010/main" val="939133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136231" y="217736"/>
            <a:ext cx="5014913" cy="707886"/>
          </a:xfrm>
          <a:prstGeom prst="rect">
            <a:avLst/>
          </a:prstGeom>
          <a:noFill/>
        </p:spPr>
        <p:txBody>
          <a:bodyPr wrap="square" rtlCol="0">
            <a:spAutoFit/>
          </a:bodyPr>
          <a:lstStyle/>
          <a:p>
            <a:r>
              <a:rPr lang="en-US" sz="4000"/>
              <a:t>RANDOM FOREST</a:t>
            </a:r>
          </a:p>
        </p:txBody>
      </p:sp>
      <p:sp>
        <p:nvSpPr>
          <p:cNvPr id="5" name="TextBox 4"/>
          <p:cNvSpPr txBox="1"/>
          <p:nvPr/>
        </p:nvSpPr>
        <p:spPr>
          <a:xfrm>
            <a:off x="1214437" y="850107"/>
            <a:ext cx="9958387" cy="3108543"/>
          </a:xfrm>
          <a:prstGeom prst="rect">
            <a:avLst/>
          </a:prstGeom>
          <a:noFill/>
        </p:spPr>
        <p:txBody>
          <a:bodyPr wrap="square" rtlCol="0">
            <a:spAutoFit/>
          </a:bodyPr>
          <a:lstStyle/>
          <a:p>
            <a:r>
              <a:rPr lang="en-US" sz="2800" b="1"/>
              <a:t>Ensemble Learning</a:t>
            </a:r>
            <a:r>
              <a:rPr lang="en-US" sz="2800"/>
              <a:t>: It uses a group of machine learning algorithms</a:t>
            </a:r>
          </a:p>
          <a:p>
            <a:r>
              <a:rPr lang="en-US" sz="2800"/>
              <a:t>(called base learners), and then combine the results of them using some techniques such as Voting to achieve higher accuracy.</a:t>
            </a:r>
          </a:p>
          <a:p>
            <a:endParaRPr lang="en-US" sz="2800"/>
          </a:p>
          <a:p>
            <a:r>
              <a:rPr lang="en-US" sz="2800" b="1"/>
              <a:t>Bootstrapping: </a:t>
            </a:r>
            <a:r>
              <a:rPr lang="en-US" sz="2800"/>
              <a:t>Suppose we have a Training Dataset S of size N.</a:t>
            </a:r>
          </a:p>
          <a:p>
            <a:r>
              <a:rPr lang="en-US" sz="2800"/>
              <a:t>Bootstrapping generates L new training sets S1, S2 ,…, SL each of size M,by sampling from S randomly and with replacement.</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3631" y="3883134"/>
            <a:ext cx="5915026" cy="2957513"/>
          </a:xfrm>
          <a:prstGeom prst="rect">
            <a:avLst/>
          </a:prstGeom>
        </p:spPr>
      </p:pic>
    </p:spTree>
    <p:extLst>
      <p:ext uri="{BB962C8B-B14F-4D97-AF65-F5344CB8AC3E}">
        <p14:creationId xmlns:p14="http://schemas.microsoft.com/office/powerpoint/2010/main" val="1423554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29100" y="1057276"/>
            <a:ext cx="3271837" cy="707886"/>
          </a:xfrm>
          <a:prstGeom prst="rect">
            <a:avLst/>
          </a:prstGeom>
          <a:noFill/>
        </p:spPr>
        <p:txBody>
          <a:bodyPr wrap="square" rtlCol="0">
            <a:spAutoFit/>
          </a:bodyPr>
          <a:lstStyle/>
          <a:p>
            <a:r>
              <a:rPr lang="en-US" sz="4000"/>
              <a:t>DECISIONTREE</a:t>
            </a:r>
          </a:p>
        </p:txBody>
      </p:sp>
      <p:sp>
        <p:nvSpPr>
          <p:cNvPr id="6" name="TextBox 5"/>
          <p:cNvSpPr txBox="1"/>
          <p:nvPr/>
        </p:nvSpPr>
        <p:spPr>
          <a:xfrm>
            <a:off x="971550" y="2843213"/>
            <a:ext cx="10015537" cy="1815882"/>
          </a:xfrm>
          <a:prstGeom prst="rect">
            <a:avLst/>
          </a:prstGeom>
          <a:noFill/>
        </p:spPr>
        <p:txBody>
          <a:bodyPr wrap="square" rtlCol="0">
            <a:spAutoFit/>
          </a:bodyPr>
          <a:lstStyle/>
          <a:p>
            <a:r>
              <a:rPr lang="en-US" sz="2800"/>
              <a:t>Decision tree learning uses a decision tree (as a predictive model) to go from observations about an item (represented in the branches) to conclusions about the item's target value (represented in the leaves).</a:t>
            </a:r>
          </a:p>
        </p:txBody>
      </p:sp>
    </p:spTree>
    <p:extLst>
      <p:ext uri="{BB962C8B-B14F-4D97-AF65-F5344CB8AC3E}">
        <p14:creationId xmlns:p14="http://schemas.microsoft.com/office/powerpoint/2010/main" val="1309732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00200" y="2728913"/>
            <a:ext cx="9244013" cy="2677656"/>
          </a:xfrm>
          <a:prstGeom prst="rect">
            <a:avLst/>
          </a:prstGeom>
          <a:noFill/>
        </p:spPr>
        <p:txBody>
          <a:bodyPr wrap="square" rtlCol="0">
            <a:spAutoFit/>
          </a:bodyPr>
          <a:lstStyle/>
          <a:p>
            <a:r>
              <a:rPr lang="en-US" sz="2800"/>
              <a:t>XGBoost is an open-source software library which provides the gradient boosting framework for C++, Java, Python, R, and Julia. It works on Linux, Windows, and macOS.  -  Wikipedia</a:t>
            </a:r>
          </a:p>
          <a:p>
            <a:endParaRPr lang="en-US" sz="2800"/>
          </a:p>
          <a:p>
            <a:r>
              <a:rPr lang="en-US" sz="2800"/>
              <a:t>It supports regression, classification, ranking and user defined objectives.</a:t>
            </a:r>
          </a:p>
        </p:txBody>
      </p:sp>
      <p:sp>
        <p:nvSpPr>
          <p:cNvPr id="6" name="TextBox 5"/>
          <p:cNvSpPr txBox="1"/>
          <p:nvPr/>
        </p:nvSpPr>
        <p:spPr>
          <a:xfrm>
            <a:off x="5122257" y="1071563"/>
            <a:ext cx="2199898" cy="707886"/>
          </a:xfrm>
          <a:prstGeom prst="rect">
            <a:avLst/>
          </a:prstGeom>
          <a:noFill/>
        </p:spPr>
        <p:txBody>
          <a:bodyPr wrap="none" rtlCol="0">
            <a:spAutoFit/>
          </a:bodyPr>
          <a:lstStyle/>
          <a:p>
            <a:r>
              <a:rPr lang="en-US" sz="4000"/>
              <a:t>XGBOOST</a:t>
            </a:r>
          </a:p>
        </p:txBody>
      </p:sp>
    </p:spTree>
    <p:extLst>
      <p:ext uri="{BB962C8B-B14F-4D97-AF65-F5344CB8AC3E}">
        <p14:creationId xmlns:p14="http://schemas.microsoft.com/office/powerpoint/2010/main" val="1652667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07932" y="1028700"/>
            <a:ext cx="2406621" cy="707886"/>
          </a:xfrm>
          <a:prstGeom prst="rect">
            <a:avLst/>
          </a:prstGeom>
          <a:noFill/>
        </p:spPr>
        <p:txBody>
          <a:bodyPr wrap="none" rtlCol="0">
            <a:spAutoFit/>
          </a:bodyPr>
          <a:lstStyle/>
          <a:p>
            <a:r>
              <a:rPr lang="en-US" sz="4000"/>
              <a:t>CATBOOST</a:t>
            </a:r>
          </a:p>
        </p:txBody>
      </p:sp>
      <p:sp>
        <p:nvSpPr>
          <p:cNvPr id="3" name="TextBox 2"/>
          <p:cNvSpPr txBox="1"/>
          <p:nvPr/>
        </p:nvSpPr>
        <p:spPr>
          <a:xfrm>
            <a:off x="1271588" y="2586038"/>
            <a:ext cx="10315574" cy="2677656"/>
          </a:xfrm>
          <a:prstGeom prst="rect">
            <a:avLst/>
          </a:prstGeom>
          <a:noFill/>
        </p:spPr>
        <p:txBody>
          <a:bodyPr wrap="square" rtlCol="0">
            <a:spAutoFit/>
          </a:bodyPr>
          <a:lstStyle/>
          <a:p>
            <a:r>
              <a:rPr lang="en-US" sz="2800"/>
              <a:t>CatBoost is a machine learning method based on gradient boosting over decision trees.</a:t>
            </a:r>
          </a:p>
          <a:p>
            <a:r>
              <a:rPr lang="en-US" sz="2800"/>
              <a:t>Main advantages of CatBoost:</a:t>
            </a:r>
          </a:p>
          <a:p>
            <a:r>
              <a:rPr lang="en-US" sz="2800"/>
              <a:t>Superior quality when compared with other libraries.</a:t>
            </a:r>
          </a:p>
          <a:p>
            <a:r>
              <a:rPr lang="en-US" sz="2800"/>
              <a:t>Support for both numerical and categorical features.</a:t>
            </a:r>
          </a:p>
          <a:p>
            <a:r>
              <a:rPr lang="en-US" sz="2800"/>
              <a:t>Data visualization tools included.</a:t>
            </a:r>
          </a:p>
        </p:txBody>
      </p:sp>
    </p:spTree>
    <p:extLst>
      <p:ext uri="{BB962C8B-B14F-4D97-AF65-F5344CB8AC3E}">
        <p14:creationId xmlns:p14="http://schemas.microsoft.com/office/powerpoint/2010/main" val="11304691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TotalTime>
  <Words>213</Words>
  <Application>Microsoft Macintosh PowerPoint</Application>
  <PresentationFormat>Widescreen</PresentationFormat>
  <Paragraphs>32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Calibri Light</vt:lpstr>
      <vt:lpstr>Mangal</vt:lpstr>
      <vt:lpstr>Arial</vt:lpstr>
      <vt:lpstr>Office Theme</vt:lpstr>
      <vt:lpstr>PowerPoint Presentation</vt:lpstr>
      <vt:lpstr>PowerPoint Presentation</vt:lpstr>
      <vt:lpstr>Data samples consist 80 features and 1 lable and number of data samples is 1460. Out of 80 features, we dropped some of the features since they had lot of missing datas and some features didn’t contribute to the prediction of the price of houses.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Sudip Baral</dc:creator>
  <cp:lastModifiedBy>Sudip Baral</cp:lastModifiedBy>
  <cp:revision>31</cp:revision>
  <dcterms:created xsi:type="dcterms:W3CDTF">2017-12-07T02:50:22Z</dcterms:created>
  <dcterms:modified xsi:type="dcterms:W3CDTF">2017-12-09T17:21:17Z</dcterms:modified>
</cp:coreProperties>
</file>