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  <p:sldMasterId id="2147483698" r:id="rId5"/>
  </p:sld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0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9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640D-09F1-413F-AB57-DBD8D7E4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3437C-8B6B-4EC6-B22F-8BC692BC0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1CBD-2E8F-4598-A012-88495183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40FB-BCB4-4E4F-AF50-79D16F5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FED8-76B6-4C7C-A690-DCEE764E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A38D-CC88-43F6-8D62-5E16331B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F77BF-A92C-4EAD-87CE-98CA413B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3BC0-5B69-4527-B831-28A0E178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879A-3DDC-408A-ABE5-59511420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866E-F4B3-41DB-8BDA-B8024AF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D91F5-90F4-40B4-AD41-B61C6021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A264-35FD-4707-B7D8-9546C4EE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BD5F-9F84-4C92-A242-6D1F53C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2862-D1F6-48C0-BB04-973F477B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0B34-ADED-4502-AC8D-F50CB1BF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83F25-F667-4495-9995-502ADAB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53EF1-339D-4D76-835B-DA7B6F2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A1D4B-E905-427F-A0D9-9E5B94D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61DAE8-E72F-455D-AEB6-20712C68DF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0017" y="167635"/>
            <a:ext cx="4627872" cy="652273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5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40B-1BBD-4280-B6B9-6BA8B4D56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1FC65-B2F2-4476-8AAE-4600C8314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5CA7-1ECA-4774-B017-252537AE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C23D-7F7C-4C3E-BE53-91EECA8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C872-BF65-40E8-93FD-D6B699C6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1290-F59D-4446-B742-76F8167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29E8-229D-4AF1-8053-06EC8F0F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7C13-69C1-4962-B3C2-37593280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B461-0387-4CF7-80F6-51FF4E65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F841-4100-4BDA-82B8-0BD7A28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1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506-79BC-41B7-BF12-5EB21E17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920CA-511F-437C-B3B7-60B60E33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A63B-03D6-43A3-A1CA-9D4E3F0A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B5F-AF58-4B2D-B617-FEACC7D4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16E0-81FC-4190-BBCD-5D52E933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7656-FF96-410C-BD6C-20BA9D60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6A8A-9E80-4DEA-9117-28AEDA1FB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F4C4-0832-4147-84A9-8E4A7099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A914-DDA5-4A2C-ADD8-7CC0958D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D6D4-4122-45DB-A7CA-1B41FA6C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B6FA-A2ED-4F33-937F-28A945F5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396-BBEC-4317-9F7B-ED93B4E1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8165-CA4E-4414-9139-F6B3458B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71D56-8DFC-49B9-A40E-DC8EA89E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62497-83B1-4708-B42B-52DC5EF0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823BE-90A8-432D-86F7-13802FB9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B26D8-75D3-4238-9E4A-16CD81E3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9326F-08F8-49D3-BCE2-A8AE021D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9BADE-DF62-4897-8418-D8EED6D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4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F39-6B1D-437D-8B14-D06F825F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54BA1-F721-40A3-BF69-E2AF32A3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FB8ED-C3AC-4127-8186-355AF45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63A9-BF30-49DB-BD18-15121984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661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539F4-ACBB-40C2-A456-EDBBBCF2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578BC-EF4C-49DB-ABE8-66EE755A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F7950-8138-4163-AD0C-C5BBE74E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B4B-DCFF-4225-B11C-03EBB0F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3AFF-88F5-4630-AAD9-C1453470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B095-D935-468B-A06E-BC61D4D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A071-A0A0-4C9F-8124-C811C573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89E1-CFC8-4FA2-9432-3597CA11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3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4D89-DFF6-4997-865D-3AC275A2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FD63-F2AE-461A-B844-0D11147A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8745A-4129-4EC8-973C-A148CF23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9A48-16EC-4F6D-A2E0-2FA8583B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CE1E3-7EFA-42E6-A634-65A8407F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A9315-B1A3-4426-B972-B5DEBED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53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0F0-3789-4A4C-95C3-FA6ABE1C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DEBA-DD9D-4CBE-8294-54A123C4A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1C80-B995-4A78-8339-76A6AB35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3529C-E02B-44AA-A4C8-9EBBAB1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C1BF-8D6A-4FA4-A4DF-E6AF9437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44BA-F4AD-4445-8D0B-7397652A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73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D00B-AFAE-4685-955E-5BA7B5F6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3F960-3834-4F94-9822-9A908A7C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F711-8671-4F10-9073-A0B31289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E528-A2B6-4BCA-AA9E-645AE278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9799-1EF8-4199-92C7-98522BD6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44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776E1-7AE7-4A6B-89F1-2846C4877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116D1-9EC5-4260-AF0B-7EEC4B4F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5BD9-167D-479C-B47E-884C51EA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53CF-30F3-4125-A172-B75B5826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01AB-0B38-41BE-98E5-EB8AF9B0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1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A923-1760-4445-A7FF-68558B2E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8E064-7E6C-42F5-BC0E-A84D4E5D3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5D1F-C42B-4873-9ED6-0511ACCE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E9F3-A9B7-4821-B77C-CBEE7744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76AA-1497-4AFC-87AD-A2E9F338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9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C25-68F3-44C9-BA85-63F9BF56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A44B-889D-4E72-89DB-6A129388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E91C-E107-495A-9188-955BAE23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CEF7-8F03-474A-A240-F4AE935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BAB5-96E6-4AE0-81D4-0A06F66A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9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E7D3-596E-4F2B-BCF2-4006C47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AB1A-F4B4-48C8-9FA5-69434A27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93D3-9F49-42FB-98CE-4D1D44FE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6A17-2CC5-44A6-B2EA-8C486CB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548E-A09C-41DD-ACC0-4D88F9A5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8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508C-EB8B-436B-9DC7-5209B2C4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D48B-A772-4E74-8A5C-DBA4B5FFD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85B7-A89E-448F-8268-D85D4CDF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56AD-5C79-4B54-B0D6-B35A90ED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F61C-74C5-4BF3-8957-512C8149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133F3-B1CF-4626-A9E3-30BF1A01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9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E912-6DD2-4726-B10C-16F0FDC4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E754-D27F-4289-82AB-CA592483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5FAC-82A5-4660-8AC1-EB89D3D8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BFCBC-ADA4-4E85-975D-C100B8B14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C4D02-0CDD-44E2-8C19-4B1B07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32A46-9E26-4D98-AFA3-CC8782D5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A823B-FF70-4255-AEBB-56F7F724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A1FBF-D033-4965-B7BB-F8925576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7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55FA-2B2F-4192-9B8B-0F50217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0BBFC-31E0-4172-B6C6-A734CA5C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75D88-1D52-4414-9ACA-E362530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6A436-AEEC-4697-B175-24154D2F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34B0-1AF1-42C9-BAED-2492C3A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B864-5EAD-4221-A79B-19DBD29F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09BA-9845-435A-BE78-BD71C865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5BC72-204C-406B-B5A2-B2CDFE99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103E-F7BC-4F63-A59A-36E582F9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5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F56AD-1F35-4EEF-8852-76A39ED9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16C0D-C68E-428F-B9AD-CB03F896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37F29-F74D-445C-AAE7-8E65E501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9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4357-D99D-4035-A078-242750C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5A81-47A0-45D5-81E9-37C50B45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3CCAA-06F2-40B8-85BC-094F7878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1E7F-4BF1-4898-B9D9-A39F649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9630F-5608-4216-B603-ACBA2446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DDC7-3836-49D4-B222-5A7E8D9A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4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015-3DC1-4603-AE4D-C2355264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B34EC-F76B-43CA-87B3-B747CD52A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0F5D0-8B6D-490C-8904-FAB16FD7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55FF-B43C-4F62-8D85-4EF5D0A9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FFB4-266E-441C-ADEA-A9293A92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58DF3-982A-4E45-995F-47855D7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4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5B3-B7B3-42B7-81D3-AF351D89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E1781-8542-4DD5-A3E7-C0339B64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711D-1E19-457E-9B3E-343C0051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BD0E-7AF3-440E-B400-63058976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B31B-6600-40A4-ABC5-6A13E94D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7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2D237-646F-494E-A6FC-6D3014842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8931-0218-4676-9AA1-1FC7104E1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6223-611F-45F5-AE1B-178C2A01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8AC6-310A-40B7-8587-5DE17A0E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7B8F-751A-4934-BA55-452F117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271" y="2379408"/>
            <a:ext cx="10972800" cy="225158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37" y="4925957"/>
            <a:ext cx="109728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63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750141"/>
            <a:ext cx="10994760" cy="462116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3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475" y="542050"/>
            <a:ext cx="8378376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651" y="1691148"/>
            <a:ext cx="8406580" cy="4560181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8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2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06B3-5051-4A1A-900C-8208E067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168C-4521-43D3-94D9-6C4FA872D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C6369-1F49-423D-A5B2-87D3EF83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79F6-11EF-4054-A663-93034616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935A9-B760-41DF-9773-1ACE79CE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4430-BD09-41A7-970B-77E7330B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3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57" y="36219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07356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37219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07356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37219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28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27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08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77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28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401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00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827B-4F89-4BD6-BCFB-9CAFC8D8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1D15-61DB-4444-8A1B-6E2900A0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F24C-92A5-4313-9620-D35835B79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39CFE-8F1D-494D-9C1D-7357C293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C53E-4A68-46F2-93C2-6771C78C0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D016C-416C-4AB4-A86F-2EDA27C4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4913B-ECCA-4E9D-B876-C57C260B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21DA-1C0C-42EB-8776-14E84F3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7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8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69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60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0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25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06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8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7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C411-8FFD-4A55-8D8F-D5E2E280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B6EE8-8EF0-4477-8D78-3002D948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DC1C-54E8-41CE-9B3A-C193D5F0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2C0AA-51A3-4B23-97EA-BF91C882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C75F0-59F5-427D-80A9-D269BBF9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DA2B9-438A-42A4-8E24-59D8B5A3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04C9-A153-4778-AE79-E572FF04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F5BA1344-91DB-4AFC-B382-FC65FCE330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9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26CC-EB1C-4D33-8DBA-FA07731F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40A1-E346-4B62-B105-E7578FD4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ABB4C-42F5-4E40-B326-AAB34B59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7C57-A1A0-4C92-A17C-250D5B7B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B0E6-33BD-4F19-906A-ACA5E9C0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DDA2-B0D4-43C0-9489-FD19F8E2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91CC-559E-44E5-B290-696F78ED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8372B-55A5-4B65-A3F9-575451F8E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25D3-1767-4694-8163-978CD957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9A6EA-17DD-4918-976F-EBE9ADD6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25735-6AF3-473D-B8DD-53F9D7D2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A72BB-5910-43D2-8D24-EE46EF9B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6DAA5-9D8E-4C1E-83E0-56F9F3CD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398C-4091-4DC7-9840-C679F40B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6BF4-6BB2-4430-8971-F51B5D32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3C37-3986-4410-9689-492921B311A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DE63-D486-4C91-AE45-2FC8CC642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B45D-D383-449B-B1FB-274657C2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EDEA-9637-4FC1-B073-AF5129C39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522DD-D76D-4C3B-AD55-69C550DB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B9AA-7DCD-458E-95A4-A1E4093D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CFA8-273A-466F-A3FF-7829F5301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F4F0-64B8-45AA-B8B1-C9CA6C56F0F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49C9-3EE3-4CFA-B82D-C05A73DA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0709-8986-4A3D-96E5-240722295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5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27387-AAE7-4E40-820E-78D8D29B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2765E-F149-413A-B7CF-608736AF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0D6A-252E-48B3-9517-44683807A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E789-DE88-4CE2-9582-1F0EC8E3FD3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229B-5616-4A12-9A07-8AC6A1A4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BA18-21CF-4E4F-BD2D-66481E31F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1B3F-3EE7-42DE-8A99-54363B7A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258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public.tableau.com/shared/R6CZ97D23?:display_count=n&amp;:origin=viz_share_link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7.jpe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DA6595-EB63-41C6-BE2E-43C0FBB57EDA}"/>
              </a:ext>
            </a:extLst>
          </p:cNvPr>
          <p:cNvSpPr/>
          <p:nvPr/>
        </p:nvSpPr>
        <p:spPr>
          <a:xfrm>
            <a:off x="669315" y="883536"/>
            <a:ext cx="2255532" cy="343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16C2D-FBB7-442B-A9BD-1AD8641985CD}"/>
              </a:ext>
            </a:extLst>
          </p:cNvPr>
          <p:cNvSpPr txBox="1"/>
          <p:nvPr/>
        </p:nvSpPr>
        <p:spPr>
          <a:xfrm>
            <a:off x="541867" y="228586"/>
            <a:ext cx="1087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  <a:latin typeface="Georgia" panose="02040502050405020303" pitchFamily="18" charset="0"/>
              </a:rPr>
              <a:t>Machine Learning and Tableau: </a:t>
            </a:r>
            <a:r>
              <a:rPr lang="en-US" sz="3200" dirty="0" err="1">
                <a:solidFill>
                  <a:schemeClr val="accent4"/>
                </a:solidFill>
                <a:latin typeface="Georgia" panose="02040502050405020303" pitchFamily="18" charset="0"/>
              </a:rPr>
              <a:t>Optimising</a:t>
            </a:r>
            <a:r>
              <a:rPr lang="en-US" sz="3200" dirty="0">
                <a:solidFill>
                  <a:schemeClr val="accent4"/>
                </a:solidFill>
                <a:latin typeface="Georgia" panose="02040502050405020303" pitchFamily="18" charset="0"/>
              </a:rPr>
              <a:t> Hotel Bookings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1A537-3E13-43F4-98B3-A9C5F2BAB1EF}"/>
              </a:ext>
            </a:extLst>
          </p:cNvPr>
          <p:cNvGrpSpPr/>
          <p:nvPr/>
        </p:nvGrpSpPr>
        <p:grpSpPr>
          <a:xfrm>
            <a:off x="615243" y="1477702"/>
            <a:ext cx="7236612" cy="5302135"/>
            <a:chOff x="880534" y="1473063"/>
            <a:chExt cx="7236612" cy="5302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1ABA3A-02C5-4058-A4CF-DD3D58FEE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80534" y="1473063"/>
              <a:ext cx="5215466" cy="497303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099428-29B9-44B4-B939-F10055FA5838}"/>
                </a:ext>
              </a:extLst>
            </p:cNvPr>
            <p:cNvGrpSpPr/>
            <p:nvPr/>
          </p:nvGrpSpPr>
          <p:grpSpPr>
            <a:xfrm>
              <a:off x="5627730" y="4762703"/>
              <a:ext cx="2489416" cy="2012495"/>
              <a:chOff x="5627730" y="4441307"/>
              <a:chExt cx="2489416" cy="201249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5CE6D-74A3-4557-9CE9-119C74167679}"/>
                  </a:ext>
                </a:extLst>
              </p:cNvPr>
              <p:cNvSpPr txBox="1"/>
              <p:nvPr/>
            </p:nvSpPr>
            <p:spPr>
              <a:xfrm>
                <a:off x="5778660" y="5149193"/>
                <a:ext cx="229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01: Puja Tiwari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907252-8C06-4C81-AB0A-070F09D2DC4A}"/>
                  </a:ext>
                </a:extLst>
              </p:cNvPr>
              <p:cNvSpPr txBox="1"/>
              <p:nvPr/>
            </p:nvSpPr>
            <p:spPr>
              <a:xfrm>
                <a:off x="5627730" y="4441307"/>
                <a:ext cx="20230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Team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BF0E83-527A-7950-7256-920DD264335A}"/>
                  </a:ext>
                </a:extLst>
              </p:cNvPr>
              <p:cNvSpPr txBox="1"/>
              <p:nvPr/>
            </p:nvSpPr>
            <p:spPr>
              <a:xfrm>
                <a:off x="5818172" y="5461407"/>
                <a:ext cx="229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02: Rhea Pius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4B788B-7880-47A0-616B-12F2296C6B00}"/>
                  </a:ext>
                </a:extLst>
              </p:cNvPr>
              <p:cNvSpPr txBox="1"/>
              <p:nvPr/>
            </p:nvSpPr>
            <p:spPr>
              <a:xfrm>
                <a:off x="5818172" y="5786143"/>
                <a:ext cx="229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03: Bradley Fisher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13870-7ECE-9A0D-93B4-C2FB8E74EB1E}"/>
                  </a:ext>
                </a:extLst>
              </p:cNvPr>
              <p:cNvSpPr txBox="1"/>
              <p:nvPr/>
            </p:nvSpPr>
            <p:spPr>
              <a:xfrm>
                <a:off x="5818172" y="6115248"/>
                <a:ext cx="229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04: Sameer Erande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75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9EA6FB2D-5F94-4D30-B4B0-3C7BF5FE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B6FB8-1E48-4BCC-9D9C-798B1B0B8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566B46-7B0A-461D-B4CE-7B6C9635C28B}"/>
              </a:ext>
            </a:extLst>
          </p:cNvPr>
          <p:cNvSpPr txBox="1"/>
          <p:nvPr/>
        </p:nvSpPr>
        <p:spPr>
          <a:xfrm>
            <a:off x="0" y="88900"/>
            <a:ext cx="1203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Data Analysis: Tableau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07D6DA-EA03-4237-91AD-64DE46FAB0F5}"/>
              </a:ext>
            </a:extLst>
          </p:cNvPr>
          <p:cNvSpPr/>
          <p:nvPr/>
        </p:nvSpPr>
        <p:spPr>
          <a:xfrm>
            <a:off x="0" y="0"/>
            <a:ext cx="673100" cy="115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FAF49-D03E-8AE5-E57D-5DF43FE2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0" y="1830250"/>
            <a:ext cx="5600139" cy="3197499"/>
          </a:xfrm>
          <a:prstGeom prst="rect">
            <a:avLst/>
          </a:prstGeom>
        </p:spPr>
      </p:pic>
      <p:sp>
        <p:nvSpPr>
          <p:cNvPr id="28" name="TextBox 27">
            <a:hlinkClick r:id="rId4" tooltip="Hotel Cancellation Features Analsysis"/>
            <a:extLst>
              <a:ext uri="{FF2B5EF4-FFF2-40B4-BE49-F238E27FC236}">
                <a16:creationId xmlns:a16="http://schemas.microsoft.com/office/drawing/2014/main" id="{DB1B5989-4F14-E9D1-62B2-4C6B565FCBD0}"/>
              </a:ext>
            </a:extLst>
          </p:cNvPr>
          <p:cNvSpPr txBox="1"/>
          <p:nvPr/>
        </p:nvSpPr>
        <p:spPr>
          <a:xfrm>
            <a:off x="3190641" y="5498352"/>
            <a:ext cx="565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Hotel Cancellation Features Analysis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445" y="368254"/>
            <a:ext cx="11301587" cy="1849275"/>
            <a:chOff x="666667" y="552381"/>
            <a:chExt cx="16952381" cy="2773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552381"/>
              <a:ext cx="16952381" cy="27739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7254" y="-1664445"/>
            <a:ext cx="5115967" cy="11301587"/>
            <a:chOff x="5305882" y="-2465546"/>
            <a:chExt cx="7673950" cy="169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305882" y="-2465546"/>
              <a:ext cx="7673950" cy="169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826" y="2309647"/>
            <a:ext cx="9396825" cy="1218513"/>
            <a:chOff x="2095238" y="3451223"/>
            <a:chExt cx="14095238" cy="18277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238" y="3451223"/>
              <a:ext cx="14095238" cy="18277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6826" y="3678681"/>
            <a:ext cx="9396825" cy="1218513"/>
            <a:chOff x="2095238" y="5518021"/>
            <a:chExt cx="14095238" cy="18277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238" y="5518021"/>
              <a:ext cx="14095238" cy="1827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6826" y="5056546"/>
            <a:ext cx="9396825" cy="1218513"/>
            <a:chOff x="2095238" y="7584818"/>
            <a:chExt cx="14095238" cy="18277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238" y="7584818"/>
              <a:ext cx="14095238" cy="1827769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7C000613-306C-3B1A-7412-E611118CD9C3}"/>
              </a:ext>
            </a:extLst>
          </p:cNvPr>
          <p:cNvGrpSpPr/>
          <p:nvPr/>
        </p:nvGrpSpPr>
        <p:grpSpPr>
          <a:xfrm>
            <a:off x="764620" y="560389"/>
            <a:ext cx="1712214" cy="1598737"/>
            <a:chOff x="1600165" y="1326497"/>
            <a:chExt cx="2178813" cy="217881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6F5830DF-33CC-5CA1-5EF9-C84FCF7C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165" y="1326497"/>
              <a:ext cx="2178813" cy="2178813"/>
            </a:xfrm>
            <a:prstGeom prst="rect">
              <a:avLst/>
            </a:prstGeom>
          </p:spPr>
        </p:pic>
      </p:grpSp>
      <p:pic>
        <p:nvPicPr>
          <p:cNvPr id="5" name="Picture Placeholder 105">
            <a:extLst>
              <a:ext uri="{FF2B5EF4-FFF2-40B4-BE49-F238E27FC236}">
                <a16:creationId xmlns:a16="http://schemas.microsoft.com/office/drawing/2014/main" id="{331F2F65-8C88-4567-089E-8AA5563939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5" r="24855"/>
          <a:stretch/>
        </p:blipFill>
        <p:spPr>
          <a:xfrm>
            <a:off x="1317660" y="917182"/>
            <a:ext cx="604519" cy="852036"/>
          </a:xfrm>
          <a:prstGeom prst="rect">
            <a:avLst/>
          </a:prstGeom>
        </p:spPr>
      </p:pic>
      <p:grpSp>
        <p:nvGrpSpPr>
          <p:cNvPr id="7" name="그룹 1005">
            <a:extLst>
              <a:ext uri="{FF2B5EF4-FFF2-40B4-BE49-F238E27FC236}">
                <a16:creationId xmlns:a16="http://schemas.microsoft.com/office/drawing/2014/main" id="{F5CF8730-FCC2-9D2D-60DD-2DE0D63080E7}"/>
              </a:ext>
            </a:extLst>
          </p:cNvPr>
          <p:cNvGrpSpPr/>
          <p:nvPr/>
        </p:nvGrpSpPr>
        <p:grpSpPr>
          <a:xfrm>
            <a:off x="5269507" y="292919"/>
            <a:ext cx="1014062" cy="1857375"/>
            <a:chOff x="13428909" y="3179575"/>
            <a:chExt cx="2857235" cy="6064026"/>
          </a:xfrm>
        </p:grpSpPr>
        <p:pic>
          <p:nvPicPr>
            <p:cNvPr id="8" name="Object 14">
              <a:extLst>
                <a:ext uri="{FF2B5EF4-FFF2-40B4-BE49-F238E27FC236}">
                  <a16:creationId xmlns:a16="http://schemas.microsoft.com/office/drawing/2014/main" id="{262D5B35-28DC-9141-AE02-FEA114A31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8909" y="3179575"/>
              <a:ext cx="2857235" cy="6064026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2178D13-BBCC-6561-1761-5C860AE92BA3}"/>
              </a:ext>
            </a:extLst>
          </p:cNvPr>
          <p:cNvSpPr/>
          <p:nvPr/>
        </p:nvSpPr>
        <p:spPr>
          <a:xfrm>
            <a:off x="9757196" y="583722"/>
            <a:ext cx="1563361" cy="1501226"/>
          </a:xfrm>
          <a:prstGeom prst="ellipse">
            <a:avLst/>
          </a:prstGeom>
          <a:solidFill>
            <a:sysClr val="window" lastClr="FFFFFF"/>
          </a:solidFill>
          <a:ln w="63500" cap="flat" cmpd="sng" algn="ctr">
            <a:solidFill>
              <a:srgbClr val="04D9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Unlocking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00E7A-0663-F259-93AA-BC3199A7A037}"/>
              </a:ext>
            </a:extLst>
          </p:cNvPr>
          <p:cNvSpPr txBox="1"/>
          <p:nvPr/>
        </p:nvSpPr>
        <p:spPr>
          <a:xfrm>
            <a:off x="2947646" y="2394596"/>
            <a:ext cx="7630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Virtual Reality tours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Online bookings are good predictor of an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Marketing thrust on virtual tours will provide further insight to customers and business alike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5265B-2D25-9882-B9BC-046095CE6D3B}"/>
              </a:ext>
            </a:extLst>
          </p:cNvPr>
          <p:cNvSpPr txBox="1"/>
          <p:nvPr/>
        </p:nvSpPr>
        <p:spPr>
          <a:xfrm>
            <a:off x="2921861" y="3705561"/>
            <a:ext cx="7503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Chatbots and Virtual Assistants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Booking lead times are top predictor for an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Chatbots and virtual assistants could reduce uncertainty in decision making for longer lead times</a:t>
            </a:r>
            <a:endParaRPr lang="en-A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D0260-D8F4-BEAD-142E-E4ACAB01F08F}"/>
              </a:ext>
            </a:extLst>
          </p:cNvPr>
          <p:cNvSpPr txBox="1"/>
          <p:nvPr/>
        </p:nvSpPr>
        <p:spPr>
          <a:xfrm>
            <a:off x="2983596" y="5104225"/>
            <a:ext cx="7594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Dynamic pricing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Pricing, special requests, customer type play a key role in model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optimizing pricing strategies, hotels can maximize revenue and reduce the likelihood of cancellations by offering competitive rates</a:t>
            </a:r>
            <a:endParaRPr lang="en-AU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AB7FD4-2E7D-4FFF-ACF4-88364D247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453" y="2394596"/>
            <a:ext cx="1397408" cy="1083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91274A-12AD-786D-6881-99B12D42F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4341" y="3711811"/>
            <a:ext cx="1307520" cy="11522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D9CF92-289C-ED1B-861F-9D4A82BF51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4342" y="5124683"/>
            <a:ext cx="1333304" cy="1088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Placeholder 105">
            <a:extLst>
              <a:ext uri="{FF2B5EF4-FFF2-40B4-BE49-F238E27FC236}">
                <a16:creationId xmlns:a16="http://schemas.microsoft.com/office/drawing/2014/main" id="{AA69F095-3881-4A6F-8332-5DA6B73B95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5" r="24855"/>
          <a:stretch/>
        </p:blipFill>
        <p:spPr/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624ABB-2AA5-4355-B045-68FC7D9045C4}"/>
              </a:ext>
            </a:extLst>
          </p:cNvPr>
          <p:cNvGrpSpPr/>
          <p:nvPr/>
        </p:nvGrpSpPr>
        <p:grpSpPr>
          <a:xfrm>
            <a:off x="4981823" y="565520"/>
            <a:ext cx="7014464" cy="6021454"/>
            <a:chOff x="4912548" y="433466"/>
            <a:chExt cx="7014464" cy="602145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F7C22C-60E5-40A1-B5A2-8325140D3E5B}"/>
                </a:ext>
              </a:extLst>
            </p:cNvPr>
            <p:cNvSpPr txBox="1"/>
            <p:nvPr/>
          </p:nvSpPr>
          <p:spPr>
            <a:xfrm>
              <a:off x="4912548" y="433466"/>
              <a:ext cx="7014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What? Why? How?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64B6488-FF62-4B55-B6F7-49A178986826}"/>
                </a:ext>
              </a:extLst>
            </p:cNvPr>
            <p:cNvGrpSpPr/>
            <p:nvPr/>
          </p:nvGrpSpPr>
          <p:grpSpPr>
            <a:xfrm>
              <a:off x="4912548" y="1445723"/>
              <a:ext cx="7014464" cy="5009197"/>
              <a:chOff x="4926403" y="1373073"/>
              <a:chExt cx="7014464" cy="5009197"/>
            </a:xfrm>
          </p:grpSpPr>
          <p:sp>
            <p:nvSpPr>
              <p:cNvPr id="93" name="Google Shape;237;p16">
                <a:extLst>
                  <a:ext uri="{FF2B5EF4-FFF2-40B4-BE49-F238E27FC236}">
                    <a16:creationId xmlns:a16="http://schemas.microsoft.com/office/drawing/2014/main" id="{732B89A4-8451-44B5-BD6D-55E8492E8ACF}"/>
                  </a:ext>
                </a:extLst>
              </p:cNvPr>
              <p:cNvSpPr/>
              <p:nvPr/>
            </p:nvSpPr>
            <p:spPr>
              <a:xfrm>
                <a:off x="4926404" y="1373073"/>
                <a:ext cx="793409" cy="7934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9" name="Google Shape;308;p16">
                <a:extLst>
                  <a:ext uri="{FF2B5EF4-FFF2-40B4-BE49-F238E27FC236}">
                    <a16:creationId xmlns:a16="http://schemas.microsoft.com/office/drawing/2014/main" id="{EFBFBD99-3B99-415A-98D1-311CDA80F97A}"/>
                  </a:ext>
                </a:extLst>
              </p:cNvPr>
              <p:cNvSpPr/>
              <p:nvPr/>
            </p:nvSpPr>
            <p:spPr>
              <a:xfrm>
                <a:off x="4926403" y="3342586"/>
                <a:ext cx="793409" cy="79341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5" name="Google Shape;313;p16">
                <a:extLst>
                  <a:ext uri="{FF2B5EF4-FFF2-40B4-BE49-F238E27FC236}">
                    <a16:creationId xmlns:a16="http://schemas.microsoft.com/office/drawing/2014/main" id="{79CC3117-D3EB-4323-870C-C97C06CE0137}"/>
                  </a:ext>
                </a:extLst>
              </p:cNvPr>
              <p:cNvSpPr/>
              <p:nvPr/>
            </p:nvSpPr>
            <p:spPr>
              <a:xfrm>
                <a:off x="4926403" y="5293067"/>
                <a:ext cx="793409" cy="79341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cxnSp>
            <p:nvCxnSpPr>
              <p:cNvPr id="12" name="Google Shape;324;p16">
                <a:extLst>
                  <a:ext uri="{FF2B5EF4-FFF2-40B4-BE49-F238E27FC236}">
                    <a16:creationId xmlns:a16="http://schemas.microsoft.com/office/drawing/2014/main" id="{46A65866-BFC5-4305-B8E1-012965E97B4E}"/>
                  </a:ext>
                </a:extLst>
              </p:cNvPr>
              <p:cNvCxnSpPr>
                <a:stCxn id="93" idx="4"/>
                <a:endCxn id="29" idx="0"/>
              </p:cNvCxnSpPr>
              <p:nvPr/>
            </p:nvCxnSpPr>
            <p:spPr>
              <a:xfrm flipH="1">
                <a:off x="5323108" y="2166482"/>
                <a:ext cx="1" cy="11761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" name="Google Shape;325;p16">
                <a:extLst>
                  <a:ext uri="{FF2B5EF4-FFF2-40B4-BE49-F238E27FC236}">
                    <a16:creationId xmlns:a16="http://schemas.microsoft.com/office/drawing/2014/main" id="{4496519B-5AE4-47F5-9014-5A273A972ED8}"/>
                  </a:ext>
                </a:extLst>
              </p:cNvPr>
              <p:cNvCxnSpPr>
                <a:stCxn id="29" idx="4"/>
                <a:endCxn id="25" idx="0"/>
              </p:cNvCxnSpPr>
              <p:nvPr/>
            </p:nvCxnSpPr>
            <p:spPr>
              <a:xfrm>
                <a:off x="5323108" y="4135996"/>
                <a:ext cx="0" cy="11570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7F09ACC-7BA1-4BAE-B7C4-BBF194D0EDA6}"/>
                  </a:ext>
                </a:extLst>
              </p:cNvPr>
              <p:cNvSpPr txBox="1"/>
              <p:nvPr/>
            </p:nvSpPr>
            <p:spPr>
              <a:xfrm>
                <a:off x="5890124" y="1428145"/>
                <a:ext cx="6050743" cy="1606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 defTabSz="1219170">
                  <a:spcBef>
                    <a:spcPct val="20000"/>
                  </a:spcBef>
                  <a:spcAft>
                    <a:spcPts val="0"/>
                  </a:spcAft>
                  <a:buNone/>
                  <a:defRPr/>
                </a:pPr>
                <a:r>
                  <a:rPr lang="en-IN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  <a:sym typeface="Fira Sans Extra Condensed"/>
                  </a:rPr>
                  <a:t>What? </a:t>
                </a:r>
                <a:r>
                  <a:rPr lang="en-IN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  <a:sym typeface="Fira Sans Extra Condensed"/>
                  </a:rPr>
                  <a:t>(The problem)</a:t>
                </a:r>
                <a:endParaRPr lang="en-I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sym typeface="Fira Sans Extra Condensed"/>
                </a:endParaRPr>
              </a:p>
              <a:p>
                <a:pPr defTabSz="1219170">
                  <a:spcBef>
                    <a:spcPct val="20000"/>
                  </a:spcBef>
                  <a:defRPr/>
                </a:pPr>
                <a:endParaRPr lang="en-US" sz="200" b="1" dirty="0">
                  <a:solidFill>
                    <a:srgbClr val="4D4D4D"/>
                  </a:solidFill>
                  <a:latin typeface="Candara" panose="020E0502030303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rPr>
                  <a:t>2019, share of direct booking revenue lost due to cancellations had jumped to 15%.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rPr>
                  <a:t>2022, this figure has skyrocketed with 20% of bookings cancelling – a 33% increase over 2019 for the same period</a:t>
                </a:r>
                <a:r>
                  <a: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rPr>
                  <a:t>.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BABCD9-A771-470D-B8C1-C1AB97AAF68E}"/>
                  </a:ext>
                </a:extLst>
              </p:cNvPr>
              <p:cNvSpPr txBox="1"/>
              <p:nvPr/>
            </p:nvSpPr>
            <p:spPr>
              <a:xfrm>
                <a:off x="5890124" y="3416126"/>
                <a:ext cx="58635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AU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  <a:sym typeface="Fira Sans Extra Condensed"/>
                  </a:rPr>
                  <a:t>Why? </a:t>
                </a:r>
                <a:r>
                  <a:rPr lang="en-AU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  <a:sym typeface="Fira Sans Extra Condensed"/>
                  </a:rPr>
                  <a:t>(The insight)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rPr>
                  <a:t>Hoteliers need tools that can help businesses deliver a proactive booking retention game plan.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897DE3-D19F-423D-8A92-FFC4F35B10EB}"/>
                  </a:ext>
                </a:extLst>
              </p:cNvPr>
              <p:cNvSpPr txBox="1"/>
              <p:nvPr/>
            </p:nvSpPr>
            <p:spPr>
              <a:xfrm>
                <a:off x="5890124" y="5366607"/>
                <a:ext cx="58635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IN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  <a:sym typeface="Fira Sans Extra Condensed"/>
                  </a:rPr>
                  <a:t>How? </a:t>
                </a:r>
                <a:r>
                  <a:rPr lang="en-IN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  <a:sym typeface="Fira Sans Extra Condensed"/>
                  </a:rPr>
                  <a:t>(The intelligence)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</a:rPr>
                  <a:t>Build a machine learning (ML) model that can predict features that impact booking outcome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399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for development | ITCILO">
            <a:extLst>
              <a:ext uri="{FF2B5EF4-FFF2-40B4-BE49-F238E27FC236}">
                <a16:creationId xmlns:a16="http://schemas.microsoft.com/office/drawing/2014/main" id="{377C2FE4-8248-495C-9CC0-272823EBA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5"/>
          <a:stretch/>
        </p:blipFill>
        <p:spPr bwMode="auto">
          <a:xfrm>
            <a:off x="0" y="1"/>
            <a:ext cx="12192000" cy="31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5B4B0F-CF53-4733-A004-AF7AD408E563}"/>
              </a:ext>
            </a:extLst>
          </p:cNvPr>
          <p:cNvSpPr/>
          <p:nvPr/>
        </p:nvSpPr>
        <p:spPr>
          <a:xfrm>
            <a:off x="1116904" y="2449408"/>
            <a:ext cx="8275069" cy="8899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Artificial Intelligence: ML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940D1-285D-47D1-987E-55F926E7BE02}"/>
              </a:ext>
            </a:extLst>
          </p:cNvPr>
          <p:cNvGrpSpPr/>
          <p:nvPr/>
        </p:nvGrpSpPr>
        <p:grpSpPr>
          <a:xfrm>
            <a:off x="813230" y="4377162"/>
            <a:ext cx="10722089" cy="2302827"/>
            <a:chOff x="813230" y="4623715"/>
            <a:chExt cx="10722089" cy="23028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AE5CAA-4657-450E-9FF6-8F6FC190BC20}"/>
                </a:ext>
              </a:extLst>
            </p:cNvPr>
            <p:cNvGrpSpPr/>
            <p:nvPr/>
          </p:nvGrpSpPr>
          <p:grpSpPr>
            <a:xfrm>
              <a:off x="813230" y="4623715"/>
              <a:ext cx="4408972" cy="803182"/>
              <a:chOff x="7126347" y="1430164"/>
              <a:chExt cx="4408972" cy="8031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089CF8-7F80-4BD8-8F1D-728F3A68ACAC}"/>
                  </a:ext>
                </a:extLst>
              </p:cNvPr>
              <p:cNvGrpSpPr/>
              <p:nvPr/>
            </p:nvGrpSpPr>
            <p:grpSpPr>
              <a:xfrm>
                <a:off x="7126347" y="1430164"/>
                <a:ext cx="803182" cy="803182"/>
                <a:chOff x="7518232" y="1231471"/>
                <a:chExt cx="803182" cy="803182"/>
              </a:xfrm>
            </p:grpSpPr>
            <p:sp>
              <p:nvSpPr>
                <p:cNvPr id="21" name="Donut 59">
                  <a:extLst>
                    <a:ext uri="{FF2B5EF4-FFF2-40B4-BE49-F238E27FC236}">
                      <a16:creationId xmlns:a16="http://schemas.microsoft.com/office/drawing/2014/main" id="{CBB4C4AD-199C-44BB-8CD4-E4C474235728}"/>
                    </a:ext>
                  </a:extLst>
                </p:cNvPr>
                <p:cNvSpPr/>
                <p:nvPr/>
              </p:nvSpPr>
              <p:spPr>
                <a:xfrm>
                  <a:off x="7518232" y="1231471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pic>
              <p:nvPicPr>
                <p:cNvPr id="22" name="Picture 2" descr="Artificial Intelligence Icon">
                  <a:extLst>
                    <a:ext uri="{FF2B5EF4-FFF2-40B4-BE49-F238E27FC236}">
                      <a16:creationId xmlns:a16="http://schemas.microsoft.com/office/drawing/2014/main" id="{58090458-3BF0-4B68-B003-3C252F9AA7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6066" y="1439305"/>
                  <a:ext cx="387515" cy="387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491BC-74FE-42DA-8D8A-20AF19809EC7}"/>
                  </a:ext>
                </a:extLst>
              </p:cNvPr>
              <p:cNvSpPr txBox="1"/>
              <p:nvPr/>
            </p:nvSpPr>
            <p:spPr>
              <a:xfrm>
                <a:off x="8137363" y="1430164"/>
                <a:ext cx="3397956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Data Import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PySpark</a:t>
                </a:r>
                <a:r>
                  <a:rPr lang="en-GB" sz="1400" dirty="0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Imports data (csv file)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EEB533-DDC8-45D2-B51D-5E8DD1E2AF10}"/>
                </a:ext>
              </a:extLst>
            </p:cNvPr>
            <p:cNvGrpSpPr/>
            <p:nvPr/>
          </p:nvGrpSpPr>
          <p:grpSpPr>
            <a:xfrm>
              <a:off x="7126347" y="5901220"/>
              <a:ext cx="4408972" cy="803182"/>
              <a:chOff x="7126347" y="5713614"/>
              <a:chExt cx="4408972" cy="8031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EB3EDEA-019F-47F5-931A-0EDBCB017FC2}"/>
                  </a:ext>
                </a:extLst>
              </p:cNvPr>
              <p:cNvGrpSpPr/>
              <p:nvPr/>
            </p:nvGrpSpPr>
            <p:grpSpPr>
              <a:xfrm>
                <a:off x="7126347" y="5713614"/>
                <a:ext cx="803182" cy="803182"/>
                <a:chOff x="7518232" y="5260708"/>
                <a:chExt cx="803182" cy="803182"/>
              </a:xfrm>
            </p:grpSpPr>
            <p:sp>
              <p:nvSpPr>
                <p:cNvPr id="15" name="Donut 60">
                  <a:extLst>
                    <a:ext uri="{FF2B5EF4-FFF2-40B4-BE49-F238E27FC236}">
                      <a16:creationId xmlns:a16="http://schemas.microsoft.com/office/drawing/2014/main" id="{26B1EF78-1AD9-4A35-BCCB-9EB3BD4D5B5B}"/>
                    </a:ext>
                  </a:extLst>
                </p:cNvPr>
                <p:cNvSpPr/>
                <p:nvPr/>
              </p:nvSpPr>
              <p:spPr>
                <a:xfrm>
                  <a:off x="7518232" y="5260708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pic>
              <p:nvPicPr>
                <p:cNvPr id="16" name="Picture 8" descr="AI - Free computer icons">
                  <a:extLst>
                    <a:ext uri="{FF2B5EF4-FFF2-40B4-BE49-F238E27FC236}">
                      <a16:creationId xmlns:a16="http://schemas.microsoft.com/office/drawing/2014/main" id="{C2DBAD16-DC7E-44DB-BB00-4DA51317FA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14782" y="5414183"/>
                  <a:ext cx="474285" cy="474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3CA060-03A2-46FE-9E1B-C9B722D5420A}"/>
                  </a:ext>
                </a:extLst>
              </p:cNvPr>
              <p:cNvSpPr txBox="1"/>
              <p:nvPr/>
            </p:nvSpPr>
            <p:spPr>
              <a:xfrm>
                <a:off x="8137363" y="5742593"/>
                <a:ext cx="3397956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ML model evaluation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Loss and accuracy calculations selects final MI model for deployment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B74038-66E5-475A-8827-9F3CD86E6930}"/>
                </a:ext>
              </a:extLst>
            </p:cNvPr>
            <p:cNvGrpSpPr/>
            <p:nvPr/>
          </p:nvGrpSpPr>
          <p:grpSpPr>
            <a:xfrm>
              <a:off x="813230" y="5901220"/>
              <a:ext cx="4408972" cy="1025322"/>
              <a:chOff x="7126347" y="2857981"/>
              <a:chExt cx="4408972" cy="102532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1FD48EC-0FA3-41E9-9369-6DB0ABEB66BD}"/>
                  </a:ext>
                </a:extLst>
              </p:cNvPr>
              <p:cNvGrpSpPr/>
              <p:nvPr/>
            </p:nvGrpSpPr>
            <p:grpSpPr>
              <a:xfrm>
                <a:off x="7126347" y="2857981"/>
                <a:ext cx="803182" cy="803182"/>
                <a:chOff x="7518232" y="2454604"/>
                <a:chExt cx="803182" cy="803182"/>
              </a:xfrm>
            </p:grpSpPr>
            <p:sp>
              <p:nvSpPr>
                <p:cNvPr id="19" name="Donut 61">
                  <a:extLst>
                    <a:ext uri="{FF2B5EF4-FFF2-40B4-BE49-F238E27FC236}">
                      <a16:creationId xmlns:a16="http://schemas.microsoft.com/office/drawing/2014/main" id="{A843510E-BD52-4090-A8EC-67E9ECDDAF38}"/>
                    </a:ext>
                  </a:extLst>
                </p:cNvPr>
                <p:cNvSpPr/>
                <p:nvPr/>
              </p:nvSpPr>
              <p:spPr>
                <a:xfrm>
                  <a:off x="7518232" y="2454604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pic>
              <p:nvPicPr>
                <p:cNvPr id="20" name="Picture 4" descr="Artificial intelligence - Free technology icons">
                  <a:extLst>
                    <a:ext uri="{FF2B5EF4-FFF2-40B4-BE49-F238E27FC236}">
                      <a16:creationId xmlns:a16="http://schemas.microsoft.com/office/drawing/2014/main" id="{C8A1C7AB-1140-4FF8-B352-EC0A3C0FE8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55387" y="2668437"/>
                  <a:ext cx="354901" cy="35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602D11-420C-4AD1-9CE1-D21E680FB834}"/>
                  </a:ext>
                </a:extLst>
              </p:cNvPr>
              <p:cNvSpPr txBox="1"/>
              <p:nvPr/>
            </p:nvSpPr>
            <p:spPr>
              <a:xfrm>
                <a:off x="8137363" y="2867640"/>
                <a:ext cx="3397956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black"/>
                    </a:solidFill>
                    <a:latin typeface="Georgia" panose="02040502050405020303" pitchFamily="18" charset="0"/>
                  </a:rPr>
                  <a:t>Data Processing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Python Pandas: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Cleans/ normalises/ standardises the data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06AD932-C168-431B-8F02-3466F3DA9FF0}"/>
                </a:ext>
              </a:extLst>
            </p:cNvPr>
            <p:cNvGrpSpPr/>
            <p:nvPr/>
          </p:nvGrpSpPr>
          <p:grpSpPr>
            <a:xfrm>
              <a:off x="7126347" y="4623716"/>
              <a:ext cx="4408972" cy="803181"/>
              <a:chOff x="7126347" y="4285798"/>
              <a:chExt cx="4408972" cy="80318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CB7F6B-1D6A-40FD-B1B8-81EFB0C2BB43}"/>
                  </a:ext>
                </a:extLst>
              </p:cNvPr>
              <p:cNvGrpSpPr/>
              <p:nvPr/>
            </p:nvGrpSpPr>
            <p:grpSpPr>
              <a:xfrm>
                <a:off x="7126347" y="4285798"/>
                <a:ext cx="803182" cy="803181"/>
                <a:chOff x="7518232" y="3865444"/>
                <a:chExt cx="803182" cy="803181"/>
              </a:xfrm>
            </p:grpSpPr>
            <p:sp>
              <p:nvSpPr>
                <p:cNvPr id="17" name="Donut 66">
                  <a:extLst>
                    <a:ext uri="{FF2B5EF4-FFF2-40B4-BE49-F238E27FC236}">
                      <a16:creationId xmlns:a16="http://schemas.microsoft.com/office/drawing/2014/main" id="{EC6D1D84-7171-4743-9A7B-4C6E8DC3D6BE}"/>
                    </a:ext>
                  </a:extLst>
                </p:cNvPr>
                <p:cNvSpPr/>
                <p:nvPr/>
              </p:nvSpPr>
              <p:spPr>
                <a:xfrm>
                  <a:off x="7518232" y="3865444"/>
                  <a:ext cx="803182" cy="803181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pic>
              <p:nvPicPr>
                <p:cNvPr id="18" name="Picture 6" descr="Free icon - Free vector icons - Free SVG, PSD, PNG, EPS, Ai &amp;amp; Icon Font">
                  <a:extLst>
                    <a:ext uri="{FF2B5EF4-FFF2-40B4-BE49-F238E27FC236}">
                      <a16:creationId xmlns:a16="http://schemas.microsoft.com/office/drawing/2014/main" id="{612B5D19-60C1-4D01-A8F9-26800F4C23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05838" y="4053049"/>
                  <a:ext cx="427972" cy="427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413E33-A5E8-43A8-A915-5144786C3AAE}"/>
                  </a:ext>
                </a:extLst>
              </p:cNvPr>
              <p:cNvSpPr txBox="1"/>
              <p:nvPr/>
            </p:nvSpPr>
            <p:spPr>
              <a:xfrm>
                <a:off x="8137363" y="4305116"/>
                <a:ext cx="3397956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ML model deployment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TensorFlow/ Logistic Regression/ Random Forest trains and predicts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8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for development | ITCILO">
            <a:extLst>
              <a:ext uri="{FF2B5EF4-FFF2-40B4-BE49-F238E27FC236}">
                <a16:creationId xmlns:a16="http://schemas.microsoft.com/office/drawing/2014/main" id="{377C2FE4-8248-495C-9CC0-272823EBA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5"/>
          <a:stretch/>
        </p:blipFill>
        <p:spPr bwMode="auto">
          <a:xfrm>
            <a:off x="0" y="1"/>
            <a:ext cx="12192000" cy="31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5B4B0F-CF53-4733-A004-AF7AD408E563}"/>
              </a:ext>
            </a:extLst>
          </p:cNvPr>
          <p:cNvSpPr/>
          <p:nvPr/>
        </p:nvSpPr>
        <p:spPr>
          <a:xfrm>
            <a:off x="1116904" y="2449408"/>
            <a:ext cx="8275069" cy="8899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Story Telling: Tableau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940D1-285D-47D1-987E-55F926E7BE02}"/>
              </a:ext>
            </a:extLst>
          </p:cNvPr>
          <p:cNvGrpSpPr/>
          <p:nvPr/>
        </p:nvGrpSpPr>
        <p:grpSpPr>
          <a:xfrm>
            <a:off x="734955" y="4119254"/>
            <a:ext cx="10722089" cy="2554545"/>
            <a:chOff x="813230" y="4623715"/>
            <a:chExt cx="10722089" cy="25545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AE5CAA-4657-450E-9FF6-8F6FC190BC20}"/>
                </a:ext>
              </a:extLst>
            </p:cNvPr>
            <p:cNvGrpSpPr/>
            <p:nvPr/>
          </p:nvGrpSpPr>
          <p:grpSpPr>
            <a:xfrm>
              <a:off x="813230" y="4623715"/>
              <a:ext cx="4408972" cy="2554545"/>
              <a:chOff x="7126347" y="1430164"/>
              <a:chExt cx="4408972" cy="255454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5089CF8-7F80-4BD8-8F1D-728F3A68ACAC}"/>
                  </a:ext>
                </a:extLst>
              </p:cNvPr>
              <p:cNvGrpSpPr/>
              <p:nvPr/>
            </p:nvGrpSpPr>
            <p:grpSpPr>
              <a:xfrm>
                <a:off x="7126347" y="1430164"/>
                <a:ext cx="803182" cy="803182"/>
                <a:chOff x="7518232" y="1231471"/>
                <a:chExt cx="803182" cy="803182"/>
              </a:xfrm>
            </p:grpSpPr>
            <p:sp>
              <p:nvSpPr>
                <p:cNvPr id="21" name="Donut 59">
                  <a:extLst>
                    <a:ext uri="{FF2B5EF4-FFF2-40B4-BE49-F238E27FC236}">
                      <a16:creationId xmlns:a16="http://schemas.microsoft.com/office/drawing/2014/main" id="{CBB4C4AD-199C-44BB-8CD4-E4C474235728}"/>
                    </a:ext>
                  </a:extLst>
                </p:cNvPr>
                <p:cNvSpPr/>
                <p:nvPr/>
              </p:nvSpPr>
              <p:spPr>
                <a:xfrm>
                  <a:off x="7518232" y="1231471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pic>
              <p:nvPicPr>
                <p:cNvPr id="22" name="Picture 2" descr="Artificial Intelligence Icon">
                  <a:extLst>
                    <a:ext uri="{FF2B5EF4-FFF2-40B4-BE49-F238E27FC236}">
                      <a16:creationId xmlns:a16="http://schemas.microsoft.com/office/drawing/2014/main" id="{58090458-3BF0-4B68-B003-3C252F9AA7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26066" y="1439305"/>
                  <a:ext cx="387515" cy="387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491BC-74FE-42DA-8D8A-20AF19809EC7}"/>
                  </a:ext>
                </a:extLst>
              </p:cNvPr>
              <p:cNvSpPr txBox="1"/>
              <p:nvPr/>
            </p:nvSpPr>
            <p:spPr>
              <a:xfrm>
                <a:off x="8137363" y="1430164"/>
                <a:ext cx="3397956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Top 9 features from ML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Lead_time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avg_price_per_room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arrival_date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no_of_special_requests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arrival_month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market_segment_type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no_of_weekend_nights</a:t>
                </a:r>
                <a:endParaRPr lang="en-GB" sz="1400" dirty="0">
                  <a:solidFill>
                    <a:prstClr val="black"/>
                  </a:solidFill>
                  <a:latin typeface="Georgia Pro Light" panose="02040302050405020303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400" dirty="0" err="1">
                    <a:solidFill>
                      <a:prstClr val="black"/>
                    </a:solidFill>
                    <a:latin typeface="Georgia Pro Light" panose="02040302050405020303" pitchFamily="18" charset="0"/>
                  </a:rPr>
                  <a:t>arrival_year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06AD932-C168-431B-8F02-3466F3DA9FF0}"/>
                </a:ext>
              </a:extLst>
            </p:cNvPr>
            <p:cNvGrpSpPr/>
            <p:nvPr/>
          </p:nvGrpSpPr>
          <p:grpSpPr>
            <a:xfrm>
              <a:off x="7126347" y="4623716"/>
              <a:ext cx="4408972" cy="1404313"/>
              <a:chOff x="7126347" y="4285798"/>
              <a:chExt cx="4408972" cy="140431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CB7F6B-1D6A-40FD-B1B8-81EFB0C2BB43}"/>
                  </a:ext>
                </a:extLst>
              </p:cNvPr>
              <p:cNvGrpSpPr/>
              <p:nvPr/>
            </p:nvGrpSpPr>
            <p:grpSpPr>
              <a:xfrm>
                <a:off x="7126347" y="4285798"/>
                <a:ext cx="803182" cy="803181"/>
                <a:chOff x="7518232" y="3865444"/>
                <a:chExt cx="803182" cy="803181"/>
              </a:xfrm>
            </p:grpSpPr>
            <p:sp>
              <p:nvSpPr>
                <p:cNvPr id="17" name="Donut 66">
                  <a:extLst>
                    <a:ext uri="{FF2B5EF4-FFF2-40B4-BE49-F238E27FC236}">
                      <a16:creationId xmlns:a16="http://schemas.microsoft.com/office/drawing/2014/main" id="{EC6D1D84-7171-4743-9A7B-4C6E8DC3D6BE}"/>
                    </a:ext>
                  </a:extLst>
                </p:cNvPr>
                <p:cNvSpPr/>
                <p:nvPr/>
              </p:nvSpPr>
              <p:spPr>
                <a:xfrm>
                  <a:off x="7518232" y="3865444"/>
                  <a:ext cx="803182" cy="803181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pic>
              <p:nvPicPr>
                <p:cNvPr id="18" name="Picture 6" descr="Free icon - Free vector icons - Free SVG, PSD, PNG, EPS, Ai &amp;amp; Icon Font">
                  <a:extLst>
                    <a:ext uri="{FF2B5EF4-FFF2-40B4-BE49-F238E27FC236}">
                      <a16:creationId xmlns:a16="http://schemas.microsoft.com/office/drawing/2014/main" id="{612B5D19-60C1-4D01-A8F9-26800F4C23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05838" y="4053049"/>
                  <a:ext cx="427972" cy="427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413E33-A5E8-43A8-A915-5144786C3AAE}"/>
                  </a:ext>
                </a:extLst>
              </p:cNvPr>
              <p:cNvSpPr txBox="1"/>
              <p:nvPr/>
            </p:nvSpPr>
            <p:spPr>
              <a:xfrm>
                <a:off x="8137363" y="4305116"/>
                <a:ext cx="3397956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black"/>
                    </a:solidFill>
                    <a:latin typeface="Georgia" panose="02040502050405020303" pitchFamily="18" charset="0"/>
                  </a:rPr>
                  <a:t>Other feature analysis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repeated_guest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no_of_previous_bookings_not_canceled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no_of_previous_cancellations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market_segment_type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3A690FC9-71B7-88AC-2C2C-5A22BE78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6F9E74DC-C40C-3444-CB27-F17DCCC2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BB0C1401-C1D1-CFB9-6FA9-B8312714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9EA6FB2D-5F94-4D30-B4B0-3C7BF5FE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B6FB8-1E48-4BCC-9D9C-798B1B0B8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AC2B42-4A2F-4F33-8C08-5C8B510A4DFE}"/>
              </a:ext>
            </a:extLst>
          </p:cNvPr>
          <p:cNvGrpSpPr/>
          <p:nvPr/>
        </p:nvGrpSpPr>
        <p:grpSpPr>
          <a:xfrm>
            <a:off x="367955" y="1249991"/>
            <a:ext cx="5002451" cy="5225620"/>
            <a:chOff x="1479335" y="1247990"/>
            <a:chExt cx="5002451" cy="522562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851D2E-7C78-4B50-AD54-F889A1B350D2}"/>
                </a:ext>
              </a:extLst>
            </p:cNvPr>
            <p:cNvGrpSpPr/>
            <p:nvPr/>
          </p:nvGrpSpPr>
          <p:grpSpPr>
            <a:xfrm>
              <a:off x="1479335" y="1247990"/>
              <a:ext cx="5002451" cy="5225620"/>
              <a:chOff x="1405353" y="1093571"/>
              <a:chExt cx="5002451" cy="522562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E30462-87CD-474C-93F3-4A98D0FA73BB}"/>
                  </a:ext>
                </a:extLst>
              </p:cNvPr>
              <p:cNvGrpSpPr/>
              <p:nvPr/>
            </p:nvGrpSpPr>
            <p:grpSpPr>
              <a:xfrm>
                <a:off x="1405353" y="1093571"/>
                <a:ext cx="4821275" cy="1519111"/>
                <a:chOff x="1594039" y="1369343"/>
                <a:chExt cx="4821275" cy="151911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C319E0E-9E9F-48CF-BF67-9FB609E1B524}"/>
                    </a:ext>
                  </a:extLst>
                </p:cNvPr>
                <p:cNvGrpSpPr/>
                <p:nvPr/>
              </p:nvGrpSpPr>
              <p:grpSpPr>
                <a:xfrm>
                  <a:off x="1594039" y="1369343"/>
                  <a:ext cx="4792247" cy="1430615"/>
                  <a:chOff x="2472267" y="1777509"/>
                  <a:chExt cx="3499555" cy="1044713"/>
                </a:xfrm>
              </p:grpSpPr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C34C1215-8F89-4E51-8C9D-A45696AC259F}"/>
                      </a:ext>
                    </a:extLst>
                  </p:cNvPr>
                  <p:cNvSpPr/>
                  <p:nvPr/>
                </p:nvSpPr>
                <p:spPr>
                  <a:xfrm>
                    <a:off x="2472267" y="2235200"/>
                    <a:ext cx="3499555" cy="587022"/>
                  </a:xfrm>
                  <a:custGeom>
                    <a:avLst/>
                    <a:gdLst>
                      <a:gd name="connsiteX0" fmla="*/ 0 w 3499555"/>
                      <a:gd name="connsiteY0" fmla="*/ 587022 h 587022"/>
                      <a:gd name="connsiteX1" fmla="*/ 1298222 w 3499555"/>
                      <a:gd name="connsiteY1" fmla="*/ 587022 h 587022"/>
                      <a:gd name="connsiteX2" fmla="*/ 2065866 w 3499555"/>
                      <a:gd name="connsiteY2" fmla="*/ 0 h 587022"/>
                      <a:gd name="connsiteX3" fmla="*/ 3499555 w 3499555"/>
                      <a:gd name="connsiteY3" fmla="*/ 0 h 58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9555" h="587022">
                        <a:moveTo>
                          <a:pt x="0" y="587022"/>
                        </a:moveTo>
                        <a:lnTo>
                          <a:pt x="1298222" y="587022"/>
                        </a:lnTo>
                        <a:lnTo>
                          <a:pt x="2065866" y="0"/>
                        </a:lnTo>
                        <a:lnTo>
                          <a:pt x="3499555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F4ABCA36-5FC3-414C-85C3-2A5C9FE3E983}"/>
                      </a:ext>
                    </a:extLst>
                  </p:cNvPr>
                  <p:cNvSpPr/>
                  <p:nvPr/>
                </p:nvSpPr>
                <p:spPr>
                  <a:xfrm>
                    <a:off x="4134678" y="1777509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5FFD19-F55B-4A77-BA78-D94915A5173B}"/>
                    </a:ext>
                  </a:extLst>
                </p:cNvPr>
                <p:cNvSpPr/>
                <p:nvPr/>
              </p:nvSpPr>
              <p:spPr>
                <a:xfrm>
                  <a:off x="1594039" y="2711462"/>
                  <a:ext cx="176992" cy="17699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BA0F8CE-E0F7-45FD-9925-2A51DF7C28F5}"/>
                    </a:ext>
                  </a:extLst>
                </p:cNvPr>
                <p:cNvSpPr/>
                <p:nvPr/>
              </p:nvSpPr>
              <p:spPr>
                <a:xfrm>
                  <a:off x="3245013" y="2711462"/>
                  <a:ext cx="176992" cy="17699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3BA2C8-DFF9-4565-A0D1-9E8C72DFB257}"/>
                    </a:ext>
                  </a:extLst>
                </p:cNvPr>
                <p:cNvSpPr txBox="1"/>
                <p:nvPr/>
              </p:nvSpPr>
              <p:spPr>
                <a:xfrm>
                  <a:off x="1771031" y="2140566"/>
                  <a:ext cx="14739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Import csv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C41B40F-7775-456B-AE36-855AB0989BB5}"/>
                    </a:ext>
                  </a:extLst>
                </p:cNvPr>
                <p:cNvSpPr txBox="1"/>
                <p:nvPr/>
              </p:nvSpPr>
              <p:spPr>
                <a:xfrm>
                  <a:off x="4941332" y="1522685"/>
                  <a:ext cx="14739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code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2F3849F-38F8-4A38-9FA4-8D1734E548B7}"/>
                  </a:ext>
                </a:extLst>
              </p:cNvPr>
              <p:cNvGrpSpPr/>
              <p:nvPr/>
            </p:nvGrpSpPr>
            <p:grpSpPr>
              <a:xfrm>
                <a:off x="1405353" y="2946825"/>
                <a:ext cx="5002451" cy="1519111"/>
                <a:chOff x="1594039" y="1369343"/>
                <a:chExt cx="5002451" cy="151911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BE6C6AB-CAAB-41AA-A6C1-E1B6972DEB70}"/>
                    </a:ext>
                  </a:extLst>
                </p:cNvPr>
                <p:cNvGrpSpPr/>
                <p:nvPr/>
              </p:nvGrpSpPr>
              <p:grpSpPr>
                <a:xfrm>
                  <a:off x="1594039" y="1369343"/>
                  <a:ext cx="4792247" cy="1430615"/>
                  <a:chOff x="2472267" y="1777509"/>
                  <a:chExt cx="3499555" cy="1044713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7E892F36-CDC2-4AD2-A7BB-4A5A5731E554}"/>
                      </a:ext>
                    </a:extLst>
                  </p:cNvPr>
                  <p:cNvSpPr/>
                  <p:nvPr/>
                </p:nvSpPr>
                <p:spPr>
                  <a:xfrm>
                    <a:off x="2472267" y="2235200"/>
                    <a:ext cx="3499555" cy="587022"/>
                  </a:xfrm>
                  <a:custGeom>
                    <a:avLst/>
                    <a:gdLst>
                      <a:gd name="connsiteX0" fmla="*/ 0 w 3499555"/>
                      <a:gd name="connsiteY0" fmla="*/ 587022 h 587022"/>
                      <a:gd name="connsiteX1" fmla="*/ 1298222 w 3499555"/>
                      <a:gd name="connsiteY1" fmla="*/ 587022 h 587022"/>
                      <a:gd name="connsiteX2" fmla="*/ 2065866 w 3499555"/>
                      <a:gd name="connsiteY2" fmla="*/ 0 h 587022"/>
                      <a:gd name="connsiteX3" fmla="*/ 3499555 w 3499555"/>
                      <a:gd name="connsiteY3" fmla="*/ 0 h 58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9555" h="587022">
                        <a:moveTo>
                          <a:pt x="0" y="587022"/>
                        </a:moveTo>
                        <a:lnTo>
                          <a:pt x="1298222" y="587022"/>
                        </a:lnTo>
                        <a:lnTo>
                          <a:pt x="2065866" y="0"/>
                        </a:lnTo>
                        <a:lnTo>
                          <a:pt x="3499555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3AECEEF-88F9-4C9C-9B4C-A8F1AD72BBCA}"/>
                      </a:ext>
                    </a:extLst>
                  </p:cNvPr>
                  <p:cNvSpPr/>
                  <p:nvPr/>
                </p:nvSpPr>
                <p:spPr>
                  <a:xfrm>
                    <a:off x="4134678" y="1777509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58403A-84BB-492F-8E90-9E691CDEC709}"/>
                    </a:ext>
                  </a:extLst>
                </p:cNvPr>
                <p:cNvSpPr/>
                <p:nvPr/>
              </p:nvSpPr>
              <p:spPr>
                <a:xfrm>
                  <a:off x="1594039" y="2711462"/>
                  <a:ext cx="176992" cy="1769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AE84CB3-F9D3-4FE7-A595-202E6ADF23E2}"/>
                    </a:ext>
                  </a:extLst>
                </p:cNvPr>
                <p:cNvSpPr/>
                <p:nvPr/>
              </p:nvSpPr>
              <p:spPr>
                <a:xfrm>
                  <a:off x="3245013" y="2711462"/>
                  <a:ext cx="176992" cy="1769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84E164-A286-4D45-9BC1-2AF2B8B937FE}"/>
                    </a:ext>
                  </a:extLst>
                </p:cNvPr>
                <p:cNvSpPr txBox="1"/>
                <p:nvPr/>
              </p:nvSpPr>
              <p:spPr>
                <a:xfrm>
                  <a:off x="1771031" y="2140566"/>
                  <a:ext cx="14739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Data cleaning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0D643B-4044-4CC9-8787-DE701F3428E2}"/>
                    </a:ext>
                  </a:extLst>
                </p:cNvPr>
                <p:cNvSpPr txBox="1"/>
                <p:nvPr/>
              </p:nvSpPr>
              <p:spPr>
                <a:xfrm>
                  <a:off x="5122508" y="1521370"/>
                  <a:ext cx="14739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>
                      <a:solidFill>
                        <a:prstClr val="white"/>
                      </a:solidFill>
                      <a:latin typeface="Georgia Pro Cond" panose="02040506050405020303" pitchFamily="18" charset="0"/>
                    </a:rPr>
                    <a:t>dummy variables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EF6B0B1-9829-47B4-AE5E-93E9B529169E}"/>
                  </a:ext>
                </a:extLst>
              </p:cNvPr>
              <p:cNvGrpSpPr/>
              <p:nvPr/>
            </p:nvGrpSpPr>
            <p:grpSpPr>
              <a:xfrm>
                <a:off x="1405353" y="4800080"/>
                <a:ext cx="4821275" cy="1519111"/>
                <a:chOff x="1594039" y="1369343"/>
                <a:chExt cx="4821275" cy="151911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D9EA1DC-83C1-4A0B-90A9-C2E77245E561}"/>
                    </a:ext>
                  </a:extLst>
                </p:cNvPr>
                <p:cNvGrpSpPr/>
                <p:nvPr/>
              </p:nvGrpSpPr>
              <p:grpSpPr>
                <a:xfrm>
                  <a:off x="1594039" y="1369343"/>
                  <a:ext cx="4792247" cy="1430615"/>
                  <a:chOff x="2472267" y="1777509"/>
                  <a:chExt cx="3499555" cy="1044713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4D4BC6A1-1304-4F5C-812F-2429CBEDEBEF}"/>
                      </a:ext>
                    </a:extLst>
                  </p:cNvPr>
                  <p:cNvSpPr/>
                  <p:nvPr/>
                </p:nvSpPr>
                <p:spPr>
                  <a:xfrm>
                    <a:off x="2472267" y="2235200"/>
                    <a:ext cx="3499555" cy="587022"/>
                  </a:xfrm>
                  <a:custGeom>
                    <a:avLst/>
                    <a:gdLst>
                      <a:gd name="connsiteX0" fmla="*/ 0 w 3499555"/>
                      <a:gd name="connsiteY0" fmla="*/ 587022 h 587022"/>
                      <a:gd name="connsiteX1" fmla="*/ 1298222 w 3499555"/>
                      <a:gd name="connsiteY1" fmla="*/ 587022 h 587022"/>
                      <a:gd name="connsiteX2" fmla="*/ 2065866 w 3499555"/>
                      <a:gd name="connsiteY2" fmla="*/ 0 h 587022"/>
                      <a:gd name="connsiteX3" fmla="*/ 3499555 w 3499555"/>
                      <a:gd name="connsiteY3" fmla="*/ 0 h 58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9555" h="587022">
                        <a:moveTo>
                          <a:pt x="0" y="587022"/>
                        </a:moveTo>
                        <a:lnTo>
                          <a:pt x="1298222" y="587022"/>
                        </a:lnTo>
                        <a:lnTo>
                          <a:pt x="2065866" y="0"/>
                        </a:lnTo>
                        <a:lnTo>
                          <a:pt x="3499555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697D096-55D7-42ED-AD4F-9E76A9D05E5B}"/>
                      </a:ext>
                    </a:extLst>
                  </p:cNvPr>
                  <p:cNvSpPr/>
                  <p:nvPr/>
                </p:nvSpPr>
                <p:spPr>
                  <a:xfrm>
                    <a:off x="4134678" y="1777509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F519E6-49D0-4768-9AD9-0FCB6E96B29E}"/>
                    </a:ext>
                  </a:extLst>
                </p:cNvPr>
                <p:cNvSpPr/>
                <p:nvPr/>
              </p:nvSpPr>
              <p:spPr>
                <a:xfrm>
                  <a:off x="1594039" y="2711462"/>
                  <a:ext cx="176992" cy="17699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E3E76F6-9A06-4592-99DE-F9F083F2E1F9}"/>
                    </a:ext>
                  </a:extLst>
                </p:cNvPr>
                <p:cNvSpPr/>
                <p:nvPr/>
              </p:nvSpPr>
              <p:spPr>
                <a:xfrm>
                  <a:off x="3245013" y="2711462"/>
                  <a:ext cx="176992" cy="17699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0D15E9A-9161-45EB-9FF1-A972F9C8D196}"/>
                    </a:ext>
                  </a:extLst>
                </p:cNvPr>
                <p:cNvSpPr txBox="1"/>
                <p:nvPr/>
              </p:nvSpPr>
              <p:spPr>
                <a:xfrm>
                  <a:off x="1771030" y="2140566"/>
                  <a:ext cx="15636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prstClr val="white"/>
                      </a:solidFill>
                      <a:latin typeface="Georgia Pro Cond" panose="02040506050405020303" pitchFamily="18" charset="0"/>
                    </a:rPr>
                    <a:t>Encoding variables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3EABCD-D957-4349-BBA5-2FA495E92C40}"/>
                    </a:ext>
                  </a:extLst>
                </p:cNvPr>
                <p:cNvSpPr txBox="1"/>
                <p:nvPr/>
              </p:nvSpPr>
              <p:spPr>
                <a:xfrm>
                  <a:off x="4941332" y="1522685"/>
                  <a:ext cx="14739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err="1">
                      <a:solidFill>
                        <a:prstClr val="white"/>
                      </a:solidFill>
                      <a:latin typeface="Georgia Pro Cond" panose="02040506050405020303" pitchFamily="18" charset="0"/>
                    </a:rPr>
                    <a:t>boolean</a:t>
                  </a:r>
                  <a:r>
                    <a:rPr lang="en-US" sz="1400" dirty="0">
                      <a:solidFill>
                        <a:prstClr val="white"/>
                      </a:solidFill>
                      <a:latin typeface="Georgia Pro Cond" panose="02040506050405020303" pitchFamily="18" charset="0"/>
                    </a:rPr>
                    <a:t> values</a:t>
                  </a:r>
                </a:p>
              </p:txBody>
            </p:sp>
          </p:grpSp>
        </p:grpSp>
        <p:pic>
          <p:nvPicPr>
            <p:cNvPr id="1026" name="Picture 2" descr="Download Free png Artificial Intelligence Icons - Download Free ...">
              <a:extLst>
                <a:ext uri="{FF2B5EF4-FFF2-40B4-BE49-F238E27FC236}">
                  <a16:creationId xmlns:a16="http://schemas.microsoft.com/office/drawing/2014/main" id="{B3B20C77-E3E3-4928-B42E-ED842002F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720" y="1619556"/>
              <a:ext cx="509033" cy="50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i, Artificial, Brain, Digital, Intellig #786761 - PNG Images - PNGio">
              <a:extLst>
                <a:ext uri="{FF2B5EF4-FFF2-40B4-BE49-F238E27FC236}">
                  <a16:creationId xmlns:a16="http://schemas.microsoft.com/office/drawing/2014/main" id="{273E452A-D2AB-405E-A423-50D45A7D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291" y="3387365"/>
              <a:ext cx="597226" cy="59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ot, chat, chatbot, digital, robo, robot icon">
              <a:extLst>
                <a:ext uri="{FF2B5EF4-FFF2-40B4-BE49-F238E27FC236}">
                  <a16:creationId xmlns:a16="http://schemas.microsoft.com/office/drawing/2014/main" id="{FB739651-AB41-4EDB-93D6-E19DBA92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246" y="5256732"/>
              <a:ext cx="647699" cy="64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9566B46-7B0A-461D-B4CE-7B6C9635C28B}"/>
              </a:ext>
            </a:extLst>
          </p:cNvPr>
          <p:cNvSpPr txBox="1"/>
          <p:nvPr/>
        </p:nvSpPr>
        <p:spPr>
          <a:xfrm>
            <a:off x="0" y="88900"/>
            <a:ext cx="1203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Data processing: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PySpark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07D6DA-EA03-4237-91AD-64DE46FAB0F5}"/>
              </a:ext>
            </a:extLst>
          </p:cNvPr>
          <p:cNvSpPr/>
          <p:nvPr/>
        </p:nvSpPr>
        <p:spPr>
          <a:xfrm>
            <a:off x="0" y="0"/>
            <a:ext cx="673100" cy="115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74A7A-08CA-3729-FCBD-636AAFD60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024" y="1287583"/>
            <a:ext cx="3161849" cy="8038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08F4654-498A-0558-57E8-778F65FDA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194" y="3286049"/>
            <a:ext cx="4665259" cy="8038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D57BDBD-E41B-3888-E25F-E450F4618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166" y="4957612"/>
            <a:ext cx="3560801" cy="1341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07887-6324-5C0A-3B2A-472581A90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0156" y="1307372"/>
            <a:ext cx="2571885" cy="1252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9CEC558-B41F-EC3A-70C7-D72154EE4D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9903" y="4943557"/>
            <a:ext cx="3153119" cy="10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0064" y="2465442"/>
            <a:ext cx="5502480" cy="19271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6429" y="401373"/>
            <a:ext cx="8378376" cy="967132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Features: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5351A-1513-E69B-CB3E-B01E9724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75" y="1217937"/>
            <a:ext cx="4375817" cy="3596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24100-A202-3FC5-15B7-564212ECA932}"/>
              </a:ext>
            </a:extLst>
          </p:cNvPr>
          <p:cNvSpPr txBox="1"/>
          <p:nvPr/>
        </p:nvSpPr>
        <p:spPr>
          <a:xfrm>
            <a:off x="7111733" y="1183839"/>
            <a:ext cx="23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9 features selected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D7B85-1C9F-6D7B-8A98-ADD47C0F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90" y="1587269"/>
            <a:ext cx="4804383" cy="25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2576" y="362198"/>
            <a:ext cx="6168834" cy="10180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Algorithm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96176" y="2207356"/>
            <a:ext cx="2243578" cy="639763"/>
          </a:xfrm>
        </p:spPr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6176" y="2837220"/>
            <a:ext cx="2089753" cy="52127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dirty="0"/>
              <a:t>epochs = 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76337" y="2207356"/>
            <a:ext cx="3306945" cy="6397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76337" y="2837219"/>
            <a:ext cx="3101846" cy="5212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Classification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D4B75-F029-0B56-7C4B-6FBADC39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3" y="3360634"/>
            <a:ext cx="3693514" cy="2740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36E51-C2C9-8638-893C-9CEA679A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37" y="3429000"/>
            <a:ext cx="5389042" cy="2074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4E6A9-DBCF-CD83-7C08-2CF3E29A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5" y="6223211"/>
            <a:ext cx="3679271" cy="2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9EA6FB2D-5F94-4D30-B4B0-3C7BF5FE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B6FB8-1E48-4BCC-9D9C-798B1B0B8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AC2B42-4A2F-4F33-8C08-5C8B510A4DFE}"/>
              </a:ext>
            </a:extLst>
          </p:cNvPr>
          <p:cNvGrpSpPr/>
          <p:nvPr/>
        </p:nvGrpSpPr>
        <p:grpSpPr>
          <a:xfrm>
            <a:off x="1479335" y="1247990"/>
            <a:ext cx="4887226" cy="5225620"/>
            <a:chOff x="1479335" y="1247990"/>
            <a:chExt cx="4887226" cy="522562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851D2E-7C78-4B50-AD54-F889A1B350D2}"/>
                </a:ext>
              </a:extLst>
            </p:cNvPr>
            <p:cNvGrpSpPr/>
            <p:nvPr/>
          </p:nvGrpSpPr>
          <p:grpSpPr>
            <a:xfrm>
              <a:off x="1479335" y="1247990"/>
              <a:ext cx="4887226" cy="5225620"/>
              <a:chOff x="1405353" y="1093571"/>
              <a:chExt cx="4887226" cy="522562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E30462-87CD-474C-93F3-4A98D0FA73BB}"/>
                  </a:ext>
                </a:extLst>
              </p:cNvPr>
              <p:cNvGrpSpPr/>
              <p:nvPr/>
            </p:nvGrpSpPr>
            <p:grpSpPr>
              <a:xfrm>
                <a:off x="1405353" y="1093571"/>
                <a:ext cx="4821275" cy="1519111"/>
                <a:chOff x="1594039" y="1369343"/>
                <a:chExt cx="4821275" cy="151911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C319E0E-9E9F-48CF-BF67-9FB609E1B524}"/>
                    </a:ext>
                  </a:extLst>
                </p:cNvPr>
                <p:cNvGrpSpPr/>
                <p:nvPr/>
              </p:nvGrpSpPr>
              <p:grpSpPr>
                <a:xfrm>
                  <a:off x="1594039" y="1369343"/>
                  <a:ext cx="4792247" cy="1430615"/>
                  <a:chOff x="2472267" y="1777509"/>
                  <a:chExt cx="3499555" cy="1044713"/>
                </a:xfrm>
              </p:grpSpPr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C34C1215-8F89-4E51-8C9D-A45696AC259F}"/>
                      </a:ext>
                    </a:extLst>
                  </p:cNvPr>
                  <p:cNvSpPr/>
                  <p:nvPr/>
                </p:nvSpPr>
                <p:spPr>
                  <a:xfrm>
                    <a:off x="2472267" y="2235200"/>
                    <a:ext cx="3499555" cy="587022"/>
                  </a:xfrm>
                  <a:custGeom>
                    <a:avLst/>
                    <a:gdLst>
                      <a:gd name="connsiteX0" fmla="*/ 0 w 3499555"/>
                      <a:gd name="connsiteY0" fmla="*/ 587022 h 587022"/>
                      <a:gd name="connsiteX1" fmla="*/ 1298222 w 3499555"/>
                      <a:gd name="connsiteY1" fmla="*/ 587022 h 587022"/>
                      <a:gd name="connsiteX2" fmla="*/ 2065866 w 3499555"/>
                      <a:gd name="connsiteY2" fmla="*/ 0 h 587022"/>
                      <a:gd name="connsiteX3" fmla="*/ 3499555 w 3499555"/>
                      <a:gd name="connsiteY3" fmla="*/ 0 h 58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9555" h="587022">
                        <a:moveTo>
                          <a:pt x="0" y="587022"/>
                        </a:moveTo>
                        <a:lnTo>
                          <a:pt x="1298222" y="587022"/>
                        </a:lnTo>
                        <a:lnTo>
                          <a:pt x="2065866" y="0"/>
                        </a:lnTo>
                        <a:lnTo>
                          <a:pt x="3499555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F4ABCA36-5FC3-414C-85C3-2A5C9FE3E983}"/>
                      </a:ext>
                    </a:extLst>
                  </p:cNvPr>
                  <p:cNvSpPr/>
                  <p:nvPr/>
                </p:nvSpPr>
                <p:spPr>
                  <a:xfrm>
                    <a:off x="4134678" y="1777509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5FFD19-F55B-4A77-BA78-D94915A5173B}"/>
                    </a:ext>
                  </a:extLst>
                </p:cNvPr>
                <p:cNvSpPr/>
                <p:nvPr/>
              </p:nvSpPr>
              <p:spPr>
                <a:xfrm>
                  <a:off x="1594039" y="2711462"/>
                  <a:ext cx="176992" cy="17699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BA0F8CE-E0F7-45FD-9925-2A51DF7C28F5}"/>
                    </a:ext>
                  </a:extLst>
                </p:cNvPr>
                <p:cNvSpPr/>
                <p:nvPr/>
              </p:nvSpPr>
              <p:spPr>
                <a:xfrm>
                  <a:off x="3245013" y="2711462"/>
                  <a:ext cx="176992" cy="17699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3BA2C8-DFF9-4565-A0D1-9E8C72DFB257}"/>
                    </a:ext>
                  </a:extLst>
                </p:cNvPr>
                <p:cNvSpPr txBox="1"/>
                <p:nvPr/>
              </p:nvSpPr>
              <p:spPr>
                <a:xfrm>
                  <a:off x="1594039" y="2140566"/>
                  <a:ext cx="16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Random Forest Classifier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C41B40F-7775-456B-AE36-855AB0989BB5}"/>
                    </a:ext>
                  </a:extLst>
                </p:cNvPr>
                <p:cNvSpPr txBox="1"/>
                <p:nvPr/>
              </p:nvSpPr>
              <p:spPr>
                <a:xfrm>
                  <a:off x="4941332" y="1522685"/>
                  <a:ext cx="14739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500 trees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2F3849F-38F8-4A38-9FA4-8D1734E548B7}"/>
                  </a:ext>
                </a:extLst>
              </p:cNvPr>
              <p:cNvGrpSpPr/>
              <p:nvPr/>
            </p:nvGrpSpPr>
            <p:grpSpPr>
              <a:xfrm>
                <a:off x="1405353" y="2946825"/>
                <a:ext cx="4887226" cy="2448025"/>
                <a:chOff x="1594039" y="1369343"/>
                <a:chExt cx="4887226" cy="244802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BE6C6AB-CAAB-41AA-A6C1-E1B6972DEB70}"/>
                    </a:ext>
                  </a:extLst>
                </p:cNvPr>
                <p:cNvGrpSpPr/>
                <p:nvPr/>
              </p:nvGrpSpPr>
              <p:grpSpPr>
                <a:xfrm>
                  <a:off x="1594039" y="1369343"/>
                  <a:ext cx="4792247" cy="1430615"/>
                  <a:chOff x="2472267" y="1777509"/>
                  <a:chExt cx="3499555" cy="1044713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7E892F36-CDC2-4AD2-A7BB-4A5A5731E554}"/>
                      </a:ext>
                    </a:extLst>
                  </p:cNvPr>
                  <p:cNvSpPr/>
                  <p:nvPr/>
                </p:nvSpPr>
                <p:spPr>
                  <a:xfrm>
                    <a:off x="2472267" y="2235200"/>
                    <a:ext cx="3499555" cy="587022"/>
                  </a:xfrm>
                  <a:custGeom>
                    <a:avLst/>
                    <a:gdLst>
                      <a:gd name="connsiteX0" fmla="*/ 0 w 3499555"/>
                      <a:gd name="connsiteY0" fmla="*/ 587022 h 587022"/>
                      <a:gd name="connsiteX1" fmla="*/ 1298222 w 3499555"/>
                      <a:gd name="connsiteY1" fmla="*/ 587022 h 587022"/>
                      <a:gd name="connsiteX2" fmla="*/ 2065866 w 3499555"/>
                      <a:gd name="connsiteY2" fmla="*/ 0 h 587022"/>
                      <a:gd name="connsiteX3" fmla="*/ 3499555 w 3499555"/>
                      <a:gd name="connsiteY3" fmla="*/ 0 h 58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9555" h="587022">
                        <a:moveTo>
                          <a:pt x="0" y="587022"/>
                        </a:moveTo>
                        <a:lnTo>
                          <a:pt x="1298222" y="587022"/>
                        </a:lnTo>
                        <a:lnTo>
                          <a:pt x="2065866" y="0"/>
                        </a:lnTo>
                        <a:lnTo>
                          <a:pt x="3499555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3AECEEF-88F9-4C9C-9B4C-A8F1AD72BBCA}"/>
                      </a:ext>
                    </a:extLst>
                  </p:cNvPr>
                  <p:cNvSpPr/>
                  <p:nvPr/>
                </p:nvSpPr>
                <p:spPr>
                  <a:xfrm>
                    <a:off x="4134678" y="1777509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58403A-84BB-492F-8E90-9E691CDEC709}"/>
                    </a:ext>
                  </a:extLst>
                </p:cNvPr>
                <p:cNvSpPr/>
                <p:nvPr/>
              </p:nvSpPr>
              <p:spPr>
                <a:xfrm>
                  <a:off x="1594039" y="2711462"/>
                  <a:ext cx="176992" cy="1769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AE84CB3-F9D3-4FE7-A595-202E6ADF23E2}"/>
                    </a:ext>
                  </a:extLst>
                </p:cNvPr>
                <p:cNvSpPr/>
                <p:nvPr/>
              </p:nvSpPr>
              <p:spPr>
                <a:xfrm>
                  <a:off x="3245013" y="2711462"/>
                  <a:ext cx="176992" cy="1769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84E164-A286-4D45-9BC1-2AF2B8B937FE}"/>
                    </a:ext>
                  </a:extLst>
                </p:cNvPr>
                <p:cNvSpPr txBox="1"/>
                <p:nvPr/>
              </p:nvSpPr>
              <p:spPr>
                <a:xfrm>
                  <a:off x="1771031" y="2140566"/>
                  <a:ext cx="14739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>
                      <a:solidFill>
                        <a:prstClr val="white"/>
                      </a:solidFill>
                      <a:latin typeface="Georgia Pro Cond" panose="02040506050405020303" pitchFamily="18" charset="0"/>
                    </a:rPr>
                    <a:t>Features Importance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0D643B-4044-4CC9-8787-DE701F3428E2}"/>
                    </a:ext>
                  </a:extLst>
                </p:cNvPr>
                <p:cNvSpPr txBox="1"/>
                <p:nvPr/>
              </p:nvSpPr>
              <p:spPr>
                <a:xfrm>
                  <a:off x="4941332" y="1522685"/>
                  <a:ext cx="14739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Predictive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 Power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547E465-7BA5-A133-5D3C-4997524E8616}"/>
                    </a:ext>
                  </a:extLst>
                </p:cNvPr>
                <p:cNvSpPr txBox="1"/>
                <p:nvPr/>
              </p:nvSpPr>
              <p:spPr>
                <a:xfrm>
                  <a:off x="5007283" y="3294148"/>
                  <a:ext cx="14739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Classification Report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EF6B0B1-9829-47B4-AE5E-93E9B529169E}"/>
                  </a:ext>
                </a:extLst>
              </p:cNvPr>
              <p:cNvGrpSpPr/>
              <p:nvPr/>
            </p:nvGrpSpPr>
            <p:grpSpPr>
              <a:xfrm>
                <a:off x="1405353" y="4800080"/>
                <a:ext cx="4792247" cy="1519111"/>
                <a:chOff x="1594039" y="1369343"/>
                <a:chExt cx="4792247" cy="151911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D9EA1DC-83C1-4A0B-90A9-C2E77245E561}"/>
                    </a:ext>
                  </a:extLst>
                </p:cNvPr>
                <p:cNvGrpSpPr/>
                <p:nvPr/>
              </p:nvGrpSpPr>
              <p:grpSpPr>
                <a:xfrm>
                  <a:off x="1594039" y="1369343"/>
                  <a:ext cx="4792247" cy="1430615"/>
                  <a:chOff x="2472267" y="1777509"/>
                  <a:chExt cx="3499555" cy="1044713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4D4BC6A1-1304-4F5C-812F-2429CBEDEBEF}"/>
                      </a:ext>
                    </a:extLst>
                  </p:cNvPr>
                  <p:cNvSpPr/>
                  <p:nvPr/>
                </p:nvSpPr>
                <p:spPr>
                  <a:xfrm>
                    <a:off x="2472267" y="2235200"/>
                    <a:ext cx="3499555" cy="587022"/>
                  </a:xfrm>
                  <a:custGeom>
                    <a:avLst/>
                    <a:gdLst>
                      <a:gd name="connsiteX0" fmla="*/ 0 w 3499555"/>
                      <a:gd name="connsiteY0" fmla="*/ 587022 h 587022"/>
                      <a:gd name="connsiteX1" fmla="*/ 1298222 w 3499555"/>
                      <a:gd name="connsiteY1" fmla="*/ 587022 h 587022"/>
                      <a:gd name="connsiteX2" fmla="*/ 2065866 w 3499555"/>
                      <a:gd name="connsiteY2" fmla="*/ 0 h 587022"/>
                      <a:gd name="connsiteX3" fmla="*/ 3499555 w 3499555"/>
                      <a:gd name="connsiteY3" fmla="*/ 0 h 58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9555" h="587022">
                        <a:moveTo>
                          <a:pt x="0" y="587022"/>
                        </a:moveTo>
                        <a:lnTo>
                          <a:pt x="1298222" y="587022"/>
                        </a:lnTo>
                        <a:lnTo>
                          <a:pt x="2065866" y="0"/>
                        </a:lnTo>
                        <a:lnTo>
                          <a:pt x="3499555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697D096-55D7-42ED-AD4F-9E76A9D05E5B}"/>
                      </a:ext>
                    </a:extLst>
                  </p:cNvPr>
                  <p:cNvSpPr/>
                  <p:nvPr/>
                </p:nvSpPr>
                <p:spPr>
                  <a:xfrm>
                    <a:off x="4134678" y="1777509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F519E6-49D0-4768-9AD9-0FCB6E96B29E}"/>
                    </a:ext>
                  </a:extLst>
                </p:cNvPr>
                <p:cNvSpPr/>
                <p:nvPr/>
              </p:nvSpPr>
              <p:spPr>
                <a:xfrm>
                  <a:off x="1594039" y="2711462"/>
                  <a:ext cx="176992" cy="17699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E3E76F6-9A06-4592-99DE-F9F083F2E1F9}"/>
                    </a:ext>
                  </a:extLst>
                </p:cNvPr>
                <p:cNvSpPr/>
                <p:nvPr/>
              </p:nvSpPr>
              <p:spPr>
                <a:xfrm>
                  <a:off x="3245013" y="2711462"/>
                  <a:ext cx="176992" cy="17699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0D15E9A-9161-45EB-9FF1-A972F9C8D196}"/>
                    </a:ext>
                  </a:extLst>
                </p:cNvPr>
                <p:cNvSpPr txBox="1"/>
                <p:nvPr/>
              </p:nvSpPr>
              <p:spPr>
                <a:xfrm>
                  <a:off x="1771031" y="2140566"/>
                  <a:ext cx="14739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Random Forest</a:t>
                  </a:r>
                </a:p>
              </p:txBody>
            </p:sp>
          </p:grpSp>
        </p:grpSp>
        <p:pic>
          <p:nvPicPr>
            <p:cNvPr id="1026" name="Picture 2" descr="Download Free png Artificial Intelligence Icons - Download Free ...">
              <a:extLst>
                <a:ext uri="{FF2B5EF4-FFF2-40B4-BE49-F238E27FC236}">
                  <a16:creationId xmlns:a16="http://schemas.microsoft.com/office/drawing/2014/main" id="{B3B20C77-E3E3-4928-B42E-ED842002F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720" y="1619556"/>
              <a:ext cx="509033" cy="50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i, Artificial, Brain, Digital, Intellig #786761 - PNG Images - PNGio">
              <a:extLst>
                <a:ext uri="{FF2B5EF4-FFF2-40B4-BE49-F238E27FC236}">
                  <a16:creationId xmlns:a16="http://schemas.microsoft.com/office/drawing/2014/main" id="{273E452A-D2AB-405E-A423-50D45A7D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291" y="3387365"/>
              <a:ext cx="597226" cy="59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ot, chat, chatbot, digital, robo, robot icon">
              <a:extLst>
                <a:ext uri="{FF2B5EF4-FFF2-40B4-BE49-F238E27FC236}">
                  <a16:creationId xmlns:a16="http://schemas.microsoft.com/office/drawing/2014/main" id="{FB739651-AB41-4EDB-93D6-E19DBA92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246" y="5256732"/>
              <a:ext cx="647699" cy="64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9566B46-7B0A-461D-B4CE-7B6C9635C28B}"/>
              </a:ext>
            </a:extLst>
          </p:cNvPr>
          <p:cNvSpPr txBox="1"/>
          <p:nvPr/>
        </p:nvSpPr>
        <p:spPr>
          <a:xfrm>
            <a:off x="0" y="88900"/>
            <a:ext cx="1203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Final ML model deployed: Random Forest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07D6DA-EA03-4237-91AD-64DE46FAB0F5}"/>
              </a:ext>
            </a:extLst>
          </p:cNvPr>
          <p:cNvSpPr/>
          <p:nvPr/>
        </p:nvSpPr>
        <p:spPr>
          <a:xfrm>
            <a:off x="0" y="0"/>
            <a:ext cx="673100" cy="115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16CFA01-CB9D-2543-9158-6300626F0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361" y="4970181"/>
            <a:ext cx="2836816" cy="10787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430BFA-BB24-461A-F798-DC767E321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424" y="1133976"/>
            <a:ext cx="5648325" cy="15811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8913B90-3EA2-A9FF-E9EF-1266D16FF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789" y="2855750"/>
            <a:ext cx="2849488" cy="17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2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406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 New</vt:lpstr>
      <vt:lpstr>Georgia</vt:lpstr>
      <vt:lpstr>Georgia Pro Cond</vt:lpstr>
      <vt:lpstr>Georgia Pro Light</vt:lpstr>
      <vt:lpstr>Office Theme</vt:lpstr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code</vt:lpstr>
      <vt:lpstr>Identifying Features: Random Forest</vt:lpstr>
      <vt:lpstr>Algorithm Options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Brad Fisher</cp:lastModifiedBy>
  <cp:revision>22</cp:revision>
  <dcterms:created xsi:type="dcterms:W3CDTF">2019-07-01T04:32:35Z</dcterms:created>
  <dcterms:modified xsi:type="dcterms:W3CDTF">2024-05-13T07:16:17Z</dcterms:modified>
</cp:coreProperties>
</file>