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78" r:id="rId4"/>
    <p:sldId id="287" r:id="rId5"/>
    <p:sldId id="282" r:id="rId6"/>
    <p:sldId id="279" r:id="rId7"/>
    <p:sldId id="280" r:id="rId8"/>
    <p:sldId id="286" r:id="rId9"/>
    <p:sldId id="284" r:id="rId10"/>
    <p:sldId id="293" r:id="rId11"/>
    <p:sldId id="289" r:id="rId12"/>
    <p:sldId id="292" r:id="rId13"/>
    <p:sldId id="290" r:id="rId14"/>
    <p:sldId id="291" r:id="rId15"/>
    <p:sldId id="304" r:id="rId16"/>
    <p:sldId id="295" r:id="rId17"/>
    <p:sldId id="296" r:id="rId18"/>
    <p:sldId id="297" r:id="rId19"/>
    <p:sldId id="298" r:id="rId20"/>
    <p:sldId id="299" r:id="rId21"/>
    <p:sldId id="300" r:id="rId22"/>
    <p:sldId id="305" r:id="rId23"/>
    <p:sldId id="301" r:id="rId24"/>
    <p:sldId id="302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786D3-EA08-307C-7BCA-7BD4D7B20DFD}" v="237" dt="2023-01-04T06:05:33.088"/>
    <p1510:client id="{41346B6C-F31D-AA3F-BBB9-01B11DA0E1AD}" v="1" dt="2023-01-04T11:04:12.404"/>
    <p1510:client id="{A6912DDE-332C-F893-E746-1095426560A7}" v="1625" dt="2023-01-04T11:04:52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3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EBDD-0FE3-4546-943D-06D6F760FA7E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41D4-A0C3-4DB6-B311-7C29838D9CF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B204-499C-4A50-BD3F-1A818F45974B}" type="datetimeFigureOut">
              <a:rPr lang="en-IN" smtClean="0"/>
              <a:t>30-09-2023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77EC-F0D1-4EBA-B029-F831382637E2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eter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949952" y="892516"/>
            <a:ext cx="9500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EDA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97" y="1590135"/>
            <a:ext cx="7583244" cy="45720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68062" y="1674420"/>
            <a:ext cx="3942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quantity also UK tops with 4.25 million units in total.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UK, Netherland, EIRE, Germany and France are among top 5 countries by order quantity.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It is noticeable that Ned and EIRE are ahead of Germany and France in order quantity even when they have less orders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It will be interesting to compare their revenue in further analysis.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918297" y="6283017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1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688697" y="885645"/>
            <a:ext cx="12113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EDA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27" y="696447"/>
            <a:ext cx="5525181" cy="5215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9" y="3669475"/>
            <a:ext cx="4530175" cy="2242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540589" y="1560409"/>
            <a:ext cx="4530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revenue contribution also UK is the highest followed by Ned and EIRE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Germany and France are again generating less revenue compared to number of orders than Ned and EIRE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91438" y="6017603"/>
            <a:ext cx="80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455353" y="6017603"/>
            <a:ext cx="79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8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807450" y="885645"/>
            <a:ext cx="1068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EDA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889CA2-1745-2B1E-984B-2F9143C05A71}"/>
              </a:ext>
            </a:extLst>
          </p:cNvPr>
          <p:cNvSpPr txBox="1"/>
          <p:nvPr/>
        </p:nvSpPr>
        <p:spPr>
          <a:xfrm>
            <a:off x="540589" y="2029522"/>
            <a:ext cx="3615776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50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1028" name="Picture 4" descr="C:\Users\ASUS\Desktop\Dataset\retail 4 retail customer segmentation - Pujesh Bhardwaj\Screenshots\Most Occuring word in the Description 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49" y="964474"/>
            <a:ext cx="7037098" cy="4649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7136" y="1883878"/>
            <a:ext cx="39426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From Description column used word cloud to show most repeated word or key word of order description.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This analysis can be further more helpful for SEO and SEM in digital marketing strategy.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591768" y="5733941"/>
            <a:ext cx="85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2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771824" y="885645"/>
            <a:ext cx="997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EDA</a:t>
            </a:r>
            <a:r>
              <a:rPr lang="en-US" sz="2800" b="1" dirty="0" smtClean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endParaRPr lang="en-US" sz="2800" b="1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2" y="1408864"/>
            <a:ext cx="6845486" cy="4552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1824" y="1691830"/>
            <a:ext cx="35982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Top </a:t>
            </a:r>
            <a:r>
              <a:rPr lang="en-US" dirty="0" smtClean="0"/>
              <a:t>customer with customer ID - 14646 have highest revenue of </a:t>
            </a:r>
            <a:r>
              <a:rPr lang="en-US" dirty="0" smtClean="0"/>
              <a:t>280k </a:t>
            </a:r>
            <a:r>
              <a:rPr lang="en-US" dirty="0" smtClean="0"/>
              <a:t>Pound.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On further analysis it is observed that this this customer is from Netherlands. 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47234" y="6101120"/>
            <a:ext cx="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7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82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42" y="1509201"/>
            <a:ext cx="11118308" cy="305092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483079"/>
            <a:ext cx="758836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Customer Segmentation</a:t>
            </a:r>
          </a:p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K-means Clustering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238" y="1509200"/>
            <a:ext cx="90563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US" sz="2000" dirty="0" smtClean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Calibri Light"/>
              </a:rPr>
              <a:t>Unsupervised </a:t>
            </a:r>
            <a:r>
              <a:rPr lang="en-US" sz="2000" dirty="0">
                <a:latin typeface="Times New Roman"/>
                <a:cs typeface="Calibri Light"/>
              </a:rPr>
              <a:t>machine learning technique.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cs typeface="Calibri Light"/>
              </a:rPr>
              <a:t>Groups similar data points into clusters.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cs typeface="Calibri Light"/>
              </a:rPr>
              <a:t>Each data point assigned to the nearest cluster center (centroid</a:t>
            </a:r>
            <a:r>
              <a:rPr lang="en-US" sz="2000" dirty="0" smtClean="0">
                <a:latin typeface="Times New Roman"/>
                <a:cs typeface="Calibri Light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2000" dirty="0">
                <a:latin typeface="Times New Roman"/>
                <a:cs typeface="Calibri Light"/>
              </a:rPr>
              <a:t>Minimize the sum of squared distances (SSD) between data points and their cluster centroids.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imes New Roman"/>
                <a:cs typeface="Calibri Light"/>
              </a:rPr>
              <a:t>Sensitive to </a:t>
            </a:r>
            <a:r>
              <a:rPr lang="en-US" sz="2000" dirty="0" smtClean="0">
                <a:latin typeface="Times New Roman"/>
                <a:cs typeface="Calibri Light"/>
              </a:rPr>
              <a:t>outliers</a:t>
            </a:r>
          </a:p>
          <a:p>
            <a:endParaRPr lang="en-US" sz="2000" dirty="0">
              <a:latin typeface="Times New Roman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190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824" y="1691830"/>
            <a:ext cx="35982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Feature Selection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Created a grouped dataset by Customer ID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Date and Revenue attribute for feature selection and converted Date into frequency and Revenue into monetary value by each customer.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Finally merged group data with full data.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91" y="1400499"/>
            <a:ext cx="6034788" cy="403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483079"/>
            <a:ext cx="41156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Customer Segmentation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7506" y="5561001"/>
            <a:ext cx="80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825" y="1691830"/>
            <a:ext cx="3135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Outliers check and removal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Since K-means clustering is sensitive to outliers so it is important to remove them.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right box plot there are outliers visible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left side box we have removed the outliers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222" y="1533449"/>
            <a:ext cx="3692390" cy="3757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44" y="1533450"/>
            <a:ext cx="4052930" cy="3757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9432666" y="5458508"/>
            <a:ext cx="9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Outliers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0035" y="5458508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 Removed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771825" y="593256"/>
            <a:ext cx="41513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824" y="1691830"/>
            <a:ext cx="3598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Choose the Number of Clusters (K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Used elbow plot method to choose find number of clusters 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As the graph indicates</a:t>
            </a:r>
            <a:r>
              <a:rPr lang="en-IN" dirty="0" smtClean="0"/>
              <a:t> </a:t>
            </a:r>
            <a:r>
              <a:rPr lang="en-IN" dirty="0"/>
              <a:t>"elbow" point where </a:t>
            </a:r>
            <a:r>
              <a:rPr lang="en-IN" dirty="0" smtClean="0"/>
              <a:t>SSD/Inertia </a:t>
            </a:r>
            <a:r>
              <a:rPr lang="en-IN" dirty="0"/>
              <a:t>starts to level </a:t>
            </a:r>
            <a:r>
              <a:rPr lang="en-IN" dirty="0" smtClean="0"/>
              <a:t>off at 3.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gives K value to be 3, i.e. we will consider 3 clusters for customer segmentation.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76" y="1028365"/>
            <a:ext cx="7485138" cy="480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771824" y="474367"/>
            <a:ext cx="415132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Customer Segmentation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659084" y="3207781"/>
            <a:ext cx="457200" cy="365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28604" y="5916454"/>
            <a:ext cx="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824" y="1466094"/>
            <a:ext cx="35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-1 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070C0"/>
                </a:solidFill>
              </a:rPr>
              <a:t>Describing Cluster-1 for statistical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44" y="1028364"/>
            <a:ext cx="6821551" cy="4291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575934" y="388076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Interpretation of Segments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1824" y="3180604"/>
            <a:ext cx="38714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Order Quantity of 6.94.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Unit price of </a:t>
            </a:r>
            <a:r>
              <a:rPr lang="en-US" dirty="0">
                <a:solidFill>
                  <a:srgbClr val="FF0000"/>
                </a:solidFill>
              </a:rPr>
              <a:t>3.07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Revenue of 12.16.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Frequency of 58.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Monetary value of 442.86.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894514" y="5584753"/>
            <a:ext cx="8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16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96395" y="3246417"/>
            <a:ext cx="570016" cy="192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260" y="942073"/>
            <a:ext cx="7001352" cy="4698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1823" y="1691724"/>
            <a:ext cx="35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- 2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070C0"/>
                </a:solidFill>
              </a:rPr>
              <a:t>Describing Cluster-2 for statistical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575935" y="388076"/>
            <a:ext cx="462545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Interpretation of Segments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1823" y="3291425"/>
            <a:ext cx="3847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Order Quantity of 10.4.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Unit price of </a:t>
            </a:r>
            <a:r>
              <a:rPr lang="en-US" dirty="0">
                <a:solidFill>
                  <a:srgbClr val="FF0000"/>
                </a:solidFill>
              </a:rPr>
              <a:t>3.06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Revenue of 16.59.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Frequency of 98.42.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Monetary value of 1198.09.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31095" y="5832937"/>
            <a:ext cx="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526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973776"/>
            <a:ext cx="10903788" cy="4203865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Project Domain : Retail</a:t>
            </a:r>
            <a:b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/>
            </a:r>
            <a:b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Title</a:t>
            </a: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>: </a:t>
            </a: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Customer </a:t>
            </a: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>Segmentation Analysis for Online Retail Store </a:t>
            </a: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Sales</a:t>
            </a:r>
            <a:b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/>
            </a:r>
            <a:b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>Subtitle: Capstone Project </a:t>
            </a: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Presentation</a:t>
            </a:r>
            <a:b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/>
            </a:r>
            <a:b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Name : Pujesh Bhardwaj</a:t>
            </a:r>
            <a:b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/>
            </a:r>
            <a:b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Date : 23</a:t>
            </a:r>
            <a:r>
              <a:rPr lang="en-US" sz="2700" baseline="30000" dirty="0" smtClean="0">
                <a:solidFill>
                  <a:srgbClr val="0070C0"/>
                </a:solidFill>
                <a:latin typeface="Times New Roman"/>
                <a:cs typeface="Calibri Light"/>
              </a:rPr>
              <a:t>rd</a:t>
            </a:r>
            <a:r>
              <a:rPr lang="en-US" sz="2700" dirty="0" smtClean="0">
                <a:solidFill>
                  <a:srgbClr val="0070C0"/>
                </a:solidFill>
                <a:latin typeface="Times New Roman"/>
                <a:cs typeface="Calibri Light"/>
              </a:rPr>
              <a:t> Sept 2023</a:t>
            </a:r>
            <a: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  <a:t/>
            </a:r>
            <a:br>
              <a:rPr lang="en-US" sz="2700" dirty="0">
                <a:solidFill>
                  <a:srgbClr val="0070C0"/>
                </a:solidFill>
                <a:latin typeface="Times New Roman"/>
                <a:cs typeface="Calibri Light"/>
              </a:rPr>
            </a:br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r>
              <a:rPr lang="en-US" sz="2500" dirty="0" smtClean="0">
                <a:latin typeface="Times New Roman"/>
                <a:cs typeface="Calibri Light"/>
              </a:rPr>
              <a:t/>
            </a:r>
            <a:br>
              <a:rPr lang="en-US" sz="2500" dirty="0" smtClean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17" y="676894"/>
            <a:ext cx="6740095" cy="52251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71823" y="1691724"/>
            <a:ext cx="359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- 3</a:t>
            </a:r>
          </a:p>
          <a:p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070C0"/>
                </a:solidFill>
              </a:rPr>
              <a:t>Describing Cluster-3 for statistical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575934" y="388076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Interpretation of Segments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5934" y="3286495"/>
            <a:ext cx="37941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Order Quantity of 12.29.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Unit price of </a:t>
            </a:r>
            <a:r>
              <a:rPr lang="en-US" dirty="0">
                <a:solidFill>
                  <a:srgbClr val="FF0000"/>
                </a:solidFill>
              </a:rPr>
              <a:t>3.27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Revenue of 21.77.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Frequency of 132.73.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Average Monetary value of 2524.31.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155785" y="6101120"/>
            <a:ext cx="80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1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82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1529691"/>
            <a:ext cx="11118308" cy="434501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483079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Insights and Conclusion 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6326" y="1255814"/>
            <a:ext cx="89727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Insights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We notice that this retail based online store is all over the world but mostly have influence in Europe, especially in UK.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UK also exceeds and have almost more than 80% of share in total orders, order quantity, revenue share.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Among top countries Germany, France have higher # of orders but Ned and EIRE have higher order quantity and revenue share.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Surprisingly Among top 3 customers by revenue contribution, top customer was (CustID – 14646) </a:t>
            </a:r>
            <a:r>
              <a:rPr lang="en-US" dirty="0"/>
              <a:t>was from </a:t>
            </a:r>
            <a:r>
              <a:rPr lang="en-US" dirty="0" smtClean="0"/>
              <a:t>Netherlands and not UK.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Most occurring word in Description column was “CHILDREN”, “HEART” and “WHITE”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Cluster-3 is having higher revenue, monetary value, frequency and order quantity followed by cluster 2 &amp; </a:t>
            </a:r>
            <a:r>
              <a:rPr lang="en-US" dirty="0" smtClean="0"/>
              <a:t>1 </a:t>
            </a:r>
            <a:r>
              <a:rPr lang="en-US" dirty="0" smtClean="0"/>
              <a:t>, but unit price remains the same for all the clusters.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82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1529691"/>
            <a:ext cx="11118308" cy="434501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483079"/>
            <a:ext cx="85095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Insights and Conclusion – Customer Segmentation</a:t>
            </a:r>
          </a:p>
          <a:p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6326" y="1254524"/>
            <a:ext cx="92220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Conclusion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Personalize Marketing </a:t>
            </a:r>
            <a:r>
              <a:rPr lang="en-US" dirty="0" smtClean="0"/>
              <a:t>: On the basis of customer segmentation results can design different marketing programs to motivate their buying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Resource Allocation </a:t>
            </a:r>
            <a:r>
              <a:rPr lang="en-US" dirty="0" smtClean="0"/>
              <a:t>: We can provide high paying customers some extra benefits like prime </a:t>
            </a:r>
            <a:r>
              <a:rPr lang="en-US" dirty="0" smtClean="0"/>
              <a:t>customers</a:t>
            </a:r>
            <a:r>
              <a:rPr lang="en-US" dirty="0" smtClean="0"/>
              <a:t>, </a:t>
            </a:r>
            <a:r>
              <a:rPr lang="en-US" dirty="0" smtClean="0"/>
              <a:t>Free Delivery etc.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Business Expansion </a:t>
            </a:r>
            <a:r>
              <a:rPr lang="en-US" dirty="0" smtClean="0"/>
              <a:t>: As business is already established well in European country, they can focus to expand in countries which are at bottom in order quantity and total rev contribution.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Customer retention </a:t>
            </a:r>
            <a:r>
              <a:rPr lang="en-US" dirty="0" smtClean="0"/>
              <a:t>: Top customers can be rewarded and motivated for continuous buying &amp; can be provided by special recognition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/>
              <a:t>Digital Marketing Strategies </a:t>
            </a:r>
            <a:r>
              <a:rPr lang="en-US" dirty="0" smtClean="0"/>
              <a:t>: SEO </a:t>
            </a:r>
            <a:r>
              <a:rPr lang="en-US" dirty="0"/>
              <a:t>and </a:t>
            </a:r>
            <a:r>
              <a:rPr lang="en-US" dirty="0" smtClean="0"/>
              <a:t>SEM strategy can be used for increasing traffic &amp; sales.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82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1529691"/>
            <a:ext cx="11118308" cy="434501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855139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238" y="1509200"/>
            <a:ext cx="9056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Time series analysis can be used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Regression and correlation 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Product based segmentation of customers through bivariate </a:t>
            </a:r>
            <a:r>
              <a:rPr lang="en-US" sz="2000" dirty="0" smtClean="0"/>
              <a:t>analysis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/>
              <a:t>Limitation of my work-only used </a:t>
            </a:r>
            <a:r>
              <a:rPr lang="en-US" sz="2000" dirty="0" err="1" smtClean="0"/>
              <a:t>univariate</a:t>
            </a:r>
            <a:r>
              <a:rPr lang="en-US" sz="2000" dirty="0" smtClean="0"/>
              <a:t> analysis and also limited information about customer (age, sector, profession).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077238" y="3793681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Questions &amp; Answers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4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793689" y="4899269"/>
            <a:ext cx="8522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9489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7682"/>
            <a:ext cx="1219199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8816ED99-C83F-29DD-77C9-C407F911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7" y="1529691"/>
            <a:ext cx="11118308" cy="434501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/>
                <a:cs typeface="Calibri Light"/>
              </a:rPr>
              <a:t/>
            </a:r>
            <a:br>
              <a:rPr lang="en-US" sz="2500" dirty="0">
                <a:latin typeface="Times New Roman"/>
                <a:cs typeface="Calibri Light"/>
              </a:rPr>
            </a:br>
            <a:endParaRPr lang="en-US" sz="2500" dirty="0">
              <a:latin typeface="Times New Roman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C46D93-6F6C-C1A8-6681-9529AA5EBC75}"/>
              </a:ext>
            </a:extLst>
          </p:cNvPr>
          <p:cNvSpPr txBox="1"/>
          <p:nvPr/>
        </p:nvSpPr>
        <p:spPr>
          <a:xfrm>
            <a:off x="1216326" y="661208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Introduction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7238" y="1509200"/>
            <a:ext cx="905631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Times New Roman"/>
                <a:cs typeface="Calibri Light"/>
              </a:rPr>
              <a:t>Dataset</a:t>
            </a:r>
            <a:r>
              <a:rPr lang="en-US" sz="2000" dirty="0">
                <a:latin typeface="Times New Roman"/>
                <a:cs typeface="Calibri Light"/>
              </a:rPr>
              <a:t> : It is a transnational data set which contains all the transactions occurring between 01/12/2010 and 09/12/2011 for a UK-based and registered non-store online retail.</a:t>
            </a:r>
            <a:br>
              <a:rPr lang="en-US" sz="2000" dirty="0">
                <a:latin typeface="Times New Roman"/>
                <a:cs typeface="Calibri Light"/>
              </a:rPr>
            </a:br>
            <a:r>
              <a:rPr lang="en-US" sz="2000" dirty="0">
                <a:latin typeface="Times New Roman"/>
                <a:cs typeface="Calibri Light"/>
              </a:rPr>
              <a:t>(source - </a:t>
            </a:r>
            <a:r>
              <a:rPr lang="en-US" sz="2000" dirty="0" err="1">
                <a:latin typeface="Times New Roman"/>
                <a:cs typeface="Calibri Light"/>
              </a:rPr>
              <a:t>Dr</a:t>
            </a:r>
            <a:r>
              <a:rPr lang="en-US" sz="2000" dirty="0">
                <a:latin typeface="Times New Roman"/>
                <a:cs typeface="Calibri Light"/>
              </a:rPr>
              <a:t> </a:t>
            </a:r>
            <a:r>
              <a:rPr lang="en-US" sz="2000" dirty="0" err="1">
                <a:latin typeface="Times New Roman"/>
                <a:cs typeface="Calibri Light"/>
              </a:rPr>
              <a:t>Daqing</a:t>
            </a:r>
            <a:r>
              <a:rPr lang="en-US" sz="2000" dirty="0">
                <a:latin typeface="Times New Roman"/>
                <a:cs typeface="Calibri Light"/>
              </a:rPr>
              <a:t> Chen, Director: Public Analytics group. </a:t>
            </a:r>
            <a:r>
              <a:rPr lang="en-US" sz="2000" dirty="0" err="1">
                <a:latin typeface="Times New Roman"/>
                <a:cs typeface="Calibri Light"/>
              </a:rPr>
              <a:t>chend</a:t>
            </a:r>
            <a:r>
              <a:rPr lang="en-US" sz="2000" dirty="0">
                <a:latin typeface="Times New Roman"/>
                <a:cs typeface="Calibri Light"/>
              </a:rPr>
              <a:t> '@' lsbu.ac.uk, School of Engineering, London South Bank University, London SE1 0AA, UK.)</a:t>
            </a:r>
          </a:p>
          <a:p>
            <a:endParaRPr lang="en-US" sz="2000" dirty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 smtClean="0">
                <a:latin typeface="Times New Roman"/>
                <a:cs typeface="Calibri Light"/>
              </a:rPr>
              <a:t>Problem </a:t>
            </a:r>
            <a:r>
              <a:rPr lang="en-US" sz="2000" b="1" dirty="0" smtClean="0">
                <a:latin typeface="Times New Roman"/>
                <a:cs typeface="Calibri Light"/>
              </a:rPr>
              <a:t>Statement</a:t>
            </a:r>
            <a:r>
              <a:rPr lang="en-US" sz="2000" dirty="0" smtClean="0">
                <a:latin typeface="Times New Roman"/>
                <a:cs typeface="Calibri Light"/>
              </a:rPr>
              <a:t> : Large &amp;  primary </a:t>
            </a:r>
            <a:r>
              <a:rPr lang="en-US" sz="2000" dirty="0">
                <a:latin typeface="Times New Roman"/>
                <a:cs typeface="Calibri Light"/>
              </a:rPr>
              <a:t>raw data - Finding Key insights and customer </a:t>
            </a:r>
            <a:r>
              <a:rPr lang="en-US" sz="2000" dirty="0" smtClean="0">
                <a:latin typeface="Times New Roman"/>
                <a:cs typeface="Calibri Light"/>
              </a:rPr>
              <a:t>segmentation for better marketing strategies and program 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 smtClean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 smtClean="0">
                <a:latin typeface="Times New Roman"/>
                <a:cs typeface="Calibri Light"/>
              </a:rPr>
              <a:t>Objective</a:t>
            </a:r>
            <a:r>
              <a:rPr lang="en-US" sz="2000" dirty="0" smtClean="0">
                <a:latin typeface="Times New Roman"/>
                <a:cs typeface="Calibri Light"/>
              </a:rPr>
              <a:t> : Retail </a:t>
            </a:r>
            <a:r>
              <a:rPr lang="en-US" sz="2000" dirty="0">
                <a:latin typeface="Times New Roman"/>
                <a:cs typeface="Calibri Light"/>
              </a:rPr>
              <a:t>customer segmentation - EDA, Data Cleaning, Clustering(K-means clustering) , Data </a:t>
            </a:r>
            <a:r>
              <a:rPr lang="en-US" sz="2000" dirty="0" smtClean="0">
                <a:latin typeface="Times New Roman"/>
                <a:cs typeface="Calibri Light"/>
              </a:rPr>
              <a:t>Visualization - Dashboard KPI’s</a:t>
            </a:r>
            <a:r>
              <a:rPr lang="en-US" sz="2000" dirty="0" smtClean="0">
                <a:latin typeface="Times New Roman"/>
                <a:cs typeface="Calibri Light"/>
              </a:rPr>
              <a:t>.</a:t>
            </a:r>
            <a:endParaRPr lang="en-US" sz="2000" dirty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/>
              <a:cs typeface="Calibri Ligh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Calibri Light"/>
              </a:rPr>
              <a:t>Customer Segmentation and its Significance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1596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928777" y="1031611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lang="en-US" sz="30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ata Overview</a:t>
            </a:r>
            <a:endParaRPr lang="en-US" sz="3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889CA2-1745-2B1E-984B-2F9143C05A71}"/>
              </a:ext>
            </a:extLst>
          </p:cNvPr>
          <p:cNvSpPr txBox="1"/>
          <p:nvPr/>
        </p:nvSpPr>
        <p:spPr>
          <a:xfrm>
            <a:off x="1043796" y="2280248"/>
            <a:ext cx="747335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24C724-4554-E814-9069-6FC2CCEA773F}"/>
              </a:ext>
            </a:extLst>
          </p:cNvPr>
          <p:cNvSpPr txBox="1"/>
          <p:nvPr/>
        </p:nvSpPr>
        <p:spPr>
          <a:xfrm>
            <a:off x="1043796" y="2093342"/>
            <a:ext cx="86235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202124"/>
                </a:solidFill>
                <a:latin typeface="Times New Roman"/>
                <a:ea typeface="arial"/>
                <a:cs typeface="arial"/>
              </a:rPr>
              <a:t>.</a:t>
            </a: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399C2B-7E67-7CA0-129E-085353DAB31C}"/>
              </a:ext>
            </a:extLst>
          </p:cNvPr>
          <p:cNvSpPr txBox="1"/>
          <p:nvPr/>
        </p:nvSpPr>
        <p:spPr>
          <a:xfrm>
            <a:off x="644381" y="1941694"/>
            <a:ext cx="339308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arial"/>
              </a:rPr>
              <a:t>Dataset contains 8 attributes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/>
              <a:cs typeface="arial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arial"/>
              </a:rPr>
              <a:t>Shape : 541909 rows and 8 columns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/>
              <a:cs typeface="arial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arial"/>
              </a:rPr>
              <a:t>Only have CustomerID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dirty="0" smtClean="0">
                <a:latin typeface="Times New Roman"/>
                <a:cs typeface="arial"/>
              </a:rPr>
              <a:t>to work on customer segmentation.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/>
              <a:cs typeface="arial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latin typeface="Times New Roman"/>
                <a:cs typeface="arial"/>
              </a:rPr>
              <a:t>Key variables – Stock code, Quantity, Unit Price</a:t>
            </a:r>
            <a:endParaRPr lang="en-US" sz="2000" dirty="0">
              <a:latin typeface="Times New Roman"/>
              <a:cs typeface="arial"/>
            </a:endParaRPr>
          </a:p>
          <a:p>
            <a:endParaRPr lang="en-US" sz="2000" dirty="0">
              <a:solidFill>
                <a:srgbClr val="202124"/>
              </a:solidFill>
              <a:latin typeface="Times New Roman"/>
              <a:cs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9" y="785563"/>
            <a:ext cx="7807889" cy="5064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890051" y="594928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95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889CA2-1745-2B1E-984B-2F9143C05A71}"/>
              </a:ext>
            </a:extLst>
          </p:cNvPr>
          <p:cNvSpPr txBox="1"/>
          <p:nvPr/>
        </p:nvSpPr>
        <p:spPr>
          <a:xfrm>
            <a:off x="680541" y="514078"/>
            <a:ext cx="449882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000" dirty="0" smtClean="0">
                <a:solidFill>
                  <a:srgbClr val="262626"/>
                </a:solidFill>
                <a:latin typeface="Times New Roman"/>
                <a:cs typeface="Times New Roman"/>
              </a:rPr>
              <a:t>Describing our Data for statistical Analysis – min value of quantity and unit price are incorrect</a:t>
            </a:r>
          </a:p>
          <a:p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 smtClean="0">
                <a:solidFill>
                  <a:srgbClr val="262626"/>
                </a:solidFill>
                <a:latin typeface="Times New Roman"/>
                <a:cs typeface="Times New Roman"/>
              </a:rPr>
              <a:t>Taking information about data – There can be noticed some null values in Description and Customer ID column </a:t>
            </a:r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06" y="361953"/>
            <a:ext cx="6649378" cy="55994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7" y="3077828"/>
            <a:ext cx="4970599" cy="28598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8368277" y="60262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382923" y="601760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64530" y="1637462"/>
            <a:ext cx="522514" cy="12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51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1302590" y="1015041"/>
            <a:ext cx="758836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  <a:endParaRPr lang="en-US" sz="3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889CA2-1745-2B1E-984B-2F9143C05A71}"/>
              </a:ext>
            </a:extLst>
          </p:cNvPr>
          <p:cNvSpPr txBox="1"/>
          <p:nvPr/>
        </p:nvSpPr>
        <p:spPr>
          <a:xfrm>
            <a:off x="1043796" y="1891941"/>
            <a:ext cx="7473350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 </a:t>
            </a:r>
            <a:r>
              <a:rPr 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rucial 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§"/>
            </a:pP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hallenges 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encountered during data </a:t>
            </a:r>
            <a:r>
              <a:rPr lang="en-US" sz="2000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6" y="3335277"/>
            <a:ext cx="7916380" cy="2693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166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889CA2-1745-2B1E-984B-2F9143C05A71}"/>
              </a:ext>
            </a:extLst>
          </p:cNvPr>
          <p:cNvSpPr txBox="1"/>
          <p:nvPr/>
        </p:nvSpPr>
        <p:spPr>
          <a:xfrm>
            <a:off x="1194050" y="700672"/>
            <a:ext cx="5144218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  <a:latin typeface="Times New Roman"/>
                <a:cs typeface="Times New Roman"/>
              </a:rPr>
              <a:t>Converting suitable data type for ease in further analysis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262626"/>
                </a:solidFill>
                <a:latin typeface="Times New Roman"/>
                <a:cs typeface="Times New Roman"/>
              </a:rPr>
              <a:t>Checking data quality issues -</a:t>
            </a:r>
            <a:r>
              <a:rPr lang="en-US" sz="2000" dirty="0">
                <a:solidFill>
                  <a:srgbClr val="262626"/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smtClean="0">
                <a:solidFill>
                  <a:srgbClr val="262626"/>
                </a:solidFill>
                <a:latin typeface="Times New Roman"/>
                <a:cs typeface="Times New Roman"/>
              </a:rPr>
              <a:t>min value of Quantity and Unit Price column</a:t>
            </a: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endParaRPr lang="en-US" sz="25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08" y="537833"/>
            <a:ext cx="4926904" cy="5197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50" y="2601620"/>
            <a:ext cx="5144218" cy="31341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109900" y="5782085"/>
            <a:ext cx="7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4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409899" y="5782085"/>
            <a:ext cx="71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5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20042" y="3598223"/>
            <a:ext cx="498763" cy="106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4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368062" y="885645"/>
            <a:ext cx="85228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Exploratory Data Analysis (EDA)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99" y="837150"/>
            <a:ext cx="6269438" cy="5263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368062" y="1496290"/>
            <a:ext cx="4667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ummarizing</a:t>
            </a:r>
            <a:r>
              <a:rPr lang="en-US" dirty="0"/>
              <a:t>, visualizing, and understanding key characteristics and patterns in data to gain </a:t>
            </a:r>
            <a:r>
              <a:rPr lang="en-US" dirty="0" smtClean="0"/>
              <a:t>insights.</a:t>
            </a:r>
            <a:endParaRPr lang="en-US" dirty="0"/>
          </a:p>
          <a:p>
            <a:r>
              <a:rPr lang="en-US" b="1" dirty="0" smtClean="0"/>
              <a:t>   </a:t>
            </a:r>
            <a:r>
              <a:rPr lang="en-US" b="1" u="sng" dirty="0" smtClean="0">
                <a:solidFill>
                  <a:srgbClr val="0070C0"/>
                </a:solidFill>
              </a:rPr>
              <a:t>Number of orders for different countries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UK , Germany France are the top among top 10 countries in terms of total orders.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UK with significant higher with 354k orders compared to 2</a:t>
            </a:r>
            <a:r>
              <a:rPr lang="en-US" baseline="30000" dirty="0" smtClean="0"/>
              <a:t>nd</a:t>
            </a:r>
            <a:r>
              <a:rPr lang="en-US" dirty="0" smtClean="0"/>
              <a:t> highest Germany with 9040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3" y="4120737"/>
            <a:ext cx="4667076" cy="1980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558896" y="6217494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6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51279" y="6202269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devic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0"/>
            <a:ext cx="12191999" cy="6858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500" y="6101120"/>
            <a:ext cx="2026112" cy="571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94E710-E4B4-1221-27EB-C91542B10FE5}"/>
              </a:ext>
            </a:extLst>
          </p:cNvPr>
          <p:cNvSpPr txBox="1"/>
          <p:nvPr/>
        </p:nvSpPr>
        <p:spPr>
          <a:xfrm>
            <a:off x="872801" y="885645"/>
            <a:ext cx="10094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Times New Roman"/>
                <a:cs typeface="Times New Roman"/>
              </a:rPr>
              <a:t>EDA</a:t>
            </a:r>
            <a:endParaRPr lang="en-US" sz="28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2" y="2562124"/>
            <a:ext cx="9298452" cy="36081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68062" y="1674420"/>
            <a:ext cx="9298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Saudi Arabia, Bahrain &amp; Czech Republic have lowest orders among bottom 10 countries with Saudi Arabia to be lowest 9 orders.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666966" y="6271531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7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1017</Words>
  <Application>Microsoft Office PowerPoint</Application>
  <PresentationFormat>Custom</PresentationFormat>
  <Paragraphs>168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Project Domain : Retail  Title: Customer Segmentation Analysis for Online Retail Store Sales  Subtitle: Capstone Project Presentation  Name : Pujesh Bhardwaj  Date : 23rd Sept 2023   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Shah</dc:creator>
  <cp:lastModifiedBy>ASUS</cp:lastModifiedBy>
  <cp:revision>104</cp:revision>
  <dcterms:created xsi:type="dcterms:W3CDTF">2020-12-23T13:36:00Z</dcterms:created>
  <dcterms:modified xsi:type="dcterms:W3CDTF">2023-09-30T09:06:58Z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0B547D39C558497AB25C6414A889D07D</vt:lpwstr>
  </property>
  <property fmtid="{D5CDD505-2E9C-101B-9397-08002B2CF9AE}" pid="3" name="KSOProductBuildVer">
    <vt:lpwstr>1033-11.2.0.11306</vt:lpwstr>
  </property>
</Properties>
</file>