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84" r:id="rId2"/>
    <p:sldId id="28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8" r:id="rId30"/>
    <p:sldId id="281" r:id="rId31"/>
    <p:sldId id="282" r:id="rId32"/>
    <p:sldId id="283" r:id="rId33"/>
    <p:sldId id="290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68C1C-3023-413B-880D-B73D4CC2346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D76E-6C13-4F9C-9CD8-563248C96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D76E-6C13-4F9C-9CD8-563248C9661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67F47A-47D8-472D-B44F-20D9E0BDF94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07DEC15-2103-458B-8D46-5950A0AF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d.wikipedia.org/wiki/Berkas:Polynomialdeg4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d.wikipedia.org/wiki/Berkas:Polynomialdeg5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id.wikipedia.org/wiki/Berkas:Sextic_Graph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id.wikipedia.org/wiki/Berkas:Septic_graph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rumus-matematika.com/wp-content/uploads/2013/08/suku-banyak.jpe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hyperlink" Target="http://rumus-matematika.com/bilangan-cacah-dan-operasinya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ti.stta.ac.id/2015/06/komputasi-numeris-metode-newton-raphson_19.html" TargetMode="External"/><Relationship Id="rId2" Type="http://schemas.openxmlformats.org/officeDocument/2006/relationships/hyperlink" Target="http://jati.stta.ac.id/2015/06/komputasi-numeris-metode-newton-raphs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gif"/><Relationship Id="rId5" Type="http://schemas.openxmlformats.org/officeDocument/2006/relationships/image" Target="../media/image33.png"/><Relationship Id="rId4" Type="http://schemas.openxmlformats.org/officeDocument/2006/relationships/hyperlink" Target="http://2.bp.blogspot.com/-7KaGajRngl0/VYd3Fqo4JqI/AAAAAAAADao/dd8g5Of8Lbw/s1600/muller2.p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://2.bp.blogspot.com/-FtbzrQqWnRY/VYdzNAWlfFI/AAAAAAAADaQ/O_onRea5C4k/s1600/muller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1.bp.blogspot.com/-7KaGajRngl0/VYd3Fqo4JqI/AAAAAAAADas/UPuuohILeBQ/s1600/muller2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1.bp.blogspot.com/-fuag0kQ89Ps/VYfCS9rlvgI/AAAAAAAADb4/-bpsRhIqE-A/s1600/muller7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4.bp.blogspot.com/-N_CNXO4d32k/VYd49vXshFI/AAAAAAAADa0/mXwYtls_KfI/s1600/muller3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3.bp.blogspot.com/-J5lPlf37vQM/VYd7OYEkpSI/AAAAAAAADbA/NYwAZD5g0uI/s1600/muller4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3.bp.blogspot.com/-eWkKIXEj82E/VYd9cjozTjI/AAAAAAAADbM/lHppTUcGPcI/s1600/muller5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2.bp.blogspot.com/-QSEhw3ZqgYE/VYd-XlFRGGI/AAAAAAAADbU/WEXRa5uqFlg/s1600/muller6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2.bp.blogspot.com/-GEAxdNwa0TQ/VYeAWyhQaRI/AAAAAAAADbg/zwVfvavrExs/s1600/muller7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gif"/><Relationship Id="rId4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4.wmf"/><Relationship Id="rId9" Type="http://schemas.openxmlformats.org/officeDocument/2006/relationships/image" Target="../media/image31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8.gif"/><Relationship Id="rId4" Type="http://schemas.openxmlformats.org/officeDocument/2006/relationships/image" Target="../media/image5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d.wikipedia.org/wiki/Matematik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s://id.wikipedia.org/w/index.php?title=Grafik_fungsi&amp;action=edit&amp;redlink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Parabola" TargetMode="External"/><Relationship Id="rId2" Type="http://schemas.openxmlformats.org/officeDocument/2006/relationships/hyperlink" Target="https://id.wikipedia.org/wiki/Kemiring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d.wikipedia.org/wiki/Berkas:Polynomialdeg2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id.wikipedia.org/wiki/Berkas:Polynomialdeg3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9" name="Picture 3" descr="D:\gif\gambar-animasi-gerak-gif-assalamualaikum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609600"/>
            <a:ext cx="4038600" cy="3020171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81" name="Picture 5" descr="D:\gif\bar_mh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0"/>
            <a:ext cx="6096000" cy="95250"/>
          </a:xfrm>
          <a:prstGeom prst="rect">
            <a:avLst/>
          </a:prstGeom>
          <a:noFill/>
        </p:spPr>
      </p:pic>
      <p:pic>
        <p:nvPicPr>
          <p:cNvPr id="24582" name="Picture 6" descr="D:\gif\bar_bh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6762750"/>
            <a:ext cx="6096000" cy="95250"/>
          </a:xfrm>
          <a:prstGeom prst="rect">
            <a:avLst/>
          </a:prstGeom>
          <a:noFill/>
        </p:spPr>
      </p:pic>
      <p:pic>
        <p:nvPicPr>
          <p:cNvPr id="24583" name="Picture 7" descr="D:\gif\garispanahmerakgerak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6200000">
            <a:off x="7091362" y="3471863"/>
            <a:ext cx="4000500" cy="104775"/>
          </a:xfrm>
          <a:prstGeom prst="rect">
            <a:avLst/>
          </a:prstGeom>
          <a:noFill/>
        </p:spPr>
      </p:pic>
      <p:pic>
        <p:nvPicPr>
          <p:cNvPr id="24584" name="Picture 8" descr="D:\gif\garis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400000">
            <a:off x="-1947863" y="3548062"/>
            <a:ext cx="4000500" cy="104775"/>
          </a:xfrm>
          <a:prstGeom prst="rect">
            <a:avLst/>
          </a:prstGeom>
          <a:noFill/>
        </p:spPr>
      </p:pic>
      <p:pic>
        <p:nvPicPr>
          <p:cNvPr id="75777" name="Picture 1" descr="D:\gif\animasi DP BBM.gif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71800" y="2667000"/>
            <a:ext cx="2984500" cy="223837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berderajat</a:t>
            </a:r>
            <a:r>
              <a:rPr lang="en-US" dirty="0" smtClean="0"/>
              <a:t> 4:</a:t>
            </a:r>
            <a:br>
              <a:rPr lang="en-US" dirty="0" smtClean="0"/>
            </a:b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1/14 (</a:t>
            </a:r>
            <a:r>
              <a:rPr lang="en-US" i="1" dirty="0" smtClean="0"/>
              <a:t>x</a:t>
            </a:r>
            <a:r>
              <a:rPr lang="en-US" dirty="0" smtClean="0"/>
              <a:t>+4)(</a:t>
            </a:r>
            <a:r>
              <a:rPr lang="en-US" i="1" dirty="0" smtClean="0"/>
              <a:t>x</a:t>
            </a:r>
            <a:r>
              <a:rPr lang="en-US" dirty="0" smtClean="0"/>
              <a:t>+1)(</a:t>
            </a:r>
            <a:r>
              <a:rPr lang="en-US" i="1" dirty="0" smtClean="0"/>
              <a:t>x</a:t>
            </a:r>
            <a:r>
              <a:rPr lang="en-US" dirty="0" smtClean="0"/>
              <a:t>-1)(</a:t>
            </a:r>
            <a:r>
              <a:rPr lang="en-US" i="1" dirty="0" smtClean="0"/>
              <a:t>x</a:t>
            </a:r>
            <a:r>
              <a:rPr lang="en-US" dirty="0" smtClean="0"/>
              <a:t>-3) + 0.5</a:t>
            </a:r>
          </a:p>
          <a:p>
            <a:endParaRPr lang="en-US" dirty="0"/>
          </a:p>
        </p:txBody>
      </p:sp>
      <p:pic>
        <p:nvPicPr>
          <p:cNvPr id="5" name="Picture 4" descr="https://upload.wikimedia.org/wikipedia/commons/thumb/3/3c/Polynomialdeg4.svg/120px-Polynomialdeg4.svg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905000"/>
            <a:ext cx="24003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D:\gif\indonesia_pasti_menang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30480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berderajat</a:t>
            </a:r>
            <a:r>
              <a:rPr lang="en-US" dirty="0" smtClean="0"/>
              <a:t> 5:</a:t>
            </a:r>
            <a:br>
              <a:rPr lang="en-US" dirty="0" smtClean="0"/>
            </a:b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1/20 (</a:t>
            </a:r>
            <a:r>
              <a:rPr lang="en-US" i="1" dirty="0" smtClean="0"/>
              <a:t>x</a:t>
            </a:r>
            <a:r>
              <a:rPr lang="en-US" dirty="0" smtClean="0"/>
              <a:t>+4)(</a:t>
            </a:r>
            <a:r>
              <a:rPr lang="en-US" i="1" dirty="0" smtClean="0"/>
              <a:t>x</a:t>
            </a:r>
            <a:r>
              <a:rPr lang="en-US" dirty="0" smtClean="0"/>
              <a:t>+2)(</a:t>
            </a:r>
            <a:r>
              <a:rPr lang="en-US" i="1" dirty="0" smtClean="0"/>
              <a:t>x</a:t>
            </a:r>
            <a:r>
              <a:rPr lang="en-US" dirty="0" smtClean="0"/>
              <a:t>+1)(</a:t>
            </a:r>
            <a:r>
              <a:rPr lang="en-US" i="1" dirty="0" smtClean="0"/>
              <a:t>x</a:t>
            </a:r>
            <a:r>
              <a:rPr lang="en-US" dirty="0" smtClean="0"/>
              <a:t>-1)(</a:t>
            </a:r>
            <a:r>
              <a:rPr lang="en-US" i="1" dirty="0" smtClean="0"/>
              <a:t>x</a:t>
            </a:r>
            <a:r>
              <a:rPr lang="en-US" dirty="0" smtClean="0"/>
              <a:t>-3) + 2</a:t>
            </a:r>
          </a:p>
          <a:p>
            <a:endParaRPr lang="en-US" dirty="0"/>
          </a:p>
        </p:txBody>
      </p:sp>
      <p:pic>
        <p:nvPicPr>
          <p:cNvPr id="4" name="Picture 3" descr="https://upload.wikimedia.org/wikipedia/commons/thumb/5/55/Polynomialdeg5.svg/156px-Polynomialdeg5.svg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133600"/>
            <a:ext cx="26479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 descr="D:\gif\gkvh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685800"/>
            <a:ext cx="7021286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berderajat</a:t>
            </a:r>
            <a:r>
              <a:rPr lang="en-US" dirty="0" smtClean="0"/>
              <a:t> 6:</a:t>
            </a:r>
            <a:br>
              <a:rPr lang="en-US" dirty="0" smtClean="0"/>
            </a:b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1/30 (</a:t>
            </a:r>
            <a:r>
              <a:rPr lang="en-US" i="1" dirty="0" smtClean="0"/>
              <a:t>x</a:t>
            </a:r>
            <a:r>
              <a:rPr lang="en-US" dirty="0" smtClean="0"/>
              <a:t>+3.5)(</a:t>
            </a:r>
            <a:r>
              <a:rPr lang="en-US" i="1" dirty="0" smtClean="0"/>
              <a:t>x</a:t>
            </a:r>
            <a:r>
              <a:rPr lang="en-US" dirty="0" smtClean="0"/>
              <a:t>+2)(</a:t>
            </a:r>
            <a:r>
              <a:rPr lang="en-US" i="1" dirty="0" smtClean="0"/>
              <a:t>x</a:t>
            </a:r>
            <a:r>
              <a:rPr lang="en-US" dirty="0" smtClean="0"/>
              <a:t>+1)(</a:t>
            </a:r>
            <a:r>
              <a:rPr lang="en-US" i="1" dirty="0" smtClean="0"/>
              <a:t>x</a:t>
            </a:r>
            <a:r>
              <a:rPr lang="en-US" dirty="0" smtClean="0"/>
              <a:t>-1)(</a:t>
            </a:r>
            <a:r>
              <a:rPr lang="en-US" i="1" dirty="0" smtClean="0"/>
              <a:t>x</a:t>
            </a:r>
            <a:r>
              <a:rPr lang="en-US" dirty="0" smtClean="0"/>
              <a:t>-3)(</a:t>
            </a:r>
            <a:r>
              <a:rPr lang="en-US" i="1" dirty="0" smtClean="0"/>
              <a:t>x</a:t>
            </a:r>
            <a:r>
              <a:rPr lang="en-US" dirty="0" smtClean="0"/>
              <a:t>-4) + 2</a:t>
            </a:r>
          </a:p>
          <a:p>
            <a:endParaRPr lang="en-US" dirty="0"/>
          </a:p>
        </p:txBody>
      </p:sp>
      <p:pic>
        <p:nvPicPr>
          <p:cNvPr id="4" name="Picture 3" descr="https://upload.wikimedia.org/wikipedia/commons/thumb/d/d2/Sextic_Graph.png/151px-Sextic_Graph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981200"/>
            <a:ext cx="231933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 descr="D:\gif\gambar-animasi-hut-kemerdekaan-ri-baris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286000"/>
            <a:ext cx="2948940" cy="1638300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berderajat</a:t>
            </a:r>
            <a:r>
              <a:rPr lang="en-US" dirty="0" smtClean="0"/>
              <a:t> 7:</a:t>
            </a:r>
            <a:br>
              <a:rPr lang="en-US" dirty="0" smtClean="0"/>
            </a:b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(</a:t>
            </a:r>
            <a:r>
              <a:rPr lang="en-US" i="1" dirty="0" smtClean="0"/>
              <a:t>x</a:t>
            </a:r>
            <a:r>
              <a:rPr lang="en-US" dirty="0" smtClean="0"/>
              <a:t>-3)(</a:t>
            </a:r>
            <a:r>
              <a:rPr lang="en-US" i="1" dirty="0" smtClean="0"/>
              <a:t>x</a:t>
            </a:r>
            <a:r>
              <a:rPr lang="en-US" dirty="0" smtClean="0"/>
              <a:t>-2)(</a:t>
            </a:r>
            <a:r>
              <a:rPr lang="en-US" i="1" dirty="0" smtClean="0"/>
              <a:t>x</a:t>
            </a:r>
            <a:r>
              <a:rPr lang="en-US" dirty="0" smtClean="0"/>
              <a:t>-1)(</a:t>
            </a:r>
            <a:r>
              <a:rPr lang="en-US" i="1" dirty="0" smtClean="0"/>
              <a:t>x</a:t>
            </a:r>
            <a:r>
              <a:rPr lang="en-US" dirty="0" smtClean="0"/>
              <a:t>)(</a:t>
            </a:r>
            <a:r>
              <a:rPr lang="en-US" i="1" dirty="0" smtClean="0"/>
              <a:t>x</a:t>
            </a:r>
            <a:r>
              <a:rPr lang="en-US" dirty="0" smtClean="0"/>
              <a:t>+1)(</a:t>
            </a:r>
            <a:r>
              <a:rPr lang="en-US" i="1" dirty="0" smtClean="0"/>
              <a:t>x</a:t>
            </a:r>
            <a:r>
              <a:rPr lang="en-US" dirty="0" smtClean="0"/>
              <a:t>+2)(</a:t>
            </a:r>
            <a:r>
              <a:rPr lang="en-US" i="1" dirty="0" smtClean="0"/>
              <a:t>x</a:t>
            </a:r>
            <a:r>
              <a:rPr lang="en-US" dirty="0" smtClean="0"/>
              <a:t>+3)</a:t>
            </a:r>
          </a:p>
          <a:p>
            <a:endParaRPr lang="en-US" dirty="0"/>
          </a:p>
        </p:txBody>
      </p:sp>
      <p:pic>
        <p:nvPicPr>
          <p:cNvPr id="4" name="Picture 3" descr="https://upload.wikimedia.org/wikipedia/commons/thumb/b/bf/Septic_graph.svg/120px-Septic_graph.svg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209800"/>
            <a:ext cx="28575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 descr="D:\gif\3d_animasi_parrot_reading_book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019800" y="1447800"/>
            <a:ext cx="3124200" cy="371475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turunan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integral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polinomial</a:t>
            </a:r>
            <a:r>
              <a:rPr lang="en-US" sz="2400" dirty="0" smtClean="0"/>
              <a:t> </a:t>
            </a:r>
            <a:r>
              <a:rPr lang="en-US" sz="2400" dirty="0" err="1" smtClean="0"/>
              <a:t>tidaklah</a:t>
            </a:r>
            <a:r>
              <a:rPr lang="en-US" sz="2400" dirty="0" smtClean="0"/>
              <a:t> </a:t>
            </a:r>
            <a:r>
              <a:rPr lang="en-US" sz="2400" dirty="0" err="1" smtClean="0"/>
              <a:t>terlalu</a:t>
            </a:r>
            <a:r>
              <a:rPr lang="en-US" sz="2400" dirty="0" smtClean="0"/>
              <a:t> </a:t>
            </a:r>
            <a:r>
              <a:rPr lang="en-US" sz="2400" dirty="0" err="1" smtClean="0"/>
              <a:t>sulit</a:t>
            </a:r>
            <a:r>
              <a:rPr lang="en-US" sz="2400" dirty="0" smtClean="0"/>
              <a:t>.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polinomial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turunan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dan</a:t>
            </a:r>
            <a:r>
              <a:rPr lang="en-US" sz="2400" dirty="0" smtClean="0"/>
              <a:t> integral </a:t>
            </a:r>
            <a:r>
              <a:rPr lang="en-US" sz="2400" dirty="0" err="1" smtClean="0"/>
              <a:t>tak</a:t>
            </a:r>
            <a:r>
              <a:rPr lang="en-US" sz="2400" dirty="0" smtClean="0"/>
              <a:t> </a:t>
            </a:r>
            <a:r>
              <a:rPr lang="en-US" sz="2400" dirty="0" err="1" smtClean="0"/>
              <a:t>tentu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\sum_{i=0}^n a_i x^i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146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sum_{i=1}^n a_i i x^{i-1}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581400"/>
            <a:ext cx="152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\sum_{i=0}^n {a_i\over i+1} x^{i+1}+c.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5181600"/>
            <a:ext cx="213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 descr="D:\gif\animasi-bergerak-garis-pemisah-0027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762000"/>
            <a:ext cx="5334000" cy="4191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pic>
        <p:nvPicPr>
          <p:cNvPr id="4" name="Content Placeholder 3" descr="suku banyak">
            <a:hlinkClick r:id="rId2"/>
          </p:cNvPr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286000"/>
            <a:ext cx="4343400" cy="263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 descr="D:\gif\animasi-bergerak-untuk-powerpoint-sulap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657600"/>
            <a:ext cx="3078942" cy="276225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-25000" dirty="0" smtClean="0"/>
              <a:t>n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+ a</a:t>
            </a:r>
            <a:r>
              <a:rPr lang="en-US" baseline="-25000" dirty="0" smtClean="0"/>
              <a:t>n – 1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– 1</a:t>
            </a:r>
            <a:r>
              <a:rPr lang="en-US" dirty="0" smtClean="0"/>
              <a:t> + a</a:t>
            </a:r>
            <a:r>
              <a:rPr lang="en-US" baseline="-25000" dirty="0" smtClean="0"/>
              <a:t>n – 2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– 2</a:t>
            </a:r>
            <a:r>
              <a:rPr lang="en-US" dirty="0" smtClean="0"/>
              <a:t> + … + … a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1</a:t>
            </a:r>
            <a:r>
              <a:rPr lang="en-US" dirty="0" smtClean="0"/>
              <a:t>x + a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err="1" smtClean="0"/>
              <a:t>keterangan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n =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= </a:t>
            </a:r>
            <a:r>
              <a:rPr lang="en-US" dirty="0" err="1" smtClean="0"/>
              <a:t>konstanta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, a</a:t>
            </a:r>
            <a:r>
              <a:rPr lang="en-US" baseline="-25000" dirty="0" smtClean="0"/>
              <a:t>n – 1</a:t>
            </a:r>
            <a:r>
              <a:rPr lang="en-US" dirty="0" smtClean="0"/>
              <a:t>, a</a:t>
            </a:r>
            <a:r>
              <a:rPr lang="en-US" baseline="-25000" dirty="0" smtClean="0"/>
              <a:t>n – 2</a:t>
            </a:r>
            <a:r>
              <a:rPr lang="en-US" dirty="0" smtClean="0"/>
              <a:t>, … =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– 1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– 2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Pangkat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bilangan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cacah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2770" name="Picture 2" descr="D:\gif\animierte-trennlinie-bilder-127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943600"/>
            <a:ext cx="4762500" cy="47625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Metode Muller </a:t>
            </a:r>
            <a:endParaRPr lang="en-US" dirty="0"/>
          </a:p>
        </p:txBody>
      </p:sp>
      <p:pic>
        <p:nvPicPr>
          <p:cNvPr id="6" name="Picture 3" descr="D:\gif\garis-2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447800"/>
            <a:ext cx="3048000" cy="161925"/>
          </a:xfrm>
          <a:prstGeom prst="rect">
            <a:avLst/>
          </a:prstGeom>
          <a:noFill/>
        </p:spPr>
      </p:pic>
      <p:pic>
        <p:nvPicPr>
          <p:cNvPr id="47106" name="Picture 2" descr="D:\gif\garis-2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819400"/>
            <a:ext cx="3048000" cy="16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Muller </a:t>
            </a:r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David Eugene Muller (1924-2008),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profesor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computer science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University of Illinois.</a:t>
            </a:r>
            <a:br>
              <a:rPr lang="en-US" dirty="0" smtClean="0"/>
            </a:b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Newton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bahas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di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sini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di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sini</a:t>
            </a:r>
            <a:r>
              <a:rPr lang="en-US" dirty="0" smtClean="0"/>
              <a:t>,  </a:t>
            </a:r>
            <a:r>
              <a:rPr lang="en-US" dirty="0" err="1" smtClean="0"/>
              <a:t>Metode</a:t>
            </a:r>
            <a:r>
              <a:rPr lang="en-US" dirty="0" smtClean="0"/>
              <a:t> Muller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non linier.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Newton, </a:t>
            </a:r>
            <a:r>
              <a:rPr lang="en-US" dirty="0" err="1" smtClean="0"/>
              <a:t>metode</a:t>
            </a:r>
            <a:r>
              <a:rPr lang="en-US" dirty="0" smtClean="0"/>
              <a:t> Muller </a:t>
            </a:r>
            <a:r>
              <a:rPr lang="en-US" u="sng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diferensial</a:t>
            </a:r>
            <a:r>
              <a:rPr lang="en-US" dirty="0" smtClean="0"/>
              <a:t> (</a:t>
            </a:r>
            <a:r>
              <a:rPr lang="en-US" dirty="0" err="1" smtClean="0"/>
              <a:t>turunan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formula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turunannya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http://2.bp.blogspot.com/-7KaGajRngl0/VYd3Fqo4JqI/AAAAAAAADao/dd8g5Of8Lbw/s320/muller2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5334000"/>
            <a:ext cx="3048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 descr="D:\gif\garis-2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6477000"/>
            <a:ext cx="3048000" cy="161925"/>
          </a:xfrm>
          <a:prstGeom prst="rect">
            <a:avLst/>
          </a:prstGeom>
          <a:noFill/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Muller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yang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Secant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Secant yang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fitting linear, </a:t>
            </a:r>
            <a:r>
              <a:rPr lang="en-US" dirty="0" err="1" smtClean="0"/>
              <a:t>metode</a:t>
            </a:r>
            <a:r>
              <a:rPr lang="en-US" dirty="0" smtClean="0"/>
              <a:t> Muller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fitting </a:t>
            </a:r>
            <a:r>
              <a:rPr lang="en-US" dirty="0" err="1" smtClean="0"/>
              <a:t>berbentuk</a:t>
            </a:r>
            <a:r>
              <a:rPr lang="en-US" dirty="0" smtClean="0"/>
              <a:t> parabola. </a:t>
            </a:r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sebabnya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Secant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2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aproksimasi</a:t>
            </a:r>
            <a:r>
              <a:rPr lang="en-US" dirty="0" smtClean="0"/>
              <a:t> </a:t>
            </a:r>
            <a:r>
              <a:rPr lang="en-US" dirty="0" err="1" smtClean="0"/>
              <a:t>pembentuk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fitting linear,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muller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3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aproksimasi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fitting parabolic.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4818" name="Picture 2" descr="D:\gif\LL31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486400"/>
            <a:ext cx="4762500" cy="24765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838200"/>
            <a:ext cx="7479792" cy="4572000"/>
          </a:xfrm>
        </p:spPr>
        <p:txBody>
          <a:bodyPr>
            <a:normAutofit/>
          </a:bodyPr>
          <a:lstStyle/>
          <a:p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Polinomial</a:t>
            </a:r>
            <a:endParaRPr lang="en-US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metode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muller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&amp;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metode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Bairstow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5603" name="Picture 3" descr="D:\gif\minion-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05200"/>
            <a:ext cx="4762500" cy="25241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err="1" smtClean="0"/>
              <a:t>Algortima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Muller,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http://2.bp.blogspot.com/-FtbzrQqWnRY/VYdzNAWlfFI/AAAAAAAADaQ/O_onRea5C4k/s320/muller.jp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429000"/>
            <a:ext cx="44196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 descr="D:\gif\jn.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04800"/>
            <a:ext cx="5905500" cy="142875"/>
          </a:xfrm>
          <a:prstGeom prst="rect">
            <a:avLst/>
          </a:prstGeom>
          <a:noFill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Kita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f(x)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persamaannya</a:t>
            </a:r>
            <a:r>
              <a:rPr lang="en-US" sz="2400" dirty="0" smtClean="0"/>
              <a:t>.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metode-metode</a:t>
            </a:r>
            <a:r>
              <a:rPr lang="en-US" sz="2400" dirty="0" smtClean="0"/>
              <a:t> </a:t>
            </a:r>
            <a:r>
              <a:rPr lang="en-US" sz="2400" dirty="0" err="1" smtClean="0"/>
              <a:t>numeris</a:t>
            </a:r>
            <a:r>
              <a:rPr lang="en-US" sz="2400" dirty="0" smtClean="0"/>
              <a:t> yang lain,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aproksimasi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.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,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Muller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3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aproksimasi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(x0, x1 </a:t>
            </a:r>
            <a:r>
              <a:rPr lang="en-US" sz="2400" dirty="0" err="1" smtClean="0"/>
              <a:t>dan</a:t>
            </a:r>
            <a:r>
              <a:rPr lang="en-US" sz="2400" dirty="0" smtClean="0"/>
              <a:t> x2)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-0.5, 0 </a:t>
            </a:r>
            <a:r>
              <a:rPr lang="en-US" sz="2400" dirty="0" err="1" smtClean="0"/>
              <a:t>dan</a:t>
            </a:r>
            <a:r>
              <a:rPr lang="en-US" sz="2400" dirty="0" smtClean="0"/>
              <a:t> 0.5.</a:t>
            </a:r>
            <a:br>
              <a:rPr lang="en-US" sz="2400" dirty="0" smtClean="0"/>
            </a:b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x0, x1 </a:t>
            </a:r>
            <a:r>
              <a:rPr lang="en-US" sz="2400" dirty="0" err="1" smtClean="0"/>
              <a:t>dan</a:t>
            </a:r>
            <a:r>
              <a:rPr lang="en-US" sz="2400" dirty="0" smtClean="0"/>
              <a:t> x2,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cari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f(x0), f(x1) </a:t>
            </a:r>
            <a:r>
              <a:rPr lang="en-US" sz="2400" dirty="0" err="1" smtClean="0"/>
              <a:t>dan</a:t>
            </a:r>
            <a:r>
              <a:rPr lang="en-US" sz="2400" dirty="0" smtClean="0"/>
              <a:t> f(x2).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mengacu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1.bp.blogspot.com/-7KaGajRngl0/VYd3Fqo4JqI/AAAAAAAADas/UPuuohILeBQ/s320/muller2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105400"/>
            <a:ext cx="4114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 descr="D:\gif\nm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5638800"/>
            <a:ext cx="5095875" cy="2286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maka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f(-0.5) = -2.524232814</a:t>
            </a:r>
            <a:br>
              <a:rPr lang="en-US" sz="2000" dirty="0" smtClean="0"/>
            </a:br>
            <a:r>
              <a:rPr lang="en-US" sz="2000" dirty="0" smtClean="0"/>
              <a:t>f(0) = -1</a:t>
            </a:r>
            <a:br>
              <a:rPr lang="en-US" sz="2000" dirty="0" smtClean="0"/>
            </a:br>
            <a:r>
              <a:rPr lang="en-US" sz="2000" dirty="0" smtClean="0"/>
              <a:t>f(0.5) = 0.268980884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Berarti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3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"modal" </a:t>
            </a:r>
            <a:r>
              <a:rPr lang="en-US" sz="2000" dirty="0" err="1" smtClean="0"/>
              <a:t>pembentuk</a:t>
            </a:r>
            <a:r>
              <a:rPr lang="en-US" sz="2000" dirty="0" smtClean="0"/>
              <a:t> </a:t>
            </a:r>
            <a:r>
              <a:rPr lang="en-US" sz="2000" dirty="0" err="1" smtClean="0"/>
              <a:t>kurva</a:t>
            </a:r>
            <a:r>
              <a:rPr lang="en-US" sz="2000" dirty="0" smtClean="0"/>
              <a:t> fitting g(x)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pPr lvl="0"/>
            <a:r>
              <a:rPr lang="en-US" sz="2000" dirty="0" smtClean="0"/>
              <a:t>(x0, f(x0)) = (-0.5, -2.524232814)</a:t>
            </a:r>
          </a:p>
          <a:p>
            <a:pPr lvl="0"/>
            <a:r>
              <a:rPr lang="en-US" sz="2000" dirty="0" smtClean="0"/>
              <a:t>(x1, f(x1)) = (0,-1)</a:t>
            </a:r>
          </a:p>
          <a:p>
            <a:r>
              <a:rPr lang="en-US" sz="2000" dirty="0" smtClean="0"/>
              <a:t>(x2, f(x2)) = (0.5, 0.268980884)</a:t>
            </a:r>
            <a:endParaRPr lang="en-US" sz="2000" dirty="0"/>
          </a:p>
        </p:txBody>
      </p:sp>
      <p:pic>
        <p:nvPicPr>
          <p:cNvPr id="5" name="Picture 4" descr="http://1.bp.blogspot.com/-fuag0kQ89Ps/VYfCS9rlvgI/AAAAAAAADb4/-bpsRhIqE-A/s320/muller7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668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 descr="D:\gif\animasi-bergerak-garis-pemisah-0020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5867400"/>
            <a:ext cx="5715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parabola yang </a:t>
            </a:r>
            <a:r>
              <a:rPr lang="en-US" dirty="0" err="1" smtClean="0"/>
              <a:t>melewati</a:t>
            </a:r>
            <a:r>
              <a:rPr lang="en-US" dirty="0" smtClean="0"/>
              <a:t> 3 </a:t>
            </a:r>
            <a:r>
              <a:rPr lang="en-US" dirty="0" err="1" smtClean="0"/>
              <a:t>titik</a:t>
            </a:r>
            <a:r>
              <a:rPr lang="en-US" dirty="0" smtClean="0"/>
              <a:t>?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substitusikan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 </a:t>
            </a:r>
            <a:r>
              <a:rPr lang="en-US" dirty="0" err="1" smtClean="0"/>
              <a:t>Persamaan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-2.524232814 = 0.25a - 0.5b + c</a:t>
            </a:r>
          </a:p>
          <a:p>
            <a:pPr lvl="0"/>
            <a:r>
              <a:rPr lang="en-US" dirty="0" smtClean="0"/>
              <a:t>-1 = c</a:t>
            </a:r>
          </a:p>
          <a:p>
            <a:pPr lvl="0"/>
            <a:r>
              <a:rPr lang="en-US" dirty="0" smtClean="0"/>
              <a:t>0.268980884 = 0.25a + 0.5b + c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4.bp.blogspot.com/-N_CNXO4d32k/VYd49vXshFI/AAAAAAAADa0/mXwYtls_KfI/s1600/muller3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895600"/>
            <a:ext cx="3929063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 descr="D:\gif\animasi-bergerak-garis-pemisah-0008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" y="304800"/>
            <a:ext cx="809625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Benar</a:t>
            </a:r>
            <a:r>
              <a:rPr lang="en-US" dirty="0" smtClean="0"/>
              <a:t>! </a:t>
            </a:r>
            <a:r>
              <a:rPr lang="en-US" dirty="0" err="1" smtClean="0"/>
              <a:t>Matriks</a:t>
            </a:r>
            <a:r>
              <a:rPr lang="en-US" dirty="0" smtClean="0"/>
              <a:t>!.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selesaikan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Cramer Method </a:t>
            </a:r>
            <a:r>
              <a:rPr lang="en-US" dirty="0" err="1" smtClean="0"/>
              <a:t>dimana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http://3.bp.blogspot.com/-J5lPlf37vQM/VYd7OYEkpSI/AAAAAAAADbA/NYwAZD5g0uI/s1600/muller4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124200"/>
            <a:ext cx="59436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 descr="D:\gif\garis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371600"/>
            <a:ext cx="4000500" cy="104775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a, b, c </a:t>
            </a:r>
            <a:r>
              <a:rPr lang="en-US" dirty="0" err="1" smtClean="0"/>
              <a:t>berturut-turut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 = -0.510503861</a:t>
            </a:r>
            <a:br>
              <a:rPr lang="en-US" dirty="0" smtClean="0"/>
            </a:br>
            <a:r>
              <a:rPr lang="en-US" dirty="0" smtClean="0"/>
              <a:t>b = 2.282709837</a:t>
            </a:r>
            <a:br>
              <a:rPr lang="en-US" dirty="0" smtClean="0"/>
            </a:br>
            <a:r>
              <a:rPr lang="en-US" dirty="0" smtClean="0"/>
              <a:t>c = 0.268980884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http://3.bp.blogspot.com/-eWkKIXEj82E/VYd9cjozTjI/AAAAAAAADbM/lHppTUcGPcI/s640/muller5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029200"/>
            <a:ext cx="7162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D:\gif\garis-1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2250" y="6399213"/>
            <a:ext cx="5905500" cy="142875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parabola g(x) </a:t>
            </a:r>
            <a:r>
              <a:rPr lang="en-US" dirty="0" err="1" smtClean="0"/>
              <a:t>ditemukan</a:t>
            </a:r>
            <a:r>
              <a:rPr lang="en-US" dirty="0" smtClean="0"/>
              <a:t>, </a:t>
            </a:r>
            <a:r>
              <a:rPr lang="en-US" dirty="0" err="1" smtClean="0"/>
              <a:t>saatnya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x3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0.385117564.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menggeser</a:t>
            </a:r>
            <a:r>
              <a:rPr lang="en-US" dirty="0" smtClean="0"/>
              <a:t> x0, x1 </a:t>
            </a:r>
            <a:r>
              <a:rPr lang="en-US" dirty="0" err="1" smtClean="0"/>
              <a:t>dan</a:t>
            </a:r>
            <a:r>
              <a:rPr lang="en-US" dirty="0" smtClean="0"/>
              <a:t> x2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x0=x1, x1=x2 </a:t>
            </a:r>
            <a:r>
              <a:rPr lang="en-US" dirty="0" err="1" smtClean="0"/>
              <a:t>dan</a:t>
            </a:r>
            <a:r>
              <a:rPr lang="en-US" dirty="0" smtClean="0"/>
              <a:t> x2=x3 </a:t>
            </a:r>
            <a:r>
              <a:rPr lang="en-US" dirty="0" err="1" smtClean="0"/>
              <a:t>atau</a:t>
            </a:r>
            <a:r>
              <a:rPr lang="en-US" dirty="0" smtClean="0"/>
              <a:t> x0=0, x1=-0.5 </a:t>
            </a:r>
            <a:r>
              <a:rPr lang="en-US" dirty="0" err="1" smtClean="0"/>
              <a:t>dan</a:t>
            </a:r>
            <a:r>
              <a:rPr lang="en-US" dirty="0" smtClean="0"/>
              <a:t> x2=0.385117564.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2.bp.blogspot.com/-QSEhw3ZqgYE/VYd-XlFRGGI/AAAAAAAADbU/WEXRa5uqFlg/s1600/muller6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590800"/>
            <a:ext cx="3810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 descr="D:\gif\warna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9175" y="6291263"/>
            <a:ext cx="4114800" cy="13335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excel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3 </a:t>
            </a:r>
            <a:r>
              <a:rPr lang="en-US" dirty="0" err="1" smtClean="0"/>
              <a:t>nilai</a:t>
            </a:r>
            <a:r>
              <a:rPr lang="en-US" dirty="0" smtClean="0"/>
              <a:t> x3 </a:t>
            </a:r>
            <a:r>
              <a:rPr lang="en-US" dirty="0" err="1" smtClean="0"/>
              <a:t>telah</a:t>
            </a:r>
            <a:r>
              <a:rPr lang="en-US" dirty="0" smtClean="0"/>
              <a:t> "</a:t>
            </a:r>
            <a:r>
              <a:rPr lang="en-US" dirty="0" err="1" smtClean="0"/>
              <a:t>stabil</a:t>
            </a:r>
            <a:r>
              <a:rPr lang="en-US" dirty="0" smtClean="0"/>
              <a:t>"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akarnya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http://2.bp.blogspot.com/-GEAxdNwa0TQ/VYeAWyhQaRI/AAAAAAAADbg/zwVfvavrExs/s1600/muller7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90800"/>
            <a:ext cx="762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 descr="D:\gif\xmasline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8625" y="2405063"/>
            <a:ext cx="5324475" cy="142875"/>
          </a:xfrm>
          <a:prstGeom prst="rect">
            <a:avLst/>
          </a:prstGeom>
          <a:noFill/>
        </p:spPr>
      </p:pic>
      <p:pic>
        <p:nvPicPr>
          <p:cNvPr id="43011" name="Picture 3" descr="D:\gif\xmasline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4343400"/>
            <a:ext cx="5324475" cy="142875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/>
          <a:lstStyle/>
          <a:p>
            <a:r>
              <a:rPr lang="en-US" sz="4400" dirty="0" err="1" smtClean="0"/>
              <a:t>Metode</a:t>
            </a:r>
            <a:r>
              <a:rPr lang="en-US" sz="4400" dirty="0" smtClean="0"/>
              <a:t> </a:t>
            </a:r>
            <a:r>
              <a:rPr lang="en-US" sz="4400" dirty="0" err="1" smtClean="0"/>
              <a:t>Bairstow</a:t>
            </a:r>
            <a:endParaRPr lang="en-US" dirty="0"/>
          </a:p>
        </p:txBody>
      </p:sp>
      <p:pic>
        <p:nvPicPr>
          <p:cNvPr id="20486" name="Picture 6" descr="D:\gif\W02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447800"/>
            <a:ext cx="3048000" cy="350655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90738" y="2438400"/>
          <a:ext cx="705326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" imgW="2197080" imgH="241200" progId="Equation.3">
                  <p:embed/>
                </p:oleObj>
              </mc:Choice>
              <mc:Fallback>
                <p:oleObj name="Equation" r:id="rId3" imgW="21970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2438400"/>
                        <a:ext cx="7053262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990599" y="1447800"/>
          <a:ext cx="270136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5" imgW="1434960" imgH="431640" progId="Equation.3">
                  <p:embed/>
                </p:oleObj>
              </mc:Choice>
              <mc:Fallback>
                <p:oleObj name="Equation" r:id="rId5" imgW="14349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1447800"/>
                        <a:ext cx="270136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3276600"/>
            <a:ext cx="678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: (x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dirty="0" err="1"/>
              <a:t>rx</a:t>
            </a:r>
            <a:r>
              <a:rPr lang="en-US" sz="2400" dirty="0"/>
              <a:t> – s ) yang </a:t>
            </a:r>
            <a:r>
              <a:rPr lang="en-US" sz="2400" dirty="0" err="1"/>
              <a:t>menghasilkan</a:t>
            </a:r>
            <a:r>
              <a:rPr lang="en-US" sz="2400" dirty="0"/>
              <a:t>: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09600" y="3886200"/>
          <a:ext cx="7696200" cy="756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7" imgW="2971800" imgH="241200" progId="Equation.3">
                  <p:embed/>
                </p:oleObj>
              </mc:Choice>
              <mc:Fallback>
                <p:oleObj name="Equation" r:id="rId7" imgW="29718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7696200" cy="756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66800" y="4800600"/>
            <a:ext cx="29969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sisa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: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200400" y="5257800"/>
          <a:ext cx="230886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9" imgW="1091880" imgH="228600" progId="Equation.3">
                  <p:embed/>
                </p:oleObj>
              </mc:Choice>
              <mc:Fallback>
                <p:oleObj name="Equation" r:id="rId9" imgW="1091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230886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POLINOMIAL</a:t>
            </a:r>
            <a:endParaRPr lang="en-US" dirty="0"/>
          </a:p>
        </p:txBody>
      </p:sp>
      <p:pic>
        <p:nvPicPr>
          <p:cNvPr id="19457" name="Picture 1" descr="D:\gif\warna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971800"/>
            <a:ext cx="4114800" cy="133350"/>
          </a:xfrm>
          <a:prstGeom prst="rect">
            <a:avLst/>
          </a:prstGeom>
          <a:noFill/>
        </p:spPr>
      </p:pic>
      <p:pic>
        <p:nvPicPr>
          <p:cNvPr id="19458" name="Picture 2" descr="D:\gif\warna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71600"/>
            <a:ext cx="4114800" cy="1333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1946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rekurensi</a:t>
            </a:r>
            <a:r>
              <a:rPr lang="en-US" sz="2400" dirty="0"/>
              <a:t> (recurrence relationship)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6890782" cy="156966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b</a:t>
            </a:r>
            <a:r>
              <a:rPr lang="en-US" sz="2400" baseline="-25000" dirty="0" err="1"/>
              <a:t>n</a:t>
            </a:r>
            <a:r>
              <a:rPr lang="en-US" sz="2400" dirty="0"/>
              <a:t>   = a</a:t>
            </a:r>
            <a:r>
              <a:rPr lang="en-US" sz="2400" baseline="-25000" dirty="0"/>
              <a:t>n</a:t>
            </a:r>
            <a:endParaRPr lang="en-US" sz="2400" dirty="0"/>
          </a:p>
          <a:p>
            <a:r>
              <a:rPr lang="en-US" sz="2400" dirty="0"/>
              <a:t>b</a:t>
            </a:r>
            <a:r>
              <a:rPr lang="en-US" sz="2400" baseline="-25000" dirty="0"/>
              <a:t>n-1</a:t>
            </a:r>
            <a:r>
              <a:rPr lang="en-US" sz="2400" dirty="0"/>
              <a:t> = a</a:t>
            </a:r>
            <a:r>
              <a:rPr lang="en-US" sz="2400" baseline="-25000" dirty="0"/>
              <a:t>n-1</a:t>
            </a:r>
            <a:r>
              <a:rPr lang="en-US" sz="2400" dirty="0"/>
              <a:t> + r b</a:t>
            </a:r>
            <a:r>
              <a:rPr lang="en-US" sz="2400" baseline="-25000" dirty="0"/>
              <a:t>0</a:t>
            </a:r>
            <a:endParaRPr lang="en-US" sz="2400" dirty="0"/>
          </a:p>
          <a:p>
            <a:r>
              <a:rPr lang="en-US" sz="2400" dirty="0"/>
              <a:t>b</a:t>
            </a:r>
            <a:r>
              <a:rPr lang="en-US" sz="2400" baseline="-25000" dirty="0"/>
              <a:t>i</a:t>
            </a:r>
            <a:r>
              <a:rPr lang="en-US" sz="2400" dirty="0"/>
              <a:t>    =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r>
              <a:rPr lang="en-US" sz="2400" dirty="0"/>
              <a:t>    + r b</a:t>
            </a:r>
            <a:r>
              <a:rPr lang="en-US" sz="2400" baseline="-25000" dirty="0"/>
              <a:t>i+1</a:t>
            </a:r>
            <a:r>
              <a:rPr lang="en-US" sz="2400" dirty="0"/>
              <a:t> + s b</a:t>
            </a:r>
            <a:r>
              <a:rPr lang="en-US" sz="2400" baseline="-25000" dirty="0"/>
              <a:t>i+2</a:t>
            </a:r>
            <a:r>
              <a:rPr lang="en-US" sz="2400" dirty="0"/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(n-2), (n-3),…, 2,1,0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3352800"/>
            <a:ext cx="77605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dirty="0" err="1"/>
              <a:t>nol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b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b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nol. b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b</a:t>
            </a:r>
            <a:r>
              <a:rPr lang="en-US" sz="2400" baseline="-25000" dirty="0"/>
              <a:t>1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 </a:t>
            </a:r>
            <a:r>
              <a:rPr lang="en-US" sz="2400" dirty="0" err="1"/>
              <a:t>dan</a:t>
            </a:r>
            <a:r>
              <a:rPr lang="en-US" sz="2400" dirty="0"/>
              <a:t> s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838200" y="4343400"/>
          <a:ext cx="5072758" cy="178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2743200" imgH="812520" progId="Equation.3">
                  <p:embed/>
                </p:oleObj>
              </mc:Choice>
              <mc:Fallback>
                <p:oleObj name="Equation" r:id="rId3" imgW="2743200" imgH="812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5072758" cy="1782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7" name="Picture 3" descr="D:\gif\jn.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6400800"/>
            <a:ext cx="5905500" cy="142875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67691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Turunan</a:t>
            </a:r>
            <a:r>
              <a:rPr lang="en-US" sz="2400" dirty="0"/>
              <a:t> </a:t>
            </a:r>
            <a:r>
              <a:rPr lang="en-US" sz="2400" dirty="0" err="1"/>
              <a:t>parsial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sintetik</a:t>
            </a:r>
            <a:endParaRPr lang="en-US" sz="2400" dirty="0"/>
          </a:p>
          <a:p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koefisien</a:t>
            </a:r>
            <a:r>
              <a:rPr lang="en-US" sz="2400" dirty="0"/>
              <a:t> b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menuliskan</a:t>
            </a:r>
            <a:r>
              <a:rPr lang="en-US" sz="2400" dirty="0"/>
              <a:t>: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191000" y="1752600"/>
          <a:ext cx="3474741" cy="79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2095200" imgH="406080" progId="Equation.3">
                  <p:embed/>
                </p:oleObj>
              </mc:Choice>
              <mc:Fallback>
                <p:oleObj name="Equation" r:id="rId3" imgW="209520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52600"/>
                        <a:ext cx="3474741" cy="797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2362200"/>
            <a:ext cx="1993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 smtClean="0"/>
              <a:t>Sehingga</a:t>
            </a:r>
            <a:r>
              <a:rPr lang="en-US" sz="2400" dirty="0"/>
              <a:t>: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282700" y="2784666"/>
          <a:ext cx="2620297" cy="1025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1117440" imgH="457200" progId="Equation.3">
                  <p:embed/>
                </p:oleObj>
              </mc:Choice>
              <mc:Fallback>
                <p:oleObj name="Equation" r:id="rId5" imgW="11174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784666"/>
                        <a:ext cx="2620297" cy="10253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4425" y="3909118"/>
            <a:ext cx="9493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/>
              <a:t>dimana: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0175"/>
              </p:ext>
            </p:extLst>
          </p:nvPr>
        </p:nvGraphicFramePr>
        <p:xfrm>
          <a:off x="1282700" y="4634200"/>
          <a:ext cx="2848149" cy="153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7" imgW="1002960" imgH="685800" progId="Equation.3">
                  <p:embed/>
                </p:oleObj>
              </mc:Choice>
              <mc:Fallback>
                <p:oleObj name="Equation" r:id="rId7" imgW="1002960" imgH="685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634200"/>
                        <a:ext cx="2848149" cy="153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4330700" y="5791199"/>
            <a:ext cx="512667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056188" y="5774430"/>
            <a:ext cx="3672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/>
              <a:t>Untuk i= n – 2  sampai dengan i= 1</a:t>
            </a:r>
          </a:p>
        </p:txBody>
      </p:sp>
      <p:pic>
        <p:nvPicPr>
          <p:cNvPr id="22533" name="Picture 5" descr="D:\gif\animierte-trennlinie-bilder-127.gif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6172200"/>
            <a:ext cx="4762500" cy="476250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838200"/>
            <a:ext cx="62371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polinomial</a:t>
            </a:r>
            <a:r>
              <a:rPr lang="en-US" sz="2400" dirty="0"/>
              <a:t> </a:t>
            </a:r>
            <a:r>
              <a:rPr lang="en-US" sz="2400" dirty="0" err="1"/>
              <a:t>orde</a:t>
            </a:r>
            <a:r>
              <a:rPr lang="en-US" sz="2400" dirty="0"/>
              <a:t>  5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289210"/>
              </p:ext>
            </p:extLst>
          </p:nvPr>
        </p:nvGraphicFramePr>
        <p:xfrm>
          <a:off x="422564" y="1598295"/>
          <a:ext cx="8153400" cy="6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3276360" imgH="228600" progId="Equation.3">
                  <p:embed/>
                </p:oleObj>
              </mc:Choice>
              <mc:Fallback>
                <p:oleObj name="Equation" r:id="rId3" imgW="3276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64" y="1598295"/>
                        <a:ext cx="8153400" cy="611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8600" y="2209800"/>
            <a:ext cx="76406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perkiraan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 r</a:t>
            </a:r>
            <a:r>
              <a:rPr lang="en-US" sz="2400" baseline="-25000" dirty="0"/>
              <a:t>0</a:t>
            </a:r>
            <a:r>
              <a:rPr lang="en-US" sz="2400" dirty="0"/>
              <a:t> = s</a:t>
            </a:r>
            <a:r>
              <a:rPr lang="en-US" sz="2400" baseline="-25000" dirty="0"/>
              <a:t>0</a:t>
            </a:r>
            <a:r>
              <a:rPr lang="en-US" sz="2400" dirty="0"/>
              <a:t> = -1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iterasikan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endParaRPr lang="en-US" sz="2400" dirty="0"/>
          </a:p>
          <a:p>
            <a:r>
              <a:rPr lang="en-US" sz="2400" dirty="0" err="1"/>
              <a:t>Galat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1 %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3276600"/>
            <a:ext cx="1752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: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2400" y="3657600"/>
            <a:ext cx="6172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Dari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sintetik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koefisien</a:t>
            </a:r>
            <a:r>
              <a:rPr lang="en-US" sz="2400" dirty="0"/>
              <a:t> b </a:t>
            </a:r>
            <a:r>
              <a:rPr lang="en-US" sz="2400" dirty="0" err="1"/>
              <a:t>diperoleh</a:t>
            </a:r>
            <a:r>
              <a:rPr lang="en-US" sz="2400" dirty="0"/>
              <a:t>: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429000" y="4114800"/>
            <a:ext cx="55625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  <a:r>
              <a:rPr lang="en-US" sz="2400" baseline="-25000" dirty="0"/>
              <a:t>5</a:t>
            </a:r>
            <a:r>
              <a:rPr lang="en-US" sz="2400" dirty="0"/>
              <a:t> = 1; b</a:t>
            </a:r>
            <a:r>
              <a:rPr lang="en-US" sz="2400" baseline="-25000" dirty="0"/>
              <a:t>4</a:t>
            </a:r>
            <a:r>
              <a:rPr lang="en-US" sz="2400" dirty="0"/>
              <a:t> = -4.5; b</a:t>
            </a:r>
            <a:r>
              <a:rPr lang="en-US" sz="2400" baseline="-25000" dirty="0"/>
              <a:t>3</a:t>
            </a:r>
            <a:r>
              <a:rPr lang="en-US" sz="2400" dirty="0"/>
              <a:t> = 6.25; b</a:t>
            </a:r>
            <a:r>
              <a:rPr lang="en-US" sz="2400" baseline="-25000" dirty="0"/>
              <a:t>2</a:t>
            </a:r>
            <a:r>
              <a:rPr lang="en-US" sz="2400" dirty="0"/>
              <a:t> = 0.375; b</a:t>
            </a:r>
            <a:r>
              <a:rPr lang="en-US" sz="2400" baseline="-25000" dirty="0"/>
              <a:t>1</a:t>
            </a:r>
            <a:r>
              <a:rPr lang="en-US" sz="2400" dirty="0"/>
              <a:t> = - 10.5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</a:p>
          <a:p>
            <a:r>
              <a:rPr lang="en-US" sz="2400" dirty="0"/>
              <a:t>b</a:t>
            </a:r>
            <a:r>
              <a:rPr lang="en-US" sz="2400" baseline="-25000" dirty="0"/>
              <a:t>0</a:t>
            </a:r>
            <a:r>
              <a:rPr lang="en-US" sz="2400" dirty="0"/>
              <a:t> = 11.375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2400" y="5181600"/>
            <a:ext cx="68889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Dari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sintetik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koefisien</a:t>
            </a:r>
            <a:r>
              <a:rPr lang="en-US" sz="2400" dirty="0"/>
              <a:t> c </a:t>
            </a:r>
            <a:r>
              <a:rPr lang="en-US" sz="2400" dirty="0" err="1"/>
              <a:t>diperoleh</a:t>
            </a:r>
            <a:r>
              <a:rPr lang="en-US" sz="2400" dirty="0"/>
              <a:t>: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352800" y="5867400"/>
            <a:ext cx="579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b</a:t>
            </a:r>
            <a:r>
              <a:rPr lang="en-US" sz="2400" baseline="-25000" dirty="0"/>
              <a:t>5</a:t>
            </a:r>
            <a:r>
              <a:rPr lang="en-US" sz="2400" dirty="0"/>
              <a:t> = 1; c</a:t>
            </a:r>
            <a:r>
              <a:rPr lang="en-US" sz="2400" baseline="-25000" dirty="0"/>
              <a:t>4</a:t>
            </a:r>
            <a:r>
              <a:rPr lang="en-US" sz="2400" dirty="0"/>
              <a:t> = -5.5; c</a:t>
            </a:r>
            <a:r>
              <a:rPr lang="en-US" sz="2400" baseline="-25000" dirty="0"/>
              <a:t>3</a:t>
            </a:r>
            <a:r>
              <a:rPr lang="en-US" sz="2400" dirty="0"/>
              <a:t> = 10.75; c</a:t>
            </a:r>
            <a:r>
              <a:rPr lang="en-US" sz="2400" baseline="-25000" dirty="0"/>
              <a:t>2</a:t>
            </a:r>
            <a:r>
              <a:rPr lang="en-US" sz="2400" dirty="0"/>
              <a:t> = - 4.875; c</a:t>
            </a:r>
            <a:r>
              <a:rPr lang="en-US" sz="2400" baseline="-25000" dirty="0"/>
              <a:t>1</a:t>
            </a:r>
            <a:r>
              <a:rPr lang="en-US" sz="2400" dirty="0"/>
              <a:t> = - 16.375   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84325" y="5522913"/>
            <a:ext cx="15684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1800">
              <a:sym typeface="Symbol" pitchFamily="18" charset="2"/>
            </a:endParaRPr>
          </a:p>
        </p:txBody>
      </p:sp>
      <p:pic>
        <p:nvPicPr>
          <p:cNvPr id="23555" name="Picture 3" descr="D:\gif\animasi-bergerak-bendera-indonesia-0012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0" y="1676400"/>
            <a:ext cx="2511425" cy="2511425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457960"/>
              </p:ext>
            </p:extLst>
          </p:nvPr>
        </p:nvGraphicFramePr>
        <p:xfrm>
          <a:off x="457200" y="457200"/>
          <a:ext cx="81534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3" imgW="3276600" imgH="228600" progId="Equation.3">
                  <p:embed/>
                </p:oleObj>
              </mc:Choice>
              <mc:Fallback>
                <p:oleObj name="Equation" r:id="rId3" imgW="3276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81534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707087"/>
              </p:ext>
            </p:extLst>
          </p:nvPr>
        </p:nvGraphicFramePr>
        <p:xfrm>
          <a:off x="1295400" y="1143000"/>
          <a:ext cx="705326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5" imgW="2197100" imgH="241300" progId="Equation.3">
                  <p:embed/>
                </p:oleObj>
              </mc:Choice>
              <mc:Fallback>
                <p:oleObj name="Equation" r:id="rId5" imgW="21971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705326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0" y="2057400"/>
            <a:ext cx="586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b</a:t>
            </a:r>
            <a:r>
              <a:rPr lang="en-US" b="1" i="1" baseline="-25000" dirty="0"/>
              <a:t>5</a:t>
            </a:r>
            <a:r>
              <a:rPr lang="en-US" b="1" i="1" dirty="0"/>
              <a:t> = a</a:t>
            </a:r>
            <a:r>
              <a:rPr lang="en-US" b="1" i="1" baseline="-25000" dirty="0"/>
              <a:t>5</a:t>
            </a:r>
            <a:r>
              <a:rPr lang="en-US" b="1" i="1" dirty="0"/>
              <a:t> =1</a:t>
            </a:r>
            <a:endParaRPr lang="en-US" dirty="0"/>
          </a:p>
          <a:p>
            <a:r>
              <a:rPr lang="en-US" b="1" i="1" dirty="0"/>
              <a:t>b</a:t>
            </a:r>
            <a:r>
              <a:rPr lang="en-US" b="1" i="1" baseline="-25000" dirty="0"/>
              <a:t>4</a:t>
            </a:r>
            <a:r>
              <a:rPr lang="en-US" b="1" i="1" dirty="0"/>
              <a:t> = a</a:t>
            </a:r>
            <a:r>
              <a:rPr lang="en-US" b="1" i="1" baseline="-25000" dirty="0"/>
              <a:t>4</a:t>
            </a:r>
            <a:r>
              <a:rPr lang="en-US" b="1" i="1" dirty="0"/>
              <a:t> + r b</a:t>
            </a:r>
            <a:r>
              <a:rPr lang="en-US" b="1" i="1" baseline="-25000" dirty="0"/>
              <a:t>5</a:t>
            </a:r>
            <a:r>
              <a:rPr lang="en-US" b="1" i="1" dirty="0"/>
              <a:t> = -3,5 +(-1)(1) =-4,5</a:t>
            </a:r>
            <a:endParaRPr lang="en-US" dirty="0"/>
          </a:p>
          <a:p>
            <a:r>
              <a:rPr lang="en-US" b="1" i="1" dirty="0"/>
              <a:t>b</a:t>
            </a:r>
            <a:r>
              <a:rPr lang="en-US" b="1" i="1" baseline="-25000" dirty="0"/>
              <a:t>3</a:t>
            </a:r>
            <a:r>
              <a:rPr lang="en-US" b="1" i="1" dirty="0"/>
              <a:t>= a</a:t>
            </a:r>
            <a:r>
              <a:rPr lang="en-US" b="1" i="1" baseline="-25000" dirty="0"/>
              <a:t>3</a:t>
            </a:r>
            <a:r>
              <a:rPr lang="en-US" b="1" i="1" dirty="0"/>
              <a:t> + r b</a:t>
            </a:r>
            <a:r>
              <a:rPr lang="en-US" b="1" i="1" baseline="-25000" dirty="0"/>
              <a:t>4</a:t>
            </a:r>
            <a:r>
              <a:rPr lang="en-US" b="1" i="1" dirty="0"/>
              <a:t> + s b</a:t>
            </a:r>
            <a:r>
              <a:rPr lang="en-US" b="1" i="1" baseline="-25000" dirty="0"/>
              <a:t>5 </a:t>
            </a:r>
            <a:r>
              <a:rPr lang="en-US" b="1" i="1" dirty="0"/>
              <a:t>= 2,75 +(-1)(-4,5) + (-1)(1)  =6,25</a:t>
            </a:r>
            <a:endParaRPr lang="en-US" dirty="0"/>
          </a:p>
          <a:p>
            <a:r>
              <a:rPr lang="en-US" b="1" i="1" dirty="0"/>
              <a:t>b</a:t>
            </a:r>
            <a:r>
              <a:rPr lang="en-US" b="1" i="1" baseline="-25000" dirty="0"/>
              <a:t>2</a:t>
            </a:r>
            <a:r>
              <a:rPr lang="en-US" b="1" i="1" dirty="0"/>
              <a:t>= a</a:t>
            </a:r>
            <a:r>
              <a:rPr lang="en-US" b="1" i="1" baseline="-25000" dirty="0"/>
              <a:t>2</a:t>
            </a:r>
            <a:r>
              <a:rPr lang="en-US" b="1" i="1" dirty="0"/>
              <a:t> + r b</a:t>
            </a:r>
            <a:r>
              <a:rPr lang="en-US" b="1" i="1" baseline="-25000" dirty="0"/>
              <a:t>3</a:t>
            </a:r>
            <a:r>
              <a:rPr lang="en-US" b="1" i="1" dirty="0"/>
              <a:t> + s b</a:t>
            </a:r>
            <a:r>
              <a:rPr lang="en-US" b="1" i="1" baseline="-25000" dirty="0"/>
              <a:t>4 </a:t>
            </a:r>
            <a:r>
              <a:rPr lang="en-US" b="1" i="1" dirty="0"/>
              <a:t>= .....</a:t>
            </a:r>
            <a:endParaRPr lang="en-US" dirty="0"/>
          </a:p>
          <a:p>
            <a:r>
              <a:rPr lang="en-US" b="1" i="1" dirty="0"/>
              <a:t>b</a:t>
            </a:r>
            <a:r>
              <a:rPr lang="en-US" b="1" i="1" baseline="-25000" dirty="0"/>
              <a:t>1</a:t>
            </a:r>
            <a:r>
              <a:rPr lang="en-US" b="1" i="1" dirty="0"/>
              <a:t>= a</a:t>
            </a:r>
            <a:r>
              <a:rPr lang="en-US" b="1" i="1" baseline="-25000" dirty="0"/>
              <a:t>1</a:t>
            </a:r>
            <a:r>
              <a:rPr lang="en-US" b="1" i="1" dirty="0"/>
              <a:t> + r b</a:t>
            </a:r>
            <a:r>
              <a:rPr lang="en-US" b="1" i="1" baseline="-25000" dirty="0"/>
              <a:t>2</a:t>
            </a:r>
            <a:r>
              <a:rPr lang="en-US" b="1" i="1" dirty="0"/>
              <a:t> + s b</a:t>
            </a:r>
            <a:r>
              <a:rPr lang="en-US" b="1" i="1" baseline="-25000" dirty="0"/>
              <a:t>3 </a:t>
            </a:r>
            <a:r>
              <a:rPr lang="en-US" b="1" i="1" dirty="0"/>
              <a:t>= .....</a:t>
            </a:r>
            <a:endParaRPr lang="en-US" dirty="0"/>
          </a:p>
          <a:p>
            <a:r>
              <a:rPr lang="en-US" b="1" i="1" dirty="0"/>
              <a:t>b</a:t>
            </a:r>
            <a:r>
              <a:rPr lang="en-US" b="1" i="1" baseline="-25000" dirty="0"/>
              <a:t>0</a:t>
            </a:r>
            <a:r>
              <a:rPr lang="en-US" b="1" i="1" dirty="0"/>
              <a:t>= a</a:t>
            </a:r>
            <a:r>
              <a:rPr lang="en-US" b="1" i="1" baseline="-25000" dirty="0"/>
              <a:t>0</a:t>
            </a:r>
            <a:r>
              <a:rPr lang="en-US" b="1" i="1" dirty="0"/>
              <a:t> + r b</a:t>
            </a:r>
            <a:r>
              <a:rPr lang="en-US" b="1" i="1" baseline="-25000" dirty="0"/>
              <a:t>1</a:t>
            </a:r>
            <a:r>
              <a:rPr lang="en-US" b="1" i="1" dirty="0"/>
              <a:t> + s b</a:t>
            </a:r>
            <a:r>
              <a:rPr lang="en-US" b="1" i="1" baseline="-25000" dirty="0"/>
              <a:t>2 </a:t>
            </a:r>
            <a:r>
              <a:rPr lang="en-US" b="1" i="1" dirty="0"/>
              <a:t>= 1,25 +(-1)(-10,5)+(-1)(0,375)= 11,375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30926" y="4088725"/>
            <a:ext cx="57080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c</a:t>
            </a:r>
            <a:r>
              <a:rPr lang="en-US" b="1" i="1" baseline="-25000" dirty="0"/>
              <a:t>5</a:t>
            </a:r>
            <a:r>
              <a:rPr lang="en-US" b="1" i="1" dirty="0"/>
              <a:t> = b</a:t>
            </a:r>
            <a:r>
              <a:rPr lang="en-US" b="1" i="1" baseline="-25000" dirty="0"/>
              <a:t>5</a:t>
            </a:r>
            <a:r>
              <a:rPr lang="en-US" b="1" i="1" dirty="0"/>
              <a:t> =1</a:t>
            </a:r>
            <a:endParaRPr lang="en-US" dirty="0"/>
          </a:p>
          <a:p>
            <a:r>
              <a:rPr lang="en-US" b="1" i="1" dirty="0"/>
              <a:t>c</a:t>
            </a:r>
            <a:r>
              <a:rPr lang="en-US" b="1" i="1" baseline="-25000" dirty="0"/>
              <a:t>4</a:t>
            </a:r>
            <a:r>
              <a:rPr lang="en-US" b="1" i="1" dirty="0"/>
              <a:t> = b</a:t>
            </a:r>
            <a:r>
              <a:rPr lang="en-US" b="1" i="1" baseline="-25000" dirty="0"/>
              <a:t>4</a:t>
            </a:r>
            <a:r>
              <a:rPr lang="en-US" b="1" i="1" dirty="0"/>
              <a:t> + r c</a:t>
            </a:r>
            <a:r>
              <a:rPr lang="en-US" b="1" i="1" baseline="-25000" dirty="0"/>
              <a:t>5</a:t>
            </a:r>
            <a:r>
              <a:rPr lang="en-US" b="1" i="1" dirty="0"/>
              <a:t> = -4,5 +(-1)(1) =-5,5</a:t>
            </a:r>
            <a:endParaRPr lang="en-US" dirty="0"/>
          </a:p>
          <a:p>
            <a:r>
              <a:rPr lang="en-US" b="1" i="1" dirty="0"/>
              <a:t>c</a:t>
            </a:r>
            <a:r>
              <a:rPr lang="en-US" b="1" i="1" baseline="-25000" dirty="0"/>
              <a:t>3</a:t>
            </a:r>
            <a:r>
              <a:rPr lang="en-US" b="1" i="1" dirty="0"/>
              <a:t>= b</a:t>
            </a:r>
            <a:r>
              <a:rPr lang="en-US" b="1" i="1" baseline="-25000" dirty="0"/>
              <a:t>3</a:t>
            </a:r>
            <a:r>
              <a:rPr lang="en-US" b="1" i="1" dirty="0"/>
              <a:t> + r c</a:t>
            </a:r>
            <a:r>
              <a:rPr lang="en-US" b="1" i="1" baseline="-25000" dirty="0"/>
              <a:t>4</a:t>
            </a:r>
            <a:r>
              <a:rPr lang="en-US" b="1" i="1" dirty="0"/>
              <a:t> + s b</a:t>
            </a:r>
            <a:r>
              <a:rPr lang="en-US" b="1" i="1" baseline="-25000" dirty="0"/>
              <a:t>5 </a:t>
            </a:r>
            <a:r>
              <a:rPr lang="en-US" b="1" i="1" dirty="0"/>
              <a:t>= 6,25 +(-1)(-5,5) + (-1)(1)  =10,75</a:t>
            </a:r>
            <a:endParaRPr lang="en-US" dirty="0"/>
          </a:p>
          <a:p>
            <a:r>
              <a:rPr lang="en-US" b="1" i="1" dirty="0"/>
              <a:t>c</a:t>
            </a:r>
            <a:r>
              <a:rPr lang="en-US" b="1" i="1" baseline="-25000" dirty="0"/>
              <a:t>2</a:t>
            </a:r>
            <a:r>
              <a:rPr lang="en-US" b="1" i="1" dirty="0"/>
              <a:t>= b</a:t>
            </a:r>
            <a:r>
              <a:rPr lang="en-US" b="1" i="1" baseline="-25000" dirty="0"/>
              <a:t>2</a:t>
            </a:r>
            <a:r>
              <a:rPr lang="en-US" b="1" i="1" dirty="0"/>
              <a:t> + r c</a:t>
            </a:r>
            <a:r>
              <a:rPr lang="en-US" b="1" i="1" baseline="-25000" dirty="0"/>
              <a:t>3</a:t>
            </a:r>
            <a:r>
              <a:rPr lang="en-US" b="1" i="1" dirty="0"/>
              <a:t> + s c</a:t>
            </a:r>
            <a:r>
              <a:rPr lang="en-US" b="1" i="1" baseline="-25000" dirty="0"/>
              <a:t>4 </a:t>
            </a:r>
            <a:r>
              <a:rPr lang="en-US" b="1" i="1" dirty="0"/>
              <a:t>= .....</a:t>
            </a:r>
            <a:endParaRPr lang="en-US" dirty="0"/>
          </a:p>
          <a:p>
            <a:r>
              <a:rPr lang="en-US" b="1" i="1" dirty="0"/>
              <a:t>c</a:t>
            </a:r>
            <a:r>
              <a:rPr lang="en-US" b="1" i="1" baseline="-25000" dirty="0"/>
              <a:t>1</a:t>
            </a:r>
            <a:r>
              <a:rPr lang="en-US" b="1" i="1" dirty="0"/>
              <a:t>= b</a:t>
            </a:r>
            <a:r>
              <a:rPr lang="en-US" b="1" i="1" baseline="-25000" dirty="0"/>
              <a:t>1</a:t>
            </a:r>
            <a:r>
              <a:rPr lang="en-US" b="1" i="1" dirty="0"/>
              <a:t> + r c</a:t>
            </a:r>
            <a:r>
              <a:rPr lang="en-US" b="1" i="1" baseline="-25000" dirty="0"/>
              <a:t>2</a:t>
            </a:r>
            <a:r>
              <a:rPr lang="en-US" b="1" i="1" dirty="0"/>
              <a:t> + s c</a:t>
            </a:r>
            <a:r>
              <a:rPr lang="en-US" b="1" i="1" baseline="-25000" dirty="0"/>
              <a:t>3 </a:t>
            </a:r>
            <a:r>
              <a:rPr lang="en-US" b="1" i="1" dirty="0"/>
              <a:t>= .....</a:t>
            </a:r>
            <a:endParaRPr lang="en-US" dirty="0"/>
          </a:p>
          <a:p>
            <a:r>
              <a:rPr lang="en-US" b="1" i="1" dirty="0"/>
              <a:t>c</a:t>
            </a:r>
            <a:r>
              <a:rPr lang="en-US" b="1" i="1" baseline="-25000" dirty="0"/>
              <a:t>0</a:t>
            </a:r>
            <a:r>
              <a:rPr lang="en-US" b="1" i="1" dirty="0"/>
              <a:t>= b</a:t>
            </a:r>
            <a:r>
              <a:rPr lang="en-US" b="1" i="1" baseline="-25000" dirty="0"/>
              <a:t>0</a:t>
            </a:r>
            <a:r>
              <a:rPr lang="en-US" b="1" i="1" dirty="0"/>
              <a:t> + r c</a:t>
            </a:r>
            <a:r>
              <a:rPr lang="en-US" b="1" i="1" baseline="-25000" dirty="0"/>
              <a:t>1</a:t>
            </a:r>
            <a:r>
              <a:rPr lang="en-US" b="1" i="1" dirty="0"/>
              <a:t> + s c</a:t>
            </a:r>
            <a:r>
              <a:rPr lang="en-US" b="1" i="1" baseline="-25000" dirty="0"/>
              <a:t>2 </a:t>
            </a:r>
            <a:r>
              <a:rPr lang="en-US" b="1" i="1" dirty="0"/>
              <a:t>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THE END</a:t>
            </a:r>
            <a:endParaRPr 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4" name="Picture 2" descr="D:\gif\gambar-animasi-gerak-gif-assalamualaikum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3226501" cy="2412862"/>
          </a:xfrm>
          <a:prstGeom prst="rect">
            <a:avLst/>
          </a:prstGeom>
          <a:noFill/>
        </p:spPr>
      </p:pic>
      <p:pic>
        <p:nvPicPr>
          <p:cNvPr id="44035" name="Picture 3" descr="D:\gif\Offended-teddy-bear-goodbye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905000"/>
            <a:ext cx="2276475" cy="2667000"/>
          </a:xfrm>
          <a:prstGeom prst="rect">
            <a:avLst/>
          </a:prstGeom>
          <a:noFill/>
        </p:spPr>
      </p:pic>
      <p:pic>
        <p:nvPicPr>
          <p:cNvPr id="44036" name="Picture 4" descr="D:\gif\gambar-kartun-bergerak-untuk-powerpoint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352800"/>
            <a:ext cx="4572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>
                <a:hlinkClick r:id="rId2" tooltip="Matematika"/>
              </a:rPr>
              <a:t>matematika</a:t>
            </a:r>
            <a:r>
              <a:rPr lang="en-US" dirty="0" smtClean="0"/>
              <a:t>, </a:t>
            </a:r>
            <a:r>
              <a:rPr lang="en-US" b="1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suku</a:t>
            </a:r>
            <a:r>
              <a:rPr lang="en-US" b="1" dirty="0" smtClean="0"/>
              <a:t> </a:t>
            </a:r>
            <a:r>
              <a:rPr lang="en-US" b="1" dirty="0" err="1" smtClean="0"/>
              <a:t>banyak</a:t>
            </a:r>
            <a:r>
              <a:rPr lang="en-US" dirty="0" smtClean="0"/>
              <a:t> (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b="1" dirty="0" err="1" smtClean="0"/>
              <a:t>sukubanyak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jumlahan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konstan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</p:txBody>
      </p:sp>
      <p:pic>
        <p:nvPicPr>
          <p:cNvPr id="4" name="Picture 3" descr="&#10;a_nx^n + \ldots + a_2x^2 + a_1x + a_0&#10;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876800"/>
            <a:ext cx="4800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3" name="Picture 1" descr="D:\gif\benderasmall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495800"/>
            <a:ext cx="2146300" cy="21463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Pangkat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i="1" dirty="0" err="1" smtClean="0"/>
              <a:t>orde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real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>
                <a:hlinkClick r:id="rId2" tooltip="Grafik fungsi (halaman belum tersedia)"/>
              </a:rPr>
              <a:t>grafik</a:t>
            </a:r>
            <a:r>
              <a:rPr lang="en-US" dirty="0" smtClean="0">
                <a:hlinkClick r:id="rId2" tooltip="Grafik fungsi (halaman belum tersedia)"/>
              </a:rPr>
              <a:t> </a:t>
            </a:r>
            <a:r>
              <a:rPr lang="en-US" dirty="0" err="1" smtClean="0">
                <a:hlinkClick r:id="rId2" tooltip="Grafik fungsi (halaman belum tersedia)"/>
              </a:rPr>
              <a:t>fungsi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endParaRPr lang="en-US" dirty="0" smtClean="0"/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0</a:t>
            </a:r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berderajat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endParaRPr lang="en-US" dirty="0" smtClean="0"/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≠ 0,</a:t>
            </a:r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horizontal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memotong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1" name="Picture 1" descr="D:\gif\animierte-trennlinie-bilder-12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905500"/>
            <a:ext cx="5715000" cy="9525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berderajat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linear)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dirty="0" smtClean="0"/>
              <a:t>x</a:t>
            </a:r>
            <a:r>
              <a:rPr lang="en-US" dirty="0" smtClean="0"/>
              <a:t> 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≠ 0,</a:t>
            </a:r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miring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memotong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hlinkClick r:id="rId2" tooltip="Kemiringan"/>
              </a:rPr>
              <a:t>kemiringan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berderajat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endParaRPr lang="en-US" dirty="0" smtClean="0"/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≠ 0</a:t>
            </a:r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smtClean="0">
                <a:hlinkClick r:id="rId3" tooltip="Parabola"/>
              </a:rPr>
              <a:t>parabola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097" name="Picture 1" descr="D:\gif\bar_bh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6477000"/>
            <a:ext cx="6096000" cy="95250"/>
          </a:xfrm>
          <a:prstGeom prst="rect">
            <a:avLst/>
          </a:prstGeom>
          <a:noFill/>
        </p:spPr>
      </p:pic>
      <p:pic>
        <p:nvPicPr>
          <p:cNvPr id="4098" name="Picture 2" descr="D:\gif\bar_bh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5838825" y="3457575"/>
            <a:ext cx="6096000" cy="9525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berderajat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endParaRPr lang="en-US" dirty="0" smtClean="0"/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+ </a:t>
            </a:r>
            <a:r>
              <a:rPr lang="en-US" i="1" dirty="0" smtClean="0"/>
              <a:t>a</a:t>
            </a:r>
            <a:r>
              <a:rPr lang="en-US" baseline="-25000" dirty="0" smtClean="0"/>
              <a:t>3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≠ 0</a:t>
            </a:r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3.</a:t>
            </a:r>
          </a:p>
          <a:p>
            <a:pPr lvl="0"/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berderajat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endParaRPr lang="en-US" dirty="0" smtClean="0"/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... +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n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 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≠ 0 and </a:t>
            </a:r>
            <a:r>
              <a:rPr lang="en-US" i="1" dirty="0" smtClean="0"/>
              <a:t>n</a:t>
            </a:r>
            <a:r>
              <a:rPr lang="en-US" dirty="0" smtClean="0"/>
              <a:t> ≥ 2</a:t>
            </a:r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non-linear.</a:t>
            </a:r>
          </a:p>
          <a:p>
            <a:endParaRPr lang="en-US" dirty="0"/>
          </a:p>
        </p:txBody>
      </p:sp>
      <p:pic>
        <p:nvPicPr>
          <p:cNvPr id="3073" name="Picture 1" descr="D:\gif\shinchan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6482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grafik-grafik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berderajat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i="1" dirty="0" smtClean="0"/>
              <a:t>x</a:t>
            </a:r>
            <a:r>
              <a:rPr lang="en-US" dirty="0" smtClean="0"/>
              <a:t> - 2 = (</a:t>
            </a:r>
            <a:r>
              <a:rPr lang="en-US" i="1" dirty="0" smtClean="0"/>
              <a:t>x</a:t>
            </a:r>
            <a:r>
              <a:rPr lang="en-US" dirty="0" smtClean="0"/>
              <a:t>+1)(</a:t>
            </a:r>
            <a:r>
              <a:rPr lang="en-US" i="1" dirty="0" smtClean="0"/>
              <a:t>x</a:t>
            </a:r>
            <a:r>
              <a:rPr lang="en-US" dirty="0" smtClean="0"/>
              <a:t>-2)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s://upload.wikimedia.org/wikipedia/commons/thumb/f/f8/Polynomialdeg2.svg/120px-Polynomialdeg2.svg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819400"/>
            <a:ext cx="1943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" name="Picture 1" descr="D:\gif\garispanahmerakgerak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514600"/>
            <a:ext cx="4000500" cy="104775"/>
          </a:xfrm>
          <a:prstGeom prst="rect">
            <a:avLst/>
          </a:prstGeom>
          <a:noFill/>
        </p:spPr>
      </p:pic>
      <p:pic>
        <p:nvPicPr>
          <p:cNvPr id="2050" name="Picture 2" descr="D:\gif\garispanahmerakgerak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495800"/>
            <a:ext cx="4000500" cy="104775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berderajat</a:t>
            </a:r>
            <a:r>
              <a:rPr lang="en-US" dirty="0" smtClean="0"/>
              <a:t> 3:</a:t>
            </a:r>
            <a:br>
              <a:rPr lang="en-US" dirty="0" smtClean="0"/>
            </a:b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/4 + 3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/4 - 3</a:t>
            </a:r>
            <a:r>
              <a:rPr lang="en-US" i="1" dirty="0" smtClean="0"/>
              <a:t>x</a:t>
            </a:r>
            <a:r>
              <a:rPr lang="en-US" dirty="0" smtClean="0"/>
              <a:t>/2 - 2 = 1/4 (</a:t>
            </a:r>
            <a:r>
              <a:rPr lang="en-US" i="1" dirty="0" smtClean="0"/>
              <a:t>x</a:t>
            </a:r>
            <a:r>
              <a:rPr lang="en-US" dirty="0" smtClean="0"/>
              <a:t>+4)(</a:t>
            </a:r>
            <a:r>
              <a:rPr lang="en-US" i="1" dirty="0" smtClean="0"/>
              <a:t>x</a:t>
            </a:r>
            <a:r>
              <a:rPr lang="en-US" dirty="0" smtClean="0"/>
              <a:t>+1)(</a:t>
            </a:r>
            <a:r>
              <a:rPr lang="en-US" i="1" dirty="0" smtClean="0"/>
              <a:t>x</a:t>
            </a:r>
            <a:r>
              <a:rPr lang="en-US" dirty="0" smtClean="0"/>
              <a:t>-2)</a:t>
            </a:r>
          </a:p>
          <a:p>
            <a:endParaRPr lang="en-US" dirty="0"/>
          </a:p>
        </p:txBody>
      </p:sp>
      <p:pic>
        <p:nvPicPr>
          <p:cNvPr id="6" name="Picture 5" descr="https://upload.wikimedia.org/wikipedia/commons/thumb/a/a3/Polynomialdeg3.svg/120px-Polynomialdeg3.svg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981200"/>
            <a:ext cx="20193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D:\gif\mime-attachment-767471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5791200"/>
            <a:ext cx="4314825" cy="8001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1021</TotalTime>
  <Words>1025</Words>
  <Application>Microsoft Office PowerPoint</Application>
  <PresentationFormat>On-screen Show (4:3)</PresentationFormat>
  <Paragraphs>165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Equity</vt:lpstr>
      <vt:lpstr>Equation</vt:lpstr>
      <vt:lpstr>PowerPoint Presentation</vt:lpstr>
      <vt:lpstr>PowerPoint Presentation</vt:lpstr>
      <vt:lpstr>POLINOMIAL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Bentuk Umum</vt:lpstr>
      <vt:lpstr>PowerPoint Presentation</vt:lpstr>
      <vt:lpstr>Metode Muller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Metode Bairstow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POLINOMIAL</dc:title>
  <dc:creator>epeng-pc</dc:creator>
  <cp:lastModifiedBy>Aslam</cp:lastModifiedBy>
  <cp:revision>32</cp:revision>
  <dcterms:created xsi:type="dcterms:W3CDTF">2015-10-13T06:28:24Z</dcterms:created>
  <dcterms:modified xsi:type="dcterms:W3CDTF">2017-10-13T13:23:00Z</dcterms:modified>
</cp:coreProperties>
</file>