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2" r:id="rId5"/>
    <p:sldId id="289" r:id="rId6"/>
    <p:sldId id="291" r:id="rId7"/>
    <p:sldId id="290" r:id="rId8"/>
    <p:sldId id="263" r:id="rId9"/>
    <p:sldId id="287" r:id="rId10"/>
    <p:sldId id="288" r:id="rId11"/>
    <p:sldId id="292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82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32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 userDrawn="1"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jimaryanepn/23001012-13-pmp-abusivetweet-gol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lhamfp31/indonesian-abusive-and-hate-speech-twitter-tex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ujimaryanepn/23001012-13-pmp-abusivetweet-gold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287"/>
            <a:ext cx="9144000" cy="3385676"/>
          </a:xfrm>
        </p:spPr>
        <p:txBody>
          <a:bodyPr/>
          <a:lstStyle/>
          <a:p>
            <a:r>
              <a:rPr lang="en-US" sz="5400" dirty="0"/>
              <a:t>Indonesian Abusive and Hate Speech Twitter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3045"/>
            <a:ext cx="9144000" cy="836797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Puji</a:t>
            </a:r>
            <a:r>
              <a:rPr lang="en-US" dirty="0"/>
              <a:t> </a:t>
            </a:r>
            <a:r>
              <a:rPr lang="en-US" dirty="0" err="1"/>
              <a:t>Maryane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243FA-502A-4CB3-90FE-49F1B8CEBD3D}"/>
              </a:ext>
            </a:extLst>
          </p:cNvPr>
          <p:cNvSpPr txBox="1"/>
          <p:nvPr/>
        </p:nvSpPr>
        <p:spPr>
          <a:xfrm>
            <a:off x="2387790" y="4228258"/>
            <a:ext cx="741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https://github.com/pujimaryanepn/23001012-13-pmp-abusivetweet-gold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5">
            <a:extLst>
              <a:ext uri="{FF2B5EF4-FFF2-40B4-BE49-F238E27FC236}">
                <a16:creationId xmlns:a16="http://schemas.microsoft.com/office/drawing/2014/main" id="{0B3115D7-FCF9-C456-C6B1-1FFA78CC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177" y="520900"/>
            <a:ext cx="3081529" cy="573229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Pendahuluan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EE4EE838-3E3E-98D3-4AF8-BF86A38062CF}"/>
              </a:ext>
            </a:extLst>
          </p:cNvPr>
          <p:cNvSpPr txBox="1">
            <a:spLocks/>
          </p:cNvSpPr>
          <p:nvPr/>
        </p:nvSpPr>
        <p:spPr>
          <a:xfrm>
            <a:off x="849509" y="1094129"/>
            <a:ext cx="10492981" cy="48068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lphaUcPeriod"/>
            </a:pPr>
            <a:r>
              <a:rPr lang="en-US" sz="1600" dirty="0" err="1"/>
              <a:t>Latar</a:t>
            </a:r>
            <a:r>
              <a:rPr lang="en-US" sz="1600" dirty="0"/>
              <a:t> </a:t>
            </a:r>
            <a:r>
              <a:rPr lang="en-US" sz="1600" dirty="0" err="1"/>
              <a:t>Belakang</a:t>
            </a:r>
            <a:r>
              <a:rPr lang="en-US" sz="1600" dirty="0"/>
              <a:t> dan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200" dirty="0"/>
              <a:t>	</a:t>
            </a:r>
            <a:r>
              <a:rPr lang="en-US" sz="1600" dirty="0"/>
              <a:t>Indonesia </a:t>
            </a:r>
            <a:r>
              <a:rPr lang="en-US" sz="1600" dirty="0" err="1"/>
              <a:t>merupakan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negara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penggunan</a:t>
            </a:r>
            <a:r>
              <a:rPr lang="en-US" sz="1600" dirty="0"/>
              <a:t> media </a:t>
            </a:r>
            <a:r>
              <a:rPr lang="en-US" sz="1600" dirty="0" err="1"/>
              <a:t>sosial</a:t>
            </a:r>
            <a:r>
              <a:rPr lang="en-US" sz="1600" dirty="0"/>
              <a:t> </a:t>
            </a:r>
            <a:r>
              <a:rPr lang="en-US" sz="1600" dirty="0" err="1"/>
              <a:t>terbanyak</a:t>
            </a:r>
            <a:r>
              <a:rPr lang="en-US" sz="1600" dirty="0"/>
              <a:t> di dunia. Salah </a:t>
            </a:r>
            <a:r>
              <a:rPr lang="en-US" sz="1600" dirty="0" err="1"/>
              <a:t>satu</a:t>
            </a:r>
            <a:r>
              <a:rPr lang="en-US" sz="1600" dirty="0"/>
              <a:t> media </a:t>
            </a:r>
            <a:r>
              <a:rPr lang="en-US" sz="1600" dirty="0" err="1"/>
              <a:t>sosial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Twitter. Twitter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mengirim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pesan</a:t>
            </a:r>
            <a:r>
              <a:rPr lang="en-US" sz="1600" dirty="0"/>
              <a:t> dan </a:t>
            </a:r>
            <a:r>
              <a:rPr lang="en-US" sz="1600" dirty="0" err="1"/>
              <a:t>komentar</a:t>
            </a:r>
            <a:r>
              <a:rPr lang="en-US" sz="1600" dirty="0"/>
              <a:t>  </a:t>
            </a:r>
            <a:r>
              <a:rPr lang="en-US" sz="1600" dirty="0" err="1"/>
              <a:t>melalui</a:t>
            </a:r>
            <a:r>
              <a:rPr lang="en-US" sz="1600" dirty="0"/>
              <a:t> Tweet. </a:t>
            </a:r>
            <a:r>
              <a:rPr lang="en-US" sz="1600" dirty="0" err="1"/>
              <a:t>Keberadaan</a:t>
            </a:r>
            <a:r>
              <a:rPr lang="en-US" sz="1600" dirty="0"/>
              <a:t> Tweet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komunikasi</a:t>
            </a:r>
            <a:r>
              <a:rPr lang="en-US" sz="1600" dirty="0"/>
              <a:t> </a:t>
            </a:r>
            <a:r>
              <a:rPr lang="en-US" sz="1600" dirty="0" err="1"/>
              <a:t>antar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 Akan </a:t>
            </a:r>
            <a:r>
              <a:rPr lang="en-US" sz="1600" dirty="0" err="1"/>
              <a:t>tetapi</a:t>
            </a:r>
            <a:r>
              <a:rPr lang="en-US" sz="1600" dirty="0"/>
              <a:t> pada </a:t>
            </a:r>
            <a:r>
              <a:rPr lang="en-US" sz="1600" dirty="0" err="1"/>
              <a:t>penggunaannya</a:t>
            </a:r>
            <a:r>
              <a:rPr lang="en-US" sz="1600" dirty="0"/>
              <a:t>, Tweet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mengandung</a:t>
            </a:r>
            <a:r>
              <a:rPr lang="en-US" sz="1600" dirty="0"/>
              <a:t> </a:t>
            </a:r>
            <a:r>
              <a:rPr lang="en-US" sz="1600" dirty="0" err="1"/>
              <a:t>pesan</a:t>
            </a:r>
            <a:r>
              <a:rPr lang="en-US" sz="1600" dirty="0"/>
              <a:t> </a:t>
            </a:r>
            <a:r>
              <a:rPr lang="en-US" sz="1600" dirty="0" err="1"/>
              <a:t>positif</a:t>
            </a:r>
            <a:r>
              <a:rPr lang="en-US" sz="1600" dirty="0"/>
              <a:t> (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disertai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kasar</a:t>
            </a:r>
            <a:r>
              <a:rPr lang="en-US" sz="1600" dirty="0"/>
              <a:t> / </a:t>
            </a:r>
            <a:r>
              <a:rPr lang="en-US" sz="1600" i="1" dirty="0"/>
              <a:t>non abusive tweet</a:t>
            </a:r>
            <a:r>
              <a:rPr lang="en-US" sz="1600" dirty="0"/>
              <a:t>) dan </a:t>
            </a:r>
            <a:r>
              <a:rPr lang="en-US" sz="1600" dirty="0" err="1"/>
              <a:t>pesan</a:t>
            </a:r>
            <a:r>
              <a:rPr lang="en-US" sz="1600" dirty="0"/>
              <a:t> </a:t>
            </a:r>
            <a:r>
              <a:rPr lang="en-US" sz="1600" dirty="0" err="1"/>
              <a:t>negatif</a:t>
            </a:r>
            <a:r>
              <a:rPr lang="en-US" sz="1600" dirty="0"/>
              <a:t> (</a:t>
            </a:r>
            <a:r>
              <a:rPr lang="en-US" sz="1600" dirty="0" err="1"/>
              <a:t>disertai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kasar</a:t>
            </a:r>
            <a:r>
              <a:rPr lang="en-US" sz="1600" dirty="0"/>
              <a:t> / </a:t>
            </a:r>
            <a:r>
              <a:rPr lang="en-US" sz="1600" i="1" dirty="0"/>
              <a:t>abusive tweet</a:t>
            </a:r>
            <a:r>
              <a:rPr lang="en-US" sz="1600" dirty="0"/>
              <a:t>). Oleh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.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, </a:t>
            </a:r>
          </a:p>
          <a:p>
            <a:pPr marL="800100" lvl="1" indent="-342900">
              <a:lnSpc>
                <a:spcPct val="100000"/>
              </a:lnSpc>
              <a:buAutoNum type="arabicParenR"/>
            </a:pPr>
            <a:r>
              <a:rPr lang="en-US" sz="1600" dirty="0" err="1"/>
              <a:t>mengidentifikasi</a:t>
            </a:r>
            <a:r>
              <a:rPr lang="en-US" sz="1600" dirty="0"/>
              <a:t> </a:t>
            </a:r>
            <a:r>
              <a:rPr lang="en-US" sz="1600" dirty="0" err="1"/>
              <a:t>perbandingan</a:t>
            </a:r>
            <a:r>
              <a:rPr lang="en-US" sz="1600" dirty="0"/>
              <a:t> </a:t>
            </a:r>
            <a:r>
              <a:rPr lang="en-US" sz="1600" dirty="0" err="1"/>
              <a:t>persentase</a:t>
            </a:r>
            <a:r>
              <a:rPr lang="en-US" sz="1600" dirty="0"/>
              <a:t> Tweet yang </a:t>
            </a:r>
            <a:r>
              <a:rPr lang="en-US" sz="1600" dirty="0" err="1"/>
              <a:t>mengandung</a:t>
            </a:r>
            <a:r>
              <a:rPr lang="en-US" sz="1600" dirty="0"/>
              <a:t>  kata </a:t>
            </a:r>
            <a:r>
              <a:rPr lang="en-US" sz="1600" i="1" dirty="0"/>
              <a:t>abusive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i="1" dirty="0"/>
              <a:t>non abusive</a:t>
            </a:r>
            <a:r>
              <a:rPr lang="en-US" sz="1600" dirty="0"/>
              <a:t>,</a:t>
            </a:r>
          </a:p>
          <a:p>
            <a:pPr marL="800100" lvl="1" indent="-342900">
              <a:lnSpc>
                <a:spcPct val="100000"/>
              </a:lnSpc>
              <a:buAutoNum type="arabicParenR"/>
            </a:pPr>
            <a:r>
              <a:rPr lang="en-US" sz="1600" dirty="0" err="1"/>
              <a:t>mengetahui</a:t>
            </a:r>
            <a:r>
              <a:rPr lang="en-US" sz="1600" dirty="0"/>
              <a:t> kata yang paling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pada Tweet,</a:t>
            </a:r>
          </a:p>
          <a:p>
            <a:pPr marL="800100" lvl="1" indent="-342900">
              <a:lnSpc>
                <a:spcPct val="100000"/>
              </a:lnSpc>
              <a:buAutoNum type="arabicParenR"/>
            </a:pPr>
            <a:r>
              <a:rPr lang="en-US" sz="1600" dirty="0" err="1"/>
              <a:t>mengidentifikasi</a:t>
            </a:r>
            <a:r>
              <a:rPr lang="en-US" sz="1600" dirty="0"/>
              <a:t> </a:t>
            </a:r>
            <a:r>
              <a:rPr lang="en-US" sz="1600" dirty="0" err="1"/>
              <a:t>sebaran</a:t>
            </a:r>
            <a:r>
              <a:rPr lang="en-US" sz="1600" dirty="0"/>
              <a:t> data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dan kata pada </a:t>
            </a:r>
            <a:r>
              <a:rPr lang="en-US" sz="1600" dirty="0" err="1"/>
              <a:t>setiap</a:t>
            </a:r>
            <a:r>
              <a:rPr lang="en-US" sz="1600" dirty="0"/>
              <a:t> Tweet,</a:t>
            </a:r>
          </a:p>
          <a:p>
            <a:pPr marL="800100" lvl="1" indent="-342900">
              <a:lnSpc>
                <a:spcPct val="100000"/>
              </a:lnSpc>
              <a:buAutoNum type="arabicParenR"/>
            </a:pPr>
            <a:r>
              <a:rPr lang="en-US" sz="1600" dirty="0" err="1"/>
              <a:t>menganalisis</a:t>
            </a:r>
            <a:r>
              <a:rPr lang="en-US" sz="1600" dirty="0"/>
              <a:t> </a:t>
            </a:r>
            <a:r>
              <a:rPr lang="en-US" sz="1600" dirty="0" err="1"/>
              <a:t>korelasi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kata pada data Tweet.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UcPeriod" startAt="2"/>
            </a:pPr>
            <a:r>
              <a:rPr lang="en-US" sz="1600" dirty="0" err="1"/>
              <a:t>Rumusan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endParaRPr lang="en-US" sz="1600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arenR"/>
            </a:pP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perbandingan</a:t>
            </a:r>
            <a:r>
              <a:rPr lang="en-US" sz="1600" dirty="0"/>
              <a:t> </a:t>
            </a:r>
            <a:r>
              <a:rPr lang="en-US" sz="1600" dirty="0" err="1"/>
              <a:t>persentase</a:t>
            </a:r>
            <a:r>
              <a:rPr lang="en-US" sz="1600" dirty="0"/>
              <a:t> Tweet yang </a:t>
            </a:r>
            <a:r>
              <a:rPr lang="en-US" sz="1600" dirty="0" err="1"/>
              <a:t>mengandung</a:t>
            </a:r>
            <a:r>
              <a:rPr lang="en-US" sz="1600" dirty="0"/>
              <a:t>  kata abusive </a:t>
            </a:r>
            <a:r>
              <a:rPr lang="en-US" sz="1600" dirty="0" err="1"/>
              <a:t>dengan</a:t>
            </a:r>
            <a:r>
              <a:rPr lang="en-US" sz="1600" dirty="0"/>
              <a:t> non abusive?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arenR"/>
            </a:pPr>
            <a:r>
              <a:rPr lang="en-US" sz="1600" dirty="0" err="1"/>
              <a:t>Apa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kata yang paling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pada Tweet?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arenR"/>
            </a:pP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sebaran</a:t>
            </a:r>
            <a:r>
              <a:rPr lang="en-US" sz="1600" dirty="0"/>
              <a:t> data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dan kata pada </a:t>
            </a:r>
            <a:r>
              <a:rPr lang="en-US" sz="1600" dirty="0" err="1"/>
              <a:t>setiap</a:t>
            </a:r>
            <a:r>
              <a:rPr lang="en-US" sz="1600" dirty="0"/>
              <a:t> Tweet?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arenR"/>
            </a:pP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korelasi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kata?</a:t>
            </a:r>
          </a:p>
        </p:txBody>
      </p:sp>
    </p:spTree>
    <p:extLst>
      <p:ext uri="{BB962C8B-B14F-4D97-AF65-F5344CB8AC3E}">
        <p14:creationId xmlns:p14="http://schemas.microsoft.com/office/powerpoint/2010/main" val="57370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E7D536-2745-84C1-C471-F3955C69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0" y="812042"/>
            <a:ext cx="10515600" cy="55266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Metode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Penelitian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9ED2C96-168B-C4D8-D03C-912C25C2E73A}"/>
              </a:ext>
            </a:extLst>
          </p:cNvPr>
          <p:cNvSpPr txBox="1">
            <a:spLocks/>
          </p:cNvSpPr>
          <p:nvPr/>
        </p:nvSpPr>
        <p:spPr>
          <a:xfrm>
            <a:off x="612420" y="1895288"/>
            <a:ext cx="10817580" cy="460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600" b="1" dirty="0" err="1">
                <a:solidFill>
                  <a:schemeClr val="tx1"/>
                </a:solidFill>
              </a:rPr>
              <a:t>Sumber</a:t>
            </a:r>
            <a:r>
              <a:rPr lang="en-US" sz="1600" b="1" dirty="0">
                <a:solidFill>
                  <a:schemeClr val="tx1"/>
                </a:solidFill>
              </a:rPr>
              <a:t> dan </a:t>
            </a:r>
            <a:r>
              <a:rPr lang="en-US" sz="1600" b="1" dirty="0" err="1">
                <a:solidFill>
                  <a:schemeClr val="tx1"/>
                </a:solidFill>
              </a:rPr>
              <a:t>Tipe</a:t>
            </a:r>
            <a:r>
              <a:rPr lang="en-US" sz="1600" b="1" dirty="0">
                <a:solidFill>
                  <a:schemeClr val="tx1"/>
                </a:solidFill>
              </a:rPr>
              <a:t> Data</a:t>
            </a:r>
          </a:p>
          <a:p>
            <a:pPr marL="402336" lvl="1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Data</a:t>
            </a:r>
            <a:r>
              <a:rPr lang="en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 disadur dari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Indonesian Abusive and Hate Speech Twitter Text (kaggle.com)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Abusive.csv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list</a:t>
            </a:r>
            <a:r>
              <a:rPr lang="en-US" dirty="0">
                <a:solidFill>
                  <a:schemeClr val="tx1"/>
                </a:solidFill>
              </a:rPr>
              <a:t> kata-kata </a:t>
            </a:r>
            <a:r>
              <a:rPr lang="en-US" dirty="0" err="1">
                <a:solidFill>
                  <a:schemeClr val="tx1"/>
                </a:solidFill>
              </a:rPr>
              <a:t>kasar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ujaran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kebencian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Data.csv yang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13.169 tweet </a:t>
            </a:r>
            <a:r>
              <a:rPr lang="en-US" dirty="0" err="1">
                <a:solidFill>
                  <a:schemeClr val="tx1"/>
                </a:solidFill>
              </a:rPr>
              <a:t>disertai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tabel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menunjukan</a:t>
            </a:r>
            <a:r>
              <a:rPr lang="en-US" dirty="0">
                <a:solidFill>
                  <a:schemeClr val="tx1"/>
                </a:solidFill>
              </a:rPr>
              <a:t> label hate speech (HS)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ujaran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kebencian</a:t>
            </a:r>
            <a:r>
              <a:rPr lang="en-US" dirty="0">
                <a:solidFill>
                  <a:schemeClr val="tx1"/>
                </a:solidFill>
              </a:rPr>
              <a:t> dan label abusive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kata-kata </a:t>
            </a:r>
            <a:r>
              <a:rPr lang="en-US" dirty="0" err="1">
                <a:solidFill>
                  <a:schemeClr val="tx1"/>
                </a:solidFill>
              </a:rPr>
              <a:t>kasar</a:t>
            </a:r>
            <a:r>
              <a:rPr lang="en-US" dirty="0">
                <a:solidFill>
                  <a:schemeClr val="tx1"/>
                </a:solidFill>
              </a:rPr>
              <a:t>. Angka 1 pada label </a:t>
            </a:r>
            <a:r>
              <a:rPr lang="en-US" dirty="0" err="1">
                <a:solidFill>
                  <a:schemeClr val="tx1"/>
                </a:solidFill>
              </a:rPr>
              <a:t>menyatakan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</a:t>
            </a:r>
            <a:r>
              <a:rPr lang="en-US" dirty="0">
                <a:solidFill>
                  <a:schemeClr val="tx1"/>
                </a:solidFill>
              </a:rPr>
              <a:t> (tweet </a:t>
            </a:r>
            <a:r>
              <a:rPr lang="en-US" dirty="0" err="1">
                <a:solidFill>
                  <a:schemeClr val="tx1"/>
                </a:solidFill>
              </a:rPr>
              <a:t>mengandung</a:t>
            </a:r>
            <a:r>
              <a:rPr lang="en-US" dirty="0">
                <a:solidFill>
                  <a:schemeClr val="tx1"/>
                </a:solidFill>
              </a:rPr>
              <a:t> label hate speech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abusive) dan </a:t>
            </a:r>
            <a:r>
              <a:rPr lang="en-US" dirty="0" err="1">
                <a:solidFill>
                  <a:schemeClr val="tx1"/>
                </a:solidFill>
              </a:rPr>
              <a:t>angka</a:t>
            </a:r>
            <a:r>
              <a:rPr lang="en-US" dirty="0">
                <a:solidFill>
                  <a:schemeClr val="tx1"/>
                </a:solidFill>
              </a:rPr>
              <a:t> 0 </a:t>
            </a:r>
            <a:r>
              <a:rPr lang="en-US" dirty="0" err="1">
                <a:solidFill>
                  <a:schemeClr val="tx1"/>
                </a:solidFill>
              </a:rPr>
              <a:t>menyatakan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New_kamusalay.csv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menormalisasi</a:t>
            </a:r>
            <a:r>
              <a:rPr lang="en-US" dirty="0">
                <a:solidFill>
                  <a:schemeClr val="tx1"/>
                </a:solidFill>
              </a:rPr>
              <a:t> kata. New_kamusalay.csv </a:t>
            </a:r>
            <a:r>
              <a:rPr lang="en-US" dirty="0" err="1">
                <a:solidFill>
                  <a:schemeClr val="tx1"/>
                </a:solidFill>
              </a:rPr>
              <a:t>terdiri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slang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>
                <a:solidFill>
                  <a:schemeClr val="tx1"/>
                </a:solidFill>
              </a:rPr>
              <a:t>baku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402336" lvl="1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4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44BC96-26D9-8237-7FC7-03BE018283BD}"/>
              </a:ext>
            </a:extLst>
          </p:cNvPr>
          <p:cNvSpPr txBox="1"/>
          <p:nvPr/>
        </p:nvSpPr>
        <p:spPr>
          <a:xfrm>
            <a:off x="471416" y="1478647"/>
            <a:ext cx="11249168" cy="4631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 startAt="2"/>
            </a:pPr>
            <a:r>
              <a:rPr lang="en-US" sz="1600" b="1" dirty="0" err="1">
                <a:solidFill>
                  <a:schemeClr val="tx1"/>
                </a:solidFill>
              </a:rPr>
              <a:t>Tahapan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Penelitian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  <a:p>
            <a:pPr marL="745236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Penulis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menggunakan</a:t>
            </a:r>
            <a:r>
              <a:rPr lang="en-US" sz="1400" dirty="0">
                <a:solidFill>
                  <a:schemeClr val="tx1"/>
                </a:solidFill>
              </a:rPr>
              <a:t> dua notebook </a:t>
            </a:r>
            <a:r>
              <a:rPr lang="en-US" sz="1400" dirty="0" err="1">
                <a:solidFill>
                  <a:schemeClr val="tx1"/>
                </a:solidFill>
              </a:rPr>
              <a:t>yaitu</a:t>
            </a:r>
            <a:r>
              <a:rPr lang="en-US" sz="1400" dirty="0">
                <a:solidFill>
                  <a:schemeClr val="tx1"/>
                </a:solidFill>
              </a:rPr>
              <a:t> “Gold Challenge” </a:t>
            </a:r>
            <a:r>
              <a:rPr lang="en-US" sz="1400" dirty="0" err="1">
                <a:solidFill>
                  <a:schemeClr val="tx1"/>
                </a:solidFill>
              </a:rPr>
              <a:t>untuk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menampilkan</a:t>
            </a:r>
            <a:r>
              <a:rPr lang="en-US" sz="1400" dirty="0">
                <a:solidFill>
                  <a:schemeClr val="tx1"/>
                </a:solidFill>
              </a:rPr>
              <a:t> API endpoint yang </a:t>
            </a:r>
            <a:r>
              <a:rPr lang="en-US" sz="1400" dirty="0" err="1">
                <a:solidFill>
                  <a:schemeClr val="tx1"/>
                </a:solidFill>
              </a:rPr>
              <a:t>memproses</a:t>
            </a:r>
            <a:r>
              <a:rPr lang="en-US" sz="1400" dirty="0">
                <a:solidFill>
                  <a:schemeClr val="tx1"/>
                </a:solidFill>
              </a:rPr>
              <a:t> text cleansing dan “Gold Data Analysis” </a:t>
            </a:r>
            <a:r>
              <a:rPr lang="en-US" sz="1400" dirty="0" err="1">
                <a:solidFill>
                  <a:schemeClr val="tx1"/>
                </a:solidFill>
              </a:rPr>
              <a:t>untuk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menampilkan</a:t>
            </a:r>
            <a:r>
              <a:rPr lang="en-US" sz="1400" dirty="0">
                <a:solidFill>
                  <a:schemeClr val="tx1"/>
                </a:solidFill>
              </a:rPr>
              <a:t> proses </a:t>
            </a:r>
            <a:r>
              <a:rPr lang="en-US" sz="1400" dirty="0" err="1">
                <a:solidFill>
                  <a:schemeClr val="tx1"/>
                </a:solidFill>
              </a:rPr>
              <a:t>analisis</a:t>
            </a:r>
            <a:r>
              <a:rPr lang="en-US" sz="1400" dirty="0">
                <a:solidFill>
                  <a:schemeClr val="tx1"/>
                </a:solidFill>
              </a:rPr>
              <a:t> data </a:t>
            </a:r>
            <a:r>
              <a:rPr lang="en-US" sz="1400" dirty="0" err="1">
                <a:solidFill>
                  <a:schemeClr val="tx1"/>
                </a:solidFill>
              </a:rPr>
              <a:t>secara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deskriptif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 marL="745236" lvl="1" indent="-342900">
              <a:lnSpc>
                <a:spcPct val="150000"/>
              </a:lnSpc>
              <a:buFont typeface="+mj-lt"/>
              <a:buAutoNum type="arabicParenR"/>
            </a:pPr>
            <a:endParaRPr lang="en-US" sz="1400" dirty="0"/>
          </a:p>
          <a:p>
            <a:pPr marL="745236" lvl="1" indent="-342900">
              <a:lnSpc>
                <a:spcPct val="150000"/>
              </a:lnSpc>
              <a:buFont typeface="+mj-lt"/>
              <a:buAutoNum type="arabicParenR"/>
            </a:pPr>
            <a:endParaRPr lang="en-US" sz="1400" dirty="0">
              <a:solidFill>
                <a:schemeClr val="tx1"/>
              </a:solidFill>
            </a:endParaRPr>
          </a:p>
          <a:p>
            <a:pPr marL="745236" lvl="1" indent="-342900">
              <a:lnSpc>
                <a:spcPct val="150000"/>
              </a:lnSpc>
              <a:buFont typeface="+mj-lt"/>
              <a:buAutoNum type="arabicParenR"/>
            </a:pPr>
            <a:endParaRPr lang="en-US" sz="1400" dirty="0"/>
          </a:p>
          <a:p>
            <a:pPr marL="745236" lvl="1" indent="-342900">
              <a:lnSpc>
                <a:spcPct val="150000"/>
              </a:lnSpc>
              <a:buFont typeface="+mj-lt"/>
              <a:buAutoNum type="arabicParenR"/>
            </a:pPr>
            <a:endParaRPr lang="en-US" sz="1400" dirty="0">
              <a:solidFill>
                <a:schemeClr val="tx1"/>
              </a:solidFill>
            </a:endParaRPr>
          </a:p>
          <a:p>
            <a:pPr marL="745236" lvl="1" indent="-342900">
              <a:lnSpc>
                <a:spcPct val="150000"/>
              </a:lnSpc>
              <a:buFont typeface="+mj-lt"/>
              <a:buAutoNum type="arabicParenR"/>
            </a:pPr>
            <a:endParaRPr lang="en-US" sz="1400" dirty="0">
              <a:solidFill>
                <a:schemeClr val="tx1"/>
              </a:solidFill>
            </a:endParaRPr>
          </a:p>
          <a:p>
            <a:pPr marL="745236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Proses </a:t>
            </a:r>
            <a:r>
              <a:rPr lang="en-US" sz="1400" i="1" dirty="0">
                <a:solidFill>
                  <a:schemeClr val="tx1"/>
                </a:solidFill>
              </a:rPr>
              <a:t>cleansing data </a:t>
            </a:r>
            <a:r>
              <a:rPr lang="en-US" sz="1400" dirty="0" err="1">
                <a:solidFill>
                  <a:schemeClr val="tx1"/>
                </a:solidFill>
              </a:rPr>
              <a:t>dilakukan</a:t>
            </a:r>
            <a:r>
              <a:rPr lang="en-US" sz="1400" dirty="0">
                <a:solidFill>
                  <a:schemeClr val="tx1"/>
                </a:solidFill>
              </a:rPr>
              <a:t> pada data.csv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cara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i="1" dirty="0">
                <a:solidFill>
                  <a:schemeClr val="tx1"/>
                </a:solidFill>
              </a:rPr>
              <a:t>remove duplicates, check missing values, </a:t>
            </a:r>
            <a:r>
              <a:rPr lang="en-US" sz="1400" dirty="0" err="1">
                <a:solidFill>
                  <a:schemeClr val="tx1"/>
                </a:solidFill>
              </a:rPr>
              <a:t>serta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menghilangkan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karakter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atau</a:t>
            </a:r>
            <a:r>
              <a:rPr lang="en-US" sz="1400" dirty="0">
                <a:solidFill>
                  <a:schemeClr val="tx1"/>
                </a:solidFill>
              </a:rPr>
              <a:t> kata yang </a:t>
            </a:r>
            <a:r>
              <a:rPr lang="en-US" sz="1400" dirty="0" err="1">
                <a:solidFill>
                  <a:schemeClr val="tx1"/>
                </a:solidFill>
              </a:rPr>
              <a:t>tidak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diperlukan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seperti</a:t>
            </a:r>
            <a:r>
              <a:rPr lang="en-US" sz="1400" dirty="0">
                <a:solidFill>
                  <a:schemeClr val="tx1"/>
                </a:solidFill>
              </a:rPr>
              <a:t> “\n”, “RT”, “USER”, URL, dan </a:t>
            </a:r>
            <a:r>
              <a:rPr lang="en-US" sz="1400" i="1" dirty="0" err="1">
                <a:solidFill>
                  <a:schemeClr val="tx1"/>
                </a:solidFill>
              </a:rPr>
              <a:t>nonalphanumerical</a:t>
            </a:r>
            <a:r>
              <a:rPr lang="en-US" sz="1400" i="1" dirty="0">
                <a:solidFill>
                  <a:schemeClr val="tx1"/>
                </a:solidFill>
              </a:rPr>
              <a:t> character. </a:t>
            </a:r>
            <a:r>
              <a:rPr lang="en-US" sz="1400" dirty="0">
                <a:solidFill>
                  <a:schemeClr val="tx1"/>
                </a:solidFill>
              </a:rPr>
              <a:t>Dari total 13.169 tweet, </a:t>
            </a:r>
            <a:r>
              <a:rPr lang="en-US" sz="1400" dirty="0" err="1">
                <a:solidFill>
                  <a:schemeClr val="tx1"/>
                </a:solidFill>
              </a:rPr>
              <a:t>terdapat</a:t>
            </a:r>
            <a:r>
              <a:rPr lang="en-US" sz="1400" dirty="0">
                <a:solidFill>
                  <a:schemeClr val="tx1"/>
                </a:solidFill>
              </a:rPr>
              <a:t> 146 tweet </a:t>
            </a:r>
            <a:r>
              <a:rPr lang="en-US" sz="1400" dirty="0" err="1">
                <a:solidFill>
                  <a:schemeClr val="tx1"/>
                </a:solidFill>
              </a:rPr>
              <a:t>duplikat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Sehingga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jumlah</a:t>
            </a:r>
            <a:r>
              <a:rPr lang="en-US" sz="1400" dirty="0">
                <a:solidFill>
                  <a:schemeClr val="tx1"/>
                </a:solidFill>
              </a:rPr>
              <a:t> data yang </a:t>
            </a:r>
            <a:r>
              <a:rPr lang="en-US" sz="1400" dirty="0" err="1">
                <a:solidFill>
                  <a:schemeClr val="tx1"/>
                </a:solidFill>
              </a:rPr>
              <a:t>dianalisis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berjumlah</a:t>
            </a:r>
            <a:r>
              <a:rPr lang="en-US" sz="1400" dirty="0">
                <a:solidFill>
                  <a:schemeClr val="tx1"/>
                </a:solidFill>
              </a:rPr>
              <a:t> 13.023 tweet. Hasil </a:t>
            </a:r>
            <a:r>
              <a:rPr lang="en-US" sz="1400" i="1" dirty="0">
                <a:solidFill>
                  <a:schemeClr val="tx1"/>
                </a:solidFill>
              </a:rPr>
              <a:t>cleansing data </a:t>
            </a:r>
            <a:r>
              <a:rPr lang="en-US" sz="1400" i="1" dirty="0" err="1">
                <a:solidFill>
                  <a:schemeClr val="tx1"/>
                </a:solidFill>
              </a:rPr>
              <a:t>ada</a:t>
            </a:r>
            <a:r>
              <a:rPr lang="en-US" sz="1400" i="1" dirty="0">
                <a:solidFill>
                  <a:schemeClr val="tx1"/>
                </a:solidFill>
              </a:rPr>
              <a:t> pada “</a:t>
            </a:r>
            <a:r>
              <a:rPr lang="en-US" sz="1400" i="1" dirty="0" err="1">
                <a:solidFill>
                  <a:schemeClr val="tx1"/>
                </a:solidFill>
              </a:rPr>
              <a:t>preprocessed_indonesian_toxic_tweet</a:t>
            </a:r>
            <a:r>
              <a:rPr lang="en-US" sz="1400" i="1" dirty="0">
                <a:solidFill>
                  <a:schemeClr val="tx1"/>
                </a:solidFill>
              </a:rPr>
              <a:t>”.</a:t>
            </a:r>
          </a:p>
          <a:p>
            <a:pPr marL="745236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Analisis</a:t>
            </a:r>
            <a:r>
              <a:rPr lang="en-US" sz="1400" dirty="0">
                <a:solidFill>
                  <a:schemeClr val="tx1"/>
                </a:solidFill>
              </a:rPr>
              <a:t> data </a:t>
            </a:r>
            <a:r>
              <a:rPr lang="en-US" sz="1400" dirty="0" err="1">
                <a:solidFill>
                  <a:schemeClr val="tx1"/>
                </a:solidFill>
              </a:rPr>
              <a:t>dilakukan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menggunakan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metode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analisis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deskriptif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i="1" dirty="0">
                <a:solidFill>
                  <a:schemeClr val="tx1"/>
                </a:solidFill>
              </a:rPr>
              <a:t>Exploratory Data Analysis </a:t>
            </a:r>
            <a:r>
              <a:rPr lang="en-US" sz="1400" dirty="0">
                <a:solidFill>
                  <a:schemeClr val="tx1"/>
                </a:solidFill>
              </a:rPr>
              <a:t>/ EDA) </a:t>
            </a:r>
            <a:r>
              <a:rPr lang="en-US" sz="1400" dirty="0" err="1">
                <a:solidFill>
                  <a:schemeClr val="tx1"/>
                </a:solidFill>
              </a:rPr>
              <a:t>sesuai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rumusan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masalah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 marL="745236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Hasil </a:t>
            </a:r>
            <a:r>
              <a:rPr lang="en-US" sz="1400" dirty="0" err="1">
                <a:solidFill>
                  <a:schemeClr val="tx1"/>
                </a:solidFill>
              </a:rPr>
              <a:t>analisis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diolah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menggunakan</a:t>
            </a:r>
            <a:r>
              <a:rPr lang="en-US" sz="1400" dirty="0">
                <a:solidFill>
                  <a:schemeClr val="tx1"/>
                </a:solidFill>
              </a:rPr>
              <a:t> matplotlib, </a:t>
            </a:r>
            <a:r>
              <a:rPr lang="en-US" sz="1400" dirty="0" err="1">
                <a:solidFill>
                  <a:schemeClr val="tx1"/>
                </a:solidFill>
              </a:rPr>
              <a:t>wordcloud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serta</a:t>
            </a:r>
            <a:r>
              <a:rPr lang="en-US" sz="1400" dirty="0">
                <a:solidFill>
                  <a:schemeClr val="tx1"/>
                </a:solidFill>
              </a:rPr>
              <a:t> seaborn dan </a:t>
            </a:r>
            <a:r>
              <a:rPr lang="en-US" sz="1400" dirty="0" err="1">
                <a:solidFill>
                  <a:schemeClr val="tx1"/>
                </a:solidFill>
              </a:rPr>
              <a:t>ditampilkan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menggunakan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i="1" dirty="0">
                <a:solidFill>
                  <a:schemeClr val="tx1"/>
                </a:solidFill>
              </a:rPr>
              <a:t>pie chart, </a:t>
            </a:r>
            <a:r>
              <a:rPr lang="en-US" sz="1400" i="1" dirty="0" err="1">
                <a:solidFill>
                  <a:schemeClr val="tx1"/>
                </a:solidFill>
              </a:rPr>
              <a:t>wordcloud</a:t>
            </a:r>
            <a:r>
              <a:rPr lang="en-US" sz="1400" i="1" dirty="0">
                <a:solidFill>
                  <a:schemeClr val="tx1"/>
                </a:solidFill>
              </a:rPr>
              <a:t>, box plot dan scatter.  </a:t>
            </a:r>
          </a:p>
          <a:p>
            <a:pPr marL="745236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Mengunggah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seluruh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sumber</a:t>
            </a:r>
            <a:r>
              <a:rPr lang="en-US" sz="1400" dirty="0">
                <a:solidFill>
                  <a:schemeClr val="tx1"/>
                </a:solidFill>
              </a:rPr>
              <a:t> data, proses, </a:t>
            </a:r>
            <a:r>
              <a:rPr lang="en-US" sz="1400" dirty="0" err="1">
                <a:solidFill>
                  <a:schemeClr val="tx1"/>
                </a:solidFill>
              </a:rPr>
              <a:t>serta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hasil</a:t>
            </a:r>
            <a:r>
              <a:rPr lang="en-US" sz="1400" dirty="0">
                <a:solidFill>
                  <a:schemeClr val="tx1"/>
                </a:solidFill>
              </a:rPr>
              <a:t> pada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https://github.com/pujimaryanepn/23001012-13-pmp-abusivetweet-gold</a:t>
            </a:r>
            <a:r>
              <a:rPr lang="en-US" sz="1400" i="1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1400" i="1" dirty="0">
                <a:solidFill>
                  <a:schemeClr val="tx1"/>
                </a:solidFill>
              </a:rPr>
              <a:t>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BBC00E-C29B-506E-2A76-455A14556128}"/>
              </a:ext>
            </a:extLst>
          </p:cNvPr>
          <p:cNvSpPr txBox="1">
            <a:spLocks/>
          </p:cNvSpPr>
          <p:nvPr/>
        </p:nvSpPr>
        <p:spPr>
          <a:xfrm>
            <a:off x="612420" y="812042"/>
            <a:ext cx="10515600" cy="5526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+mj-lt"/>
              </a:rPr>
              <a:t>Metode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Penelitian</a:t>
            </a:r>
            <a:r>
              <a:rPr lang="en-US" dirty="0">
                <a:latin typeface="+mj-lt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DFF1D5-4313-77FB-C8CE-73AA0AB78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299" y="2692266"/>
            <a:ext cx="5351402" cy="14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0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176" y="586582"/>
            <a:ext cx="5697456" cy="594359"/>
          </a:xfrm>
        </p:spPr>
        <p:txBody>
          <a:bodyPr/>
          <a:lstStyle/>
          <a:p>
            <a:r>
              <a:rPr lang="en-US" dirty="0">
                <a:latin typeface="+mj-lt"/>
              </a:rPr>
              <a:t>Hasil </a:t>
            </a:r>
            <a:r>
              <a:rPr lang="en-US" dirty="0" err="1">
                <a:latin typeface="+mj-lt"/>
              </a:rPr>
              <a:t>penelitian</a:t>
            </a:r>
            <a:endParaRPr 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989AA-D525-15C8-FE4F-48487684874E}"/>
              </a:ext>
            </a:extLst>
          </p:cNvPr>
          <p:cNvSpPr txBox="1"/>
          <p:nvPr/>
        </p:nvSpPr>
        <p:spPr>
          <a:xfrm>
            <a:off x="6798585" y="1402631"/>
            <a:ext cx="363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1" dirty="0"/>
              <a:t>Kata yang sering muncul pada Tweet</a:t>
            </a:r>
            <a:endParaRPr 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5F15D4-CF79-AA83-B7AD-5D0DD004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8" y="1961104"/>
            <a:ext cx="4494998" cy="25921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AEBECF-6096-5F22-FB6A-4D7AD12B43FC}"/>
              </a:ext>
            </a:extLst>
          </p:cNvPr>
          <p:cNvSpPr txBox="1"/>
          <p:nvPr/>
        </p:nvSpPr>
        <p:spPr>
          <a:xfrm>
            <a:off x="658848" y="4800306"/>
            <a:ext cx="5036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Tweet	: 13.023 tweet</a:t>
            </a:r>
          </a:p>
          <a:p>
            <a:r>
              <a:rPr lang="en-US" dirty="0"/>
              <a:t>Abusive  Tweet	: 8.031 tweet (61,7%) </a:t>
            </a:r>
          </a:p>
          <a:p>
            <a:r>
              <a:rPr lang="en-US" dirty="0"/>
              <a:t>Non Abusive Tweet	: 4.992 tweet (38,3%)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43F5BC1-1A1D-C0A0-35D1-112CF7B4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387" y="1961104"/>
            <a:ext cx="6220238" cy="31943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186FFD-1724-096C-F1E6-E48F9C9202EA}"/>
              </a:ext>
            </a:extLst>
          </p:cNvPr>
          <p:cNvSpPr txBox="1"/>
          <p:nvPr/>
        </p:nvSpPr>
        <p:spPr>
          <a:xfrm>
            <a:off x="658848" y="1402631"/>
            <a:ext cx="4494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1" dirty="0"/>
              <a:t>Persentase abusive tweet dan non abusive tweet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176" y="586582"/>
            <a:ext cx="5697456" cy="594359"/>
          </a:xfrm>
        </p:spPr>
        <p:txBody>
          <a:bodyPr/>
          <a:lstStyle/>
          <a:p>
            <a:r>
              <a:rPr lang="en-US" dirty="0">
                <a:latin typeface="+mj-lt"/>
              </a:rPr>
              <a:t>Hasil </a:t>
            </a:r>
            <a:r>
              <a:rPr lang="en-US" dirty="0" err="1">
                <a:latin typeface="+mj-lt"/>
              </a:rPr>
              <a:t>penelitian</a:t>
            </a: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F6D0E-F2B4-B278-BF5B-9F88FDF9AEA7}"/>
              </a:ext>
            </a:extLst>
          </p:cNvPr>
          <p:cNvSpPr txBox="1"/>
          <p:nvPr/>
        </p:nvSpPr>
        <p:spPr>
          <a:xfrm>
            <a:off x="458511" y="1432521"/>
            <a:ext cx="8492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Sebaran</a:t>
            </a:r>
            <a:r>
              <a:rPr lang="en-US" b="1" dirty="0"/>
              <a:t> Data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Karakter</a:t>
            </a:r>
            <a:r>
              <a:rPr lang="en-US" b="1" dirty="0"/>
              <a:t> per Tweet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AA86F-62F7-DA1A-BA23-5131C5CC0A79}"/>
              </a:ext>
            </a:extLst>
          </p:cNvPr>
          <p:cNvSpPr txBox="1"/>
          <p:nvPr/>
        </p:nvSpPr>
        <p:spPr>
          <a:xfrm>
            <a:off x="7885474" y="2173155"/>
            <a:ext cx="4186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outlier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batas </a:t>
            </a:r>
            <a:r>
              <a:rPr lang="en-US" dirty="0" err="1"/>
              <a:t>bawah</a:t>
            </a:r>
            <a:endParaRPr lang="en-US" dirty="0"/>
          </a:p>
          <a:p>
            <a:r>
              <a:rPr lang="en-US" dirty="0"/>
              <a:t>Ada outlier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batas </a:t>
            </a:r>
            <a:r>
              <a:rPr lang="en-US" dirty="0" err="1"/>
              <a:t>atas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D79EEB-2B70-0FF3-3ECB-1E7890EE52CA}"/>
              </a:ext>
            </a:extLst>
          </p:cNvPr>
          <p:cNvGrpSpPr/>
          <p:nvPr/>
        </p:nvGrpSpPr>
        <p:grpSpPr>
          <a:xfrm>
            <a:off x="456950" y="1845969"/>
            <a:ext cx="7243260" cy="1757764"/>
            <a:chOff x="456950" y="1845969"/>
            <a:chExt cx="7243260" cy="175776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5CE27FE-A2DD-73AD-690D-B74DC4182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511" y="1845969"/>
              <a:ext cx="7081278" cy="1757764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15478E-27BC-0435-8C6E-E78877EA6433}"/>
                </a:ext>
              </a:extLst>
            </p:cNvPr>
            <p:cNvGrpSpPr/>
            <p:nvPr/>
          </p:nvGrpSpPr>
          <p:grpSpPr>
            <a:xfrm>
              <a:off x="456950" y="1858065"/>
              <a:ext cx="7243260" cy="1572241"/>
              <a:chOff x="456950" y="1858065"/>
              <a:chExt cx="7243260" cy="157224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C95ACC-A77B-95DB-067C-050CB604C7D2}"/>
                  </a:ext>
                </a:extLst>
              </p:cNvPr>
              <p:cNvSpPr txBox="1"/>
              <p:nvPr/>
            </p:nvSpPr>
            <p:spPr>
              <a:xfrm>
                <a:off x="1089300" y="1866021"/>
                <a:ext cx="118711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Q1 = 51.0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17D668-C8AE-2FAD-A93A-C55075894EAC}"/>
                  </a:ext>
                </a:extLst>
              </p:cNvPr>
              <p:cNvSpPr txBox="1"/>
              <p:nvPr/>
            </p:nvSpPr>
            <p:spPr>
              <a:xfrm>
                <a:off x="1538480" y="3184085"/>
                <a:ext cx="112294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Q2 = 90.0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AB401B-7379-AB56-1926-DD5ABBDC9920}"/>
                  </a:ext>
                </a:extLst>
              </p:cNvPr>
              <p:cNvSpPr txBox="1"/>
              <p:nvPr/>
            </p:nvSpPr>
            <p:spPr>
              <a:xfrm>
                <a:off x="2099954" y="1858065"/>
                <a:ext cx="118711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Q3 = 140.0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01D613-4253-8DFE-49DC-C2B6E11CCB76}"/>
                  </a:ext>
                </a:extLst>
              </p:cNvPr>
              <p:cNvSpPr txBox="1"/>
              <p:nvPr/>
            </p:nvSpPr>
            <p:spPr>
              <a:xfrm>
                <a:off x="456950" y="2887547"/>
                <a:ext cx="118711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 err="1"/>
                  <a:t>min_char</a:t>
                </a:r>
                <a:r>
                  <a:rPr lang="en-US" sz="1000" dirty="0"/>
                  <a:t> = 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683713-C46A-B9D3-168F-D28E393A06FB}"/>
                  </a:ext>
                </a:extLst>
              </p:cNvPr>
              <p:cNvSpPr txBox="1"/>
              <p:nvPr/>
            </p:nvSpPr>
            <p:spPr>
              <a:xfrm>
                <a:off x="6513094" y="2850264"/>
                <a:ext cx="118711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 err="1"/>
                  <a:t>max_char</a:t>
                </a:r>
                <a:r>
                  <a:rPr lang="en-US" sz="1000" dirty="0"/>
                  <a:t> = 545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DC1E576-550E-3B80-5A83-538D17757BFF}"/>
              </a:ext>
            </a:extLst>
          </p:cNvPr>
          <p:cNvSpPr txBox="1"/>
          <p:nvPr/>
        </p:nvSpPr>
        <p:spPr>
          <a:xfrm>
            <a:off x="7885473" y="4720517"/>
            <a:ext cx="4186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outlier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batas </a:t>
            </a:r>
            <a:r>
              <a:rPr lang="en-US" dirty="0" err="1"/>
              <a:t>bawah</a:t>
            </a:r>
            <a:endParaRPr lang="en-US" dirty="0"/>
          </a:p>
          <a:p>
            <a:r>
              <a:rPr lang="en-US" dirty="0"/>
              <a:t>Ada outlier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batas </a:t>
            </a:r>
            <a:r>
              <a:rPr lang="en-US" dirty="0" err="1"/>
              <a:t>atas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A86998-457B-7869-2CE6-2CEE4970C9CC}"/>
              </a:ext>
            </a:extLst>
          </p:cNvPr>
          <p:cNvGrpSpPr/>
          <p:nvPr/>
        </p:nvGrpSpPr>
        <p:grpSpPr>
          <a:xfrm>
            <a:off x="296529" y="4253957"/>
            <a:ext cx="7243260" cy="1781257"/>
            <a:chOff x="296529" y="4253957"/>
            <a:chExt cx="7243260" cy="17812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BC7776-EBE6-4D42-830C-FA4F69D3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511" y="4253957"/>
              <a:ext cx="7081278" cy="178125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882D96-4B04-2804-A549-6942823E91AC}"/>
                </a:ext>
              </a:extLst>
            </p:cNvPr>
            <p:cNvSpPr txBox="1"/>
            <p:nvPr/>
          </p:nvSpPr>
          <p:spPr>
            <a:xfrm>
              <a:off x="928879" y="4277983"/>
              <a:ext cx="118711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Q1 = 9.0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3CAB53-3A4C-0D23-468D-BD776834BED6}"/>
                </a:ext>
              </a:extLst>
            </p:cNvPr>
            <p:cNvSpPr txBox="1"/>
            <p:nvPr/>
          </p:nvSpPr>
          <p:spPr>
            <a:xfrm>
              <a:off x="1378059" y="5596047"/>
              <a:ext cx="11229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Q2 = 15.0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ACE631-8BA3-1024-E358-4987978B6B23}"/>
                </a:ext>
              </a:extLst>
            </p:cNvPr>
            <p:cNvSpPr txBox="1"/>
            <p:nvPr/>
          </p:nvSpPr>
          <p:spPr>
            <a:xfrm>
              <a:off x="1939533" y="4270027"/>
              <a:ext cx="118711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Q3 = 24.0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D1222B-D3CD-18D1-BAB4-680A164DFA67}"/>
                </a:ext>
              </a:extLst>
            </p:cNvPr>
            <p:cNvSpPr txBox="1"/>
            <p:nvPr/>
          </p:nvSpPr>
          <p:spPr>
            <a:xfrm>
              <a:off x="296529" y="5299509"/>
              <a:ext cx="118711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min_char</a:t>
              </a:r>
              <a:r>
                <a:rPr lang="en-US" sz="1000" dirty="0"/>
                <a:t> = 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95B8C3-7302-9652-54A3-DCC2FCE54AF7}"/>
                </a:ext>
              </a:extLst>
            </p:cNvPr>
            <p:cNvSpPr txBox="1"/>
            <p:nvPr/>
          </p:nvSpPr>
          <p:spPr>
            <a:xfrm>
              <a:off x="6352673" y="5262226"/>
              <a:ext cx="118711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max_char</a:t>
              </a:r>
              <a:r>
                <a:rPr lang="en-US" sz="1000" dirty="0"/>
                <a:t> = 121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108E5F9-0322-C936-A0A5-37F7FEB31183}"/>
              </a:ext>
            </a:extLst>
          </p:cNvPr>
          <p:cNvSpPr txBox="1"/>
          <p:nvPr/>
        </p:nvSpPr>
        <p:spPr>
          <a:xfrm>
            <a:off x="456950" y="3853849"/>
            <a:ext cx="8492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Sebaran</a:t>
            </a:r>
            <a:r>
              <a:rPr lang="en-US" b="1" dirty="0"/>
              <a:t> Data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 Kata per Tweet</a:t>
            </a:r>
          </a:p>
        </p:txBody>
      </p:sp>
    </p:spTree>
    <p:extLst>
      <p:ext uri="{BB962C8B-B14F-4D97-AF65-F5344CB8AC3E}">
        <p14:creationId xmlns:p14="http://schemas.microsoft.com/office/powerpoint/2010/main" val="394871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126" y="487531"/>
            <a:ext cx="5697456" cy="594359"/>
          </a:xfrm>
        </p:spPr>
        <p:txBody>
          <a:bodyPr/>
          <a:lstStyle/>
          <a:p>
            <a:r>
              <a:rPr lang="en-US" dirty="0">
                <a:latin typeface="+mj-lt"/>
              </a:rPr>
              <a:t>Hasil </a:t>
            </a:r>
            <a:r>
              <a:rPr lang="en-US" dirty="0" err="1">
                <a:latin typeface="+mj-lt"/>
              </a:rPr>
              <a:t>penelitian</a:t>
            </a: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F6D0E-F2B4-B278-BF5B-9F88FDF9AEA7}"/>
              </a:ext>
            </a:extLst>
          </p:cNvPr>
          <p:cNvSpPr txBox="1"/>
          <p:nvPr/>
        </p:nvSpPr>
        <p:spPr>
          <a:xfrm>
            <a:off x="1066277" y="1299698"/>
            <a:ext cx="10324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Analisa </a:t>
            </a:r>
            <a:r>
              <a:rPr lang="en-US" b="1" dirty="0" err="1"/>
              <a:t>korelasi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Scatter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05B86-A495-A500-D544-9B61F3B7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561" y="1819409"/>
            <a:ext cx="5006531" cy="3729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1534EB-9927-D4BE-56CD-DB10447841CF}"/>
              </a:ext>
            </a:extLst>
          </p:cNvPr>
          <p:cNvSpPr txBox="1"/>
          <p:nvPr/>
        </p:nvSpPr>
        <p:spPr>
          <a:xfrm>
            <a:off x="3106126" y="5639655"/>
            <a:ext cx="5900144" cy="644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 err="1">
                <a:ea typeface="Montserrat"/>
                <a:cs typeface="Montserrat"/>
                <a:sym typeface="Montserrat"/>
              </a:rPr>
              <a:t>Variabel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(</a:t>
            </a:r>
            <a:r>
              <a:rPr lang="en-US" sz="1600" dirty="0" err="1"/>
              <a:t>total_char</a:t>
            </a:r>
            <a:r>
              <a:rPr lang="en-US" sz="1600" dirty="0"/>
              <a:t>)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kata (</a:t>
            </a:r>
            <a:r>
              <a:rPr lang="en-US" sz="1600" dirty="0" err="1"/>
              <a:t>total_words</a:t>
            </a:r>
            <a:r>
              <a:rPr lang="en-US" sz="1600" dirty="0"/>
              <a:t>) </a:t>
            </a:r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saling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mempengaruhi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23B3E-4D0D-6C83-7FE6-853C7E06CEBF}"/>
              </a:ext>
            </a:extLst>
          </p:cNvPr>
          <p:cNvSpPr txBox="1"/>
          <p:nvPr/>
        </p:nvSpPr>
        <p:spPr>
          <a:xfrm>
            <a:off x="6056198" y="3888806"/>
            <a:ext cx="2594810" cy="39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70C0"/>
                </a:solidFill>
                <a:ea typeface="Montserrat"/>
                <a:cs typeface="Montserrat"/>
                <a:sym typeface="Montserrat"/>
              </a:rPr>
              <a:t>K</a:t>
            </a:r>
            <a:r>
              <a:rPr lang="en-US" sz="1800" b="1" dirty="0" err="1">
                <a:solidFill>
                  <a:srgbClr val="0070C0"/>
                </a:solidFill>
                <a:ea typeface="Montserrat"/>
                <a:cs typeface="Montserrat"/>
                <a:sym typeface="Montserrat"/>
              </a:rPr>
              <a:t>orelasi</a:t>
            </a:r>
            <a:r>
              <a:rPr lang="en-US" sz="1800" b="1" dirty="0">
                <a:solidFill>
                  <a:srgbClr val="0070C0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solidFill>
                  <a:srgbClr val="0070C0"/>
                </a:solidFill>
                <a:ea typeface="Montserrat"/>
                <a:cs typeface="Montserrat"/>
                <a:sym typeface="Montserrat"/>
              </a:rPr>
              <a:t>P</a:t>
            </a:r>
            <a:r>
              <a:rPr lang="en-US" sz="1800" b="1" dirty="0" err="1">
                <a:solidFill>
                  <a:srgbClr val="0070C0"/>
                </a:solidFill>
                <a:ea typeface="Montserrat"/>
                <a:cs typeface="Montserrat"/>
                <a:sym typeface="Montserrat"/>
              </a:rPr>
              <a:t>ositif</a:t>
            </a:r>
            <a:r>
              <a:rPr lang="en-US" sz="1800" b="1" dirty="0">
                <a:solidFill>
                  <a:srgbClr val="0070C0"/>
                </a:solidFill>
                <a:ea typeface="Montserrat"/>
                <a:cs typeface="Montserrat"/>
                <a:sym typeface="Montserra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5782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>
            <a:extLst>
              <a:ext uri="{FF2B5EF4-FFF2-40B4-BE49-F238E27FC236}">
                <a16:creationId xmlns:a16="http://schemas.microsoft.com/office/drawing/2014/main" id="{176FCAF8-8981-666B-F343-A01AA408C5F4}"/>
              </a:ext>
            </a:extLst>
          </p:cNvPr>
          <p:cNvSpPr txBox="1">
            <a:spLocks/>
          </p:cNvSpPr>
          <p:nvPr/>
        </p:nvSpPr>
        <p:spPr>
          <a:xfrm>
            <a:off x="3247272" y="1092003"/>
            <a:ext cx="5697456" cy="59435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Kesimpulan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9253E-2775-410C-7C58-A98180E82811}"/>
              </a:ext>
            </a:extLst>
          </p:cNvPr>
          <p:cNvSpPr txBox="1"/>
          <p:nvPr/>
        </p:nvSpPr>
        <p:spPr>
          <a:xfrm>
            <a:off x="2700581" y="2514089"/>
            <a:ext cx="7397086" cy="257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sz="1600" dirty="0">
                <a:ea typeface="Montserrat"/>
                <a:cs typeface="Montserrat"/>
                <a:sym typeface="Montserrat"/>
              </a:rPr>
              <a:t>Tweet non abusive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memiliki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persentase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yang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lebih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tinggi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daripada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tweet abusive.</a:t>
            </a:r>
          </a:p>
          <a:p>
            <a:pPr marL="3429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sz="1600" dirty="0">
                <a:ea typeface="Montserrat"/>
                <a:cs typeface="Montserrat"/>
                <a:sym typeface="Montserrat"/>
              </a:rPr>
              <a:t>Kata yang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sering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muncul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pada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setiap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tweet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didominasi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oleh kata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hubung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seperti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“dan”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serta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“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yg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”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atau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“yang”.</a:t>
            </a:r>
          </a:p>
          <a:p>
            <a:pPr marL="3429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sz="1600" dirty="0" err="1">
                <a:ea typeface="Montserrat"/>
                <a:cs typeface="Montserrat"/>
                <a:sym typeface="Montserrat"/>
              </a:rPr>
              <a:t>Ditemukan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i="1" dirty="0">
                <a:ea typeface="Montserrat"/>
                <a:cs typeface="Montserrat"/>
                <a:sym typeface="Montserrat"/>
              </a:rPr>
              <a:t>outliers 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pada batas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atas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dari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sebaran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data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berdasarkan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jumlah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karakter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dan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jumlah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kata pada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setiap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tweet.</a:t>
            </a:r>
          </a:p>
          <a:p>
            <a:pPr marL="3429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sz="1600" dirty="0" err="1">
                <a:ea typeface="Montserrat"/>
                <a:cs typeface="Montserrat"/>
                <a:sym typeface="Montserrat"/>
              </a:rPr>
              <a:t>Terdapat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korelasi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positif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antara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jumlah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karakter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dengan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ea typeface="Montserrat"/>
                <a:cs typeface="Montserrat"/>
                <a:sym typeface="Montserrat"/>
              </a:rPr>
              <a:t>jumlah</a:t>
            </a:r>
            <a:r>
              <a:rPr lang="en-US" sz="1600" dirty="0">
                <a:ea typeface="Montserrat"/>
                <a:cs typeface="Montserrat"/>
                <a:sym typeface="Montserrat"/>
              </a:rPr>
              <a:t> kata.   </a:t>
            </a:r>
          </a:p>
          <a:p>
            <a:pPr marL="342900" lvl="0" indent="-3429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539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9831"/>
            <a:ext cx="9144000" cy="3140589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{E0FC3F33-DCF9-4C50-94E5-53BA9E9A21BE}tf11964407_win32</Template>
  <TotalTime>1466</TotalTime>
  <Words>694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Gill Sans Nova Light</vt:lpstr>
      <vt:lpstr>Sagona Book</vt:lpstr>
      <vt:lpstr>Custom</vt:lpstr>
      <vt:lpstr>Indonesian Abusive and Hate Speech Twitter Text</vt:lpstr>
      <vt:lpstr>Pendahuluan </vt:lpstr>
      <vt:lpstr>Metode Penelitian </vt:lpstr>
      <vt:lpstr>PowerPoint Presentation</vt:lpstr>
      <vt:lpstr>Hasil penelitian</vt:lpstr>
      <vt:lpstr>Hasil penelitian</vt:lpstr>
      <vt:lpstr>Hasil penelitian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Kasus</dc:title>
  <dc:creator>6219</dc:creator>
  <cp:lastModifiedBy>6219</cp:lastModifiedBy>
  <cp:revision>5</cp:revision>
  <dcterms:created xsi:type="dcterms:W3CDTF">2023-09-20T07:23:26Z</dcterms:created>
  <dcterms:modified xsi:type="dcterms:W3CDTF">2023-10-01T23:28:07Z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