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4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2" r:id="rId10"/>
    <p:sldId id="3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DD"/>
    <a:srgbClr val="E7E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5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A4E05-B382-4074-B303-2CB9838F41C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4530B-48C5-4BAA-BD4B-515D1AE6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5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EA3C-6C3F-5369-75C7-58F0CC2CA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F3F6A-F4D7-C9BB-CB54-2835250C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DB0C-09ED-2EC5-BF00-6AE771D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AC44-6364-0BE5-9891-EE29ED1D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5D6B-496C-395E-3FDB-8DE7D65C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892F-D9F5-393B-04F5-930FAA5E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C8F41-C550-FF3B-2635-0CCDD991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438C-6A95-A807-A97E-D82222BE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93B6-C5C5-DF74-E0B8-10CEDAA3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8C3A-A756-7BD8-8B05-3CF13D5B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62A9B-488B-ADD9-8B50-9CED1069A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57735-0E84-6774-7B6B-42CF5DE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80FB-7829-C7CF-6A4F-2ED0568F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9B10-3728-2BDD-782B-11673EFA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264E-43AF-D99E-4573-0B1B4DDD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F80B-425A-5BB3-A627-00E4A3C5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F297-571F-8BEF-E14E-2EE9DF5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F355-E12E-BFD5-4FD1-44296485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0346-7BDA-A3DC-B1CA-98BF3454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C073-8698-E395-197A-2EB5C946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6897-8188-F12C-4E08-D49D2913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0634-4DCB-010E-0FB6-7E8736F8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D391-FC1D-E9CC-7392-AA97819F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8D1C-A57A-AA2E-2D7E-4B533771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04D2-40A3-6537-6E86-79859343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740C-24B5-47BB-F2AB-9C9F9F08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560E-F179-3FE1-73AF-C6BF2A21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4C644-79B9-2CEC-94B6-F42029A0A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C82A-4A3D-6F89-646F-030E684C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812D5-89DD-3821-2891-27D71CE8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8101-7193-8500-1A81-0B758003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21F-B6F5-D8F4-E82E-9BB243EE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FEF6A-15AA-4062-2B51-40DA90EA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6027E-BF04-6776-6FD5-12C15F34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EBD7A-F091-FB78-4850-F9112439E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9C2D1-6268-9153-2FA6-EAB801ED6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CAD33-42F9-8275-C05A-CED06C0D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CDD4B-0873-4A4E-6A1A-65B5F933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9099C-7A93-0862-2A05-93F1D4C1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0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03DA-6CB5-4687-7E53-6DDBFCCC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47CBA-08BC-AC8F-7895-26A6D388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3D516-1B7C-D844-F47D-0BB2D00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D2251-36F7-D9DB-5330-28275468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B9147-9141-3170-1C40-2DB531DD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D335B-85B0-9C57-F7DC-EE4192A0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FF926-46F0-DD6F-AA32-0547DB8B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3523-68A9-7D2B-1041-34EC3D41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853C-C669-AD5E-AB17-BB0DDD28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7DF02-4237-3097-5F27-518707A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1FB97-0B60-58A2-4087-1E99D970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35D63-B496-5C5E-3836-417A4D3E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6D76D-A80F-B52D-DE31-9D877A4A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AE51-0A21-7BA9-7816-758EA3E6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B48FF-4418-D283-4C74-1D3A2DDC9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90BB-48EA-BDE5-B93C-4D29D7A2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520C9-0D85-1959-D8C2-24EC4407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FB0A-C57D-0FF8-EF71-DA208247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A0096-6890-378A-E0CD-FE337BBA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3DE26-E327-8CB0-AB73-D84509BB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2FF4-ACCD-FB27-FF15-2E14AC14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A1D9C-9D83-4F76-6CDC-8E4ED0BBA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1F79-21A2-4091-90B1-8448284F487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A7E16-C52A-4421-7F3F-E5D73A97E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E532-3C3F-6D60-A77A-BE0DDEC51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27ED-B1F6-424A-B56E-4BF2B3DE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Property Insights &amp; Pricing Recommendation for Hosts in Bangkok</a:t>
            </a:r>
          </a:p>
        </p:txBody>
      </p:sp>
      <p:pic>
        <p:nvPicPr>
          <p:cNvPr id="11" name="Picture Placeholder 10" descr="A white couch with a vase of flowers on a table">
            <a:extLst>
              <a:ext uri="{FF2B5EF4-FFF2-40B4-BE49-F238E27FC236}">
                <a16:creationId xmlns:a16="http://schemas.microsoft.com/office/drawing/2014/main" id="{A60861AD-2CA4-6BDB-1C16-80DACA4448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" b="29"/>
          <a:stretch/>
        </p:blipFill>
        <p:spPr/>
      </p:pic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C499F1-9FE2-DEEF-ED33-526B9C7E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68" y="2315762"/>
            <a:ext cx="5393348" cy="23130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385E7F-F917-5A94-BE8C-692211DA61A4}"/>
              </a:ext>
            </a:extLst>
          </p:cNvPr>
          <p:cNvGrpSpPr/>
          <p:nvPr/>
        </p:nvGrpSpPr>
        <p:grpSpPr>
          <a:xfrm>
            <a:off x="950118" y="2223716"/>
            <a:ext cx="4130551" cy="3514010"/>
            <a:chOff x="911349" y="1248491"/>
            <a:chExt cx="3473451" cy="30924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739332-4C27-8AF5-6D9F-A7BE549F5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123" r="1412"/>
            <a:stretch/>
          </p:blipFill>
          <p:spPr>
            <a:xfrm>
              <a:off x="911349" y="1248491"/>
              <a:ext cx="3473451" cy="309240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86FDF8-3398-627A-FF4F-8369BD37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064" y="3683483"/>
              <a:ext cx="1452736" cy="632012"/>
            </a:xfrm>
            <a:prstGeom prst="rect">
              <a:avLst/>
            </a:prstGeom>
          </p:spPr>
        </p:pic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0C341A18-F0D6-0776-7D0B-348C1F188E17}"/>
              </a:ext>
            </a:extLst>
          </p:cNvPr>
          <p:cNvSpPr txBox="1">
            <a:spLocks/>
          </p:cNvSpPr>
          <p:nvPr/>
        </p:nvSpPr>
        <p:spPr>
          <a:xfrm>
            <a:off x="2648075" y="363322"/>
            <a:ext cx="6819775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u="sng" dirty="0"/>
              <a:t>Summary &amp; Recommendation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A9A11D-1725-28B2-9421-549A135171A6}"/>
              </a:ext>
            </a:extLst>
          </p:cNvPr>
          <p:cNvSpPr/>
          <p:nvPr/>
        </p:nvSpPr>
        <p:spPr>
          <a:xfrm>
            <a:off x="950118" y="1149137"/>
            <a:ext cx="1384086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  <a:endParaRPr lang="en-US" sz="12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6CB3E2-DFC3-BAB4-16A5-7B8EE6EC1E8C}"/>
              </a:ext>
            </a:extLst>
          </p:cNvPr>
          <p:cNvSpPr/>
          <p:nvPr/>
        </p:nvSpPr>
        <p:spPr>
          <a:xfrm>
            <a:off x="1209310" y="1504714"/>
            <a:ext cx="6175853" cy="455471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"How can Airbnb hosts in Bangkok set optimal prices based on room type and neighborhood?"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31A526-88F5-3027-8107-52951DBDA1DE}"/>
              </a:ext>
            </a:extLst>
          </p:cNvPr>
          <p:cNvSpPr/>
          <p:nvPr/>
        </p:nvSpPr>
        <p:spPr>
          <a:xfrm>
            <a:off x="1508661" y="998205"/>
            <a:ext cx="1286105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en-US" sz="12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A80F0DA-72FD-EF35-630D-C46883CBD678}"/>
              </a:ext>
            </a:extLst>
          </p:cNvPr>
          <p:cNvSpPr/>
          <p:nvPr/>
        </p:nvSpPr>
        <p:spPr>
          <a:xfrm>
            <a:off x="2940267" y="1081812"/>
            <a:ext cx="433521" cy="230793"/>
          </a:xfrm>
          <a:custGeom>
            <a:avLst/>
            <a:gdLst>
              <a:gd name="connsiteX0" fmla="*/ 0 w 433521"/>
              <a:gd name="connsiteY0" fmla="*/ 67168 h 335841"/>
              <a:gd name="connsiteX1" fmla="*/ 265601 w 433521"/>
              <a:gd name="connsiteY1" fmla="*/ 67168 h 335841"/>
              <a:gd name="connsiteX2" fmla="*/ 265601 w 433521"/>
              <a:gd name="connsiteY2" fmla="*/ 0 h 335841"/>
              <a:gd name="connsiteX3" fmla="*/ 433521 w 433521"/>
              <a:gd name="connsiteY3" fmla="*/ 167921 h 335841"/>
              <a:gd name="connsiteX4" fmla="*/ 265601 w 433521"/>
              <a:gd name="connsiteY4" fmla="*/ 335841 h 335841"/>
              <a:gd name="connsiteX5" fmla="*/ 265601 w 433521"/>
              <a:gd name="connsiteY5" fmla="*/ 268673 h 335841"/>
              <a:gd name="connsiteX6" fmla="*/ 0 w 433521"/>
              <a:gd name="connsiteY6" fmla="*/ 268673 h 335841"/>
              <a:gd name="connsiteX7" fmla="*/ 0 w 433521"/>
              <a:gd name="connsiteY7" fmla="*/ 67168 h 33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521" h="335841">
                <a:moveTo>
                  <a:pt x="0" y="67168"/>
                </a:moveTo>
                <a:lnTo>
                  <a:pt x="265601" y="67168"/>
                </a:lnTo>
                <a:lnTo>
                  <a:pt x="265601" y="0"/>
                </a:lnTo>
                <a:lnTo>
                  <a:pt x="433521" y="167921"/>
                </a:lnTo>
                <a:lnTo>
                  <a:pt x="265601" y="335841"/>
                </a:lnTo>
                <a:lnTo>
                  <a:pt x="265601" y="268673"/>
                </a:lnTo>
                <a:lnTo>
                  <a:pt x="0" y="268673"/>
                </a:lnTo>
                <a:lnTo>
                  <a:pt x="0" y="67168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168" rIns="100752" bIns="67168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B867CB4-CF0E-DBB9-CF1F-1A67A851DEF2}"/>
              </a:ext>
            </a:extLst>
          </p:cNvPr>
          <p:cNvSpPr/>
          <p:nvPr/>
        </p:nvSpPr>
        <p:spPr>
          <a:xfrm>
            <a:off x="3497092" y="998205"/>
            <a:ext cx="1384086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  <a:endParaRPr lang="en-US" sz="12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2D24F3-9205-A6F9-3D71-5E0E84BBA1C4}"/>
              </a:ext>
            </a:extLst>
          </p:cNvPr>
          <p:cNvSpPr/>
          <p:nvPr/>
        </p:nvSpPr>
        <p:spPr>
          <a:xfrm>
            <a:off x="3756285" y="1353782"/>
            <a:ext cx="1348918" cy="1259322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"How can Airbnb hosts in Bangkok set optimal prices based on room type and neighborhood?"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7C46DE-AD39-4E02-DBB3-9C0D9C81A8A1}"/>
              </a:ext>
            </a:extLst>
          </p:cNvPr>
          <p:cNvSpPr/>
          <p:nvPr/>
        </p:nvSpPr>
        <p:spPr>
          <a:xfrm>
            <a:off x="4959670" y="1081812"/>
            <a:ext cx="433521" cy="230793"/>
          </a:xfrm>
          <a:custGeom>
            <a:avLst/>
            <a:gdLst>
              <a:gd name="connsiteX0" fmla="*/ 0 w 433521"/>
              <a:gd name="connsiteY0" fmla="*/ 67168 h 335841"/>
              <a:gd name="connsiteX1" fmla="*/ 265601 w 433521"/>
              <a:gd name="connsiteY1" fmla="*/ 67168 h 335841"/>
              <a:gd name="connsiteX2" fmla="*/ 265601 w 433521"/>
              <a:gd name="connsiteY2" fmla="*/ 0 h 335841"/>
              <a:gd name="connsiteX3" fmla="*/ 433521 w 433521"/>
              <a:gd name="connsiteY3" fmla="*/ 167921 h 335841"/>
              <a:gd name="connsiteX4" fmla="*/ 265601 w 433521"/>
              <a:gd name="connsiteY4" fmla="*/ 335841 h 335841"/>
              <a:gd name="connsiteX5" fmla="*/ 265601 w 433521"/>
              <a:gd name="connsiteY5" fmla="*/ 268673 h 335841"/>
              <a:gd name="connsiteX6" fmla="*/ 0 w 433521"/>
              <a:gd name="connsiteY6" fmla="*/ 268673 h 335841"/>
              <a:gd name="connsiteX7" fmla="*/ 0 w 433521"/>
              <a:gd name="connsiteY7" fmla="*/ 67168 h 33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521" h="335841">
                <a:moveTo>
                  <a:pt x="0" y="67168"/>
                </a:moveTo>
                <a:lnTo>
                  <a:pt x="265601" y="67168"/>
                </a:lnTo>
                <a:lnTo>
                  <a:pt x="265601" y="0"/>
                </a:lnTo>
                <a:lnTo>
                  <a:pt x="433521" y="167921"/>
                </a:lnTo>
                <a:lnTo>
                  <a:pt x="265601" y="335841"/>
                </a:lnTo>
                <a:lnTo>
                  <a:pt x="265601" y="268673"/>
                </a:lnTo>
                <a:lnTo>
                  <a:pt x="0" y="268673"/>
                </a:lnTo>
                <a:lnTo>
                  <a:pt x="0" y="67168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168" rIns="100752" bIns="67168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A3936C-8FB0-FF1D-42DC-96334A139979}"/>
              </a:ext>
            </a:extLst>
          </p:cNvPr>
          <p:cNvSpPr/>
          <p:nvPr/>
        </p:nvSpPr>
        <p:spPr>
          <a:xfrm>
            <a:off x="5547461" y="998205"/>
            <a:ext cx="1286105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&amp; Library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A471460-8BBA-8205-511F-02165E41A81F}"/>
              </a:ext>
            </a:extLst>
          </p:cNvPr>
          <p:cNvSpPr/>
          <p:nvPr/>
        </p:nvSpPr>
        <p:spPr>
          <a:xfrm>
            <a:off x="7038151" y="1081812"/>
            <a:ext cx="1111855" cy="237574"/>
          </a:xfrm>
          <a:custGeom>
            <a:avLst/>
            <a:gdLst>
              <a:gd name="connsiteX0" fmla="*/ 0 w 433521"/>
              <a:gd name="connsiteY0" fmla="*/ 67168 h 335841"/>
              <a:gd name="connsiteX1" fmla="*/ 265601 w 433521"/>
              <a:gd name="connsiteY1" fmla="*/ 67168 h 335841"/>
              <a:gd name="connsiteX2" fmla="*/ 265601 w 433521"/>
              <a:gd name="connsiteY2" fmla="*/ 0 h 335841"/>
              <a:gd name="connsiteX3" fmla="*/ 433521 w 433521"/>
              <a:gd name="connsiteY3" fmla="*/ 167921 h 335841"/>
              <a:gd name="connsiteX4" fmla="*/ 265601 w 433521"/>
              <a:gd name="connsiteY4" fmla="*/ 335841 h 335841"/>
              <a:gd name="connsiteX5" fmla="*/ 265601 w 433521"/>
              <a:gd name="connsiteY5" fmla="*/ 268673 h 335841"/>
              <a:gd name="connsiteX6" fmla="*/ 0 w 433521"/>
              <a:gd name="connsiteY6" fmla="*/ 268673 h 335841"/>
              <a:gd name="connsiteX7" fmla="*/ 0 w 433521"/>
              <a:gd name="connsiteY7" fmla="*/ 67168 h 33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521" h="335841">
                <a:moveTo>
                  <a:pt x="0" y="67168"/>
                </a:moveTo>
                <a:lnTo>
                  <a:pt x="265601" y="67168"/>
                </a:lnTo>
                <a:lnTo>
                  <a:pt x="265601" y="0"/>
                </a:lnTo>
                <a:lnTo>
                  <a:pt x="433521" y="167921"/>
                </a:lnTo>
                <a:lnTo>
                  <a:pt x="265601" y="335841"/>
                </a:lnTo>
                <a:lnTo>
                  <a:pt x="265601" y="268673"/>
                </a:lnTo>
                <a:lnTo>
                  <a:pt x="0" y="268673"/>
                </a:lnTo>
                <a:lnTo>
                  <a:pt x="0" y="67168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168" rIns="100752" bIns="67168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8E1DD0-928E-08A1-1B52-8BABA02ED7A6}"/>
              </a:ext>
            </a:extLst>
          </p:cNvPr>
          <p:cNvSpPr/>
          <p:nvPr/>
        </p:nvSpPr>
        <p:spPr>
          <a:xfrm>
            <a:off x="8435631" y="998205"/>
            <a:ext cx="2163674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&amp; Cleaning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EDFC683-7A21-B1C3-CBC7-4C60B4ACB916}"/>
              </a:ext>
            </a:extLst>
          </p:cNvPr>
          <p:cNvSpPr/>
          <p:nvPr/>
        </p:nvSpPr>
        <p:spPr>
          <a:xfrm>
            <a:off x="8606243" y="1353780"/>
            <a:ext cx="2174828" cy="1259323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228600" lvl="1" indent="-22860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Missing Value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‘name’</a:t>
            </a:r>
          </a:p>
          <a:p>
            <a:pPr marL="628650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sz="1200" kern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last_review</a:t>
            </a: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 marL="628650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sz="1200" kern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review_per_month</a:t>
            </a: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 marL="228600" lvl="1" indent="-22860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Duplicate Data</a:t>
            </a:r>
          </a:p>
          <a:p>
            <a:pPr marL="228600" lvl="1" indent="-22860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Anomaly Data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41D660C-6D2A-193D-9FA3-09F5B90F1DBD}"/>
              </a:ext>
            </a:extLst>
          </p:cNvPr>
          <p:cNvSpPr/>
          <p:nvPr/>
        </p:nvSpPr>
        <p:spPr>
          <a:xfrm rot="5400000">
            <a:off x="9254685" y="3001371"/>
            <a:ext cx="760263" cy="345721"/>
          </a:xfrm>
          <a:custGeom>
            <a:avLst/>
            <a:gdLst>
              <a:gd name="connsiteX0" fmla="*/ 0 w 433521"/>
              <a:gd name="connsiteY0" fmla="*/ 67168 h 335841"/>
              <a:gd name="connsiteX1" fmla="*/ 265601 w 433521"/>
              <a:gd name="connsiteY1" fmla="*/ 67168 h 335841"/>
              <a:gd name="connsiteX2" fmla="*/ 265601 w 433521"/>
              <a:gd name="connsiteY2" fmla="*/ 0 h 335841"/>
              <a:gd name="connsiteX3" fmla="*/ 433521 w 433521"/>
              <a:gd name="connsiteY3" fmla="*/ 167921 h 335841"/>
              <a:gd name="connsiteX4" fmla="*/ 265601 w 433521"/>
              <a:gd name="connsiteY4" fmla="*/ 335841 h 335841"/>
              <a:gd name="connsiteX5" fmla="*/ 265601 w 433521"/>
              <a:gd name="connsiteY5" fmla="*/ 268673 h 335841"/>
              <a:gd name="connsiteX6" fmla="*/ 0 w 433521"/>
              <a:gd name="connsiteY6" fmla="*/ 268673 h 335841"/>
              <a:gd name="connsiteX7" fmla="*/ 0 w 433521"/>
              <a:gd name="connsiteY7" fmla="*/ 67168 h 33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521" h="335841">
                <a:moveTo>
                  <a:pt x="0" y="67168"/>
                </a:moveTo>
                <a:lnTo>
                  <a:pt x="265601" y="67168"/>
                </a:lnTo>
                <a:lnTo>
                  <a:pt x="265601" y="0"/>
                </a:lnTo>
                <a:lnTo>
                  <a:pt x="433521" y="167921"/>
                </a:lnTo>
                <a:lnTo>
                  <a:pt x="265601" y="335841"/>
                </a:lnTo>
                <a:lnTo>
                  <a:pt x="265601" y="268673"/>
                </a:lnTo>
                <a:lnTo>
                  <a:pt x="0" y="268673"/>
                </a:lnTo>
                <a:lnTo>
                  <a:pt x="0" y="67168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168" rIns="100752" bIns="67168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7A1768-C9BF-719E-3C9F-875D41209F68}"/>
              </a:ext>
            </a:extLst>
          </p:cNvPr>
          <p:cNvSpPr/>
          <p:nvPr/>
        </p:nvSpPr>
        <p:spPr>
          <a:xfrm>
            <a:off x="8525751" y="3753649"/>
            <a:ext cx="2238814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 (EDA)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6F07B0-3FC4-896C-E358-06388C94DBD9}"/>
              </a:ext>
            </a:extLst>
          </p:cNvPr>
          <p:cNvSpPr/>
          <p:nvPr/>
        </p:nvSpPr>
        <p:spPr>
          <a:xfrm>
            <a:off x="8253603" y="4093980"/>
            <a:ext cx="2238814" cy="741203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Descriptive Statistics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Normality Test 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(D'Agostino and Pearson Test)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F886A50-64FF-404B-85C0-54DBCF1C0DEA}"/>
              </a:ext>
            </a:extLst>
          </p:cNvPr>
          <p:cNvSpPr/>
          <p:nvPr/>
        </p:nvSpPr>
        <p:spPr>
          <a:xfrm>
            <a:off x="6252092" y="3753649"/>
            <a:ext cx="1286105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Data</a:t>
            </a:r>
            <a:endParaRPr lang="en-US" sz="12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8B45F4C-FDFE-EC45-4E09-4FB025F9F958}"/>
              </a:ext>
            </a:extLst>
          </p:cNvPr>
          <p:cNvSpPr/>
          <p:nvPr/>
        </p:nvSpPr>
        <p:spPr>
          <a:xfrm>
            <a:off x="4991066" y="4153469"/>
            <a:ext cx="2391876" cy="1850546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Airbnb property distribution by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Airbnb property based on room type in </a:t>
            </a:r>
            <a:r>
              <a:rPr lang="en-US" sz="1200" kern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</a:t>
            </a: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category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rental price by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room type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recommendation based on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category &amp; room type 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AA9543-D5B0-A964-AF3B-7DA07FADF635}"/>
              </a:ext>
            </a:extLst>
          </p:cNvPr>
          <p:cNvSpPr/>
          <p:nvPr/>
        </p:nvSpPr>
        <p:spPr>
          <a:xfrm rot="10800000">
            <a:off x="7689409" y="3912399"/>
            <a:ext cx="433521" cy="230793"/>
          </a:xfrm>
          <a:custGeom>
            <a:avLst/>
            <a:gdLst>
              <a:gd name="connsiteX0" fmla="*/ 0 w 433521"/>
              <a:gd name="connsiteY0" fmla="*/ 67168 h 335841"/>
              <a:gd name="connsiteX1" fmla="*/ 265601 w 433521"/>
              <a:gd name="connsiteY1" fmla="*/ 67168 h 335841"/>
              <a:gd name="connsiteX2" fmla="*/ 265601 w 433521"/>
              <a:gd name="connsiteY2" fmla="*/ 0 h 335841"/>
              <a:gd name="connsiteX3" fmla="*/ 433521 w 433521"/>
              <a:gd name="connsiteY3" fmla="*/ 167921 h 335841"/>
              <a:gd name="connsiteX4" fmla="*/ 265601 w 433521"/>
              <a:gd name="connsiteY4" fmla="*/ 335841 h 335841"/>
              <a:gd name="connsiteX5" fmla="*/ 265601 w 433521"/>
              <a:gd name="connsiteY5" fmla="*/ 268673 h 335841"/>
              <a:gd name="connsiteX6" fmla="*/ 0 w 433521"/>
              <a:gd name="connsiteY6" fmla="*/ 268673 h 335841"/>
              <a:gd name="connsiteX7" fmla="*/ 0 w 433521"/>
              <a:gd name="connsiteY7" fmla="*/ 67168 h 33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521" h="335841">
                <a:moveTo>
                  <a:pt x="0" y="67168"/>
                </a:moveTo>
                <a:lnTo>
                  <a:pt x="265601" y="67168"/>
                </a:lnTo>
                <a:lnTo>
                  <a:pt x="265601" y="0"/>
                </a:lnTo>
                <a:lnTo>
                  <a:pt x="433521" y="167921"/>
                </a:lnTo>
                <a:lnTo>
                  <a:pt x="265601" y="335841"/>
                </a:lnTo>
                <a:lnTo>
                  <a:pt x="265601" y="268673"/>
                </a:lnTo>
                <a:lnTo>
                  <a:pt x="0" y="268673"/>
                </a:lnTo>
                <a:lnTo>
                  <a:pt x="0" y="67168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168" rIns="100752" bIns="67168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CD3400-4792-8A58-DF50-EC5683AAB208}"/>
              </a:ext>
            </a:extLst>
          </p:cNvPr>
          <p:cNvSpPr/>
          <p:nvPr/>
        </p:nvSpPr>
        <p:spPr>
          <a:xfrm>
            <a:off x="2794766" y="3739899"/>
            <a:ext cx="2079273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&amp; Recommendation</a:t>
            </a:r>
            <a:endParaRPr lang="en-US" sz="12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C9B3221-B9CA-8B1A-1126-217A24A3CD25}"/>
              </a:ext>
            </a:extLst>
          </p:cNvPr>
          <p:cNvSpPr/>
          <p:nvPr/>
        </p:nvSpPr>
        <p:spPr>
          <a:xfrm rot="10800000">
            <a:off x="5159214" y="3850152"/>
            <a:ext cx="797745" cy="230792"/>
          </a:xfrm>
          <a:custGeom>
            <a:avLst/>
            <a:gdLst>
              <a:gd name="connsiteX0" fmla="*/ 0 w 433521"/>
              <a:gd name="connsiteY0" fmla="*/ 67168 h 335841"/>
              <a:gd name="connsiteX1" fmla="*/ 265601 w 433521"/>
              <a:gd name="connsiteY1" fmla="*/ 67168 h 335841"/>
              <a:gd name="connsiteX2" fmla="*/ 265601 w 433521"/>
              <a:gd name="connsiteY2" fmla="*/ 0 h 335841"/>
              <a:gd name="connsiteX3" fmla="*/ 433521 w 433521"/>
              <a:gd name="connsiteY3" fmla="*/ 167921 h 335841"/>
              <a:gd name="connsiteX4" fmla="*/ 265601 w 433521"/>
              <a:gd name="connsiteY4" fmla="*/ 335841 h 335841"/>
              <a:gd name="connsiteX5" fmla="*/ 265601 w 433521"/>
              <a:gd name="connsiteY5" fmla="*/ 268673 h 335841"/>
              <a:gd name="connsiteX6" fmla="*/ 0 w 433521"/>
              <a:gd name="connsiteY6" fmla="*/ 268673 h 335841"/>
              <a:gd name="connsiteX7" fmla="*/ 0 w 433521"/>
              <a:gd name="connsiteY7" fmla="*/ 67168 h 33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521" h="335841">
                <a:moveTo>
                  <a:pt x="0" y="67168"/>
                </a:moveTo>
                <a:lnTo>
                  <a:pt x="265601" y="67168"/>
                </a:lnTo>
                <a:lnTo>
                  <a:pt x="265601" y="0"/>
                </a:lnTo>
                <a:lnTo>
                  <a:pt x="433521" y="167921"/>
                </a:lnTo>
                <a:lnTo>
                  <a:pt x="265601" y="335841"/>
                </a:lnTo>
                <a:lnTo>
                  <a:pt x="265601" y="268673"/>
                </a:lnTo>
                <a:lnTo>
                  <a:pt x="0" y="268673"/>
                </a:lnTo>
                <a:lnTo>
                  <a:pt x="0" y="67168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168" rIns="100752" bIns="67168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30154-FA59-B7F8-56EC-F97098DD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49" y="1389954"/>
            <a:ext cx="2377525" cy="1850546"/>
          </a:xfrm>
          <a:prstGeom prst="rect">
            <a:avLst/>
          </a:prstGeom>
          <a:solidFill>
            <a:srgbClr val="E4E0DD"/>
          </a:solidFill>
          <a:ln>
            <a:solidFill>
              <a:schemeClr val="bg1"/>
            </a:solidFill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02F809-AC01-BAAA-8B2D-116E52FF7622}"/>
              </a:ext>
            </a:extLst>
          </p:cNvPr>
          <p:cNvSpPr/>
          <p:nvPr/>
        </p:nvSpPr>
        <p:spPr>
          <a:xfrm>
            <a:off x="1648694" y="1385643"/>
            <a:ext cx="1348918" cy="1408458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171450" lvl="1" indent="-1714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Airbnb hosts can set prices of their properties</a:t>
            </a:r>
          </a:p>
          <a:p>
            <a:pPr marL="171450" lvl="1" indent="-1714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Competitive price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optimize profits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70A49DA3-8C5A-C28F-1B57-2D201F75A547}"/>
              </a:ext>
            </a:extLst>
          </p:cNvPr>
          <p:cNvSpPr txBox="1">
            <a:spLocks/>
          </p:cNvSpPr>
          <p:nvPr/>
        </p:nvSpPr>
        <p:spPr>
          <a:xfrm>
            <a:off x="4562674" y="225401"/>
            <a:ext cx="2788570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The Work Flow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18BBA1-4B7A-247C-0B04-4752EE10A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84" y="4027795"/>
            <a:ext cx="3234552" cy="24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259F8A3-7B7F-D9EE-37BF-BCD08D7E5F82}"/>
              </a:ext>
            </a:extLst>
          </p:cNvPr>
          <p:cNvSpPr/>
          <p:nvPr/>
        </p:nvSpPr>
        <p:spPr>
          <a:xfrm>
            <a:off x="1460346" y="1213900"/>
            <a:ext cx="1286105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en-US" sz="12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639C0F-FA71-C29B-C932-0F7A38728C98}"/>
              </a:ext>
            </a:extLst>
          </p:cNvPr>
          <p:cNvSpPr/>
          <p:nvPr/>
        </p:nvSpPr>
        <p:spPr>
          <a:xfrm>
            <a:off x="6045712" y="1213900"/>
            <a:ext cx="1384086" cy="53336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  <a:endParaRPr lang="en-US" sz="12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6741CF1-7E1E-E348-6572-7E75776F35AB}"/>
              </a:ext>
            </a:extLst>
          </p:cNvPr>
          <p:cNvSpPr/>
          <p:nvPr/>
        </p:nvSpPr>
        <p:spPr>
          <a:xfrm>
            <a:off x="6304905" y="1569477"/>
            <a:ext cx="4424154" cy="533364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"How can Airbnb hosts in Bangkok set optimal prices based on room type and neighborhood?"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4CA0BB-AAA0-681A-9076-A7E16B6646AE}"/>
              </a:ext>
            </a:extLst>
          </p:cNvPr>
          <p:cNvSpPr/>
          <p:nvPr/>
        </p:nvSpPr>
        <p:spPr>
          <a:xfrm>
            <a:off x="1600379" y="1601338"/>
            <a:ext cx="3355080" cy="501504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171450" lvl="1" indent="-1714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Airbnb hosts can set prices of their properties</a:t>
            </a:r>
          </a:p>
          <a:p>
            <a:pPr marL="171450" lvl="1" indent="-1714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Competitive price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Bangkok Airbnb property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D31B4B-DC46-E0C5-2527-47A47A64B919}"/>
              </a:ext>
            </a:extLst>
          </p:cNvPr>
          <p:cNvSpPr/>
          <p:nvPr/>
        </p:nvSpPr>
        <p:spPr>
          <a:xfrm>
            <a:off x="5210948" y="2550695"/>
            <a:ext cx="1770103" cy="229774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&amp; Library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A0F44A-F01C-D20D-8343-F9C8E5E7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321" y="2987676"/>
            <a:ext cx="4424154" cy="15870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A34CFB-7D61-BD1D-07F3-8A4E4840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72" y="4367426"/>
            <a:ext cx="2877358" cy="1492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0BE7F2-7E15-F40E-2BBE-0B189AF94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260" y="3116464"/>
            <a:ext cx="2124371" cy="2572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C287AF-2B72-1EB4-1EE1-69B3C81CE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69" y="3141498"/>
            <a:ext cx="3057952" cy="2067213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125DEB-C368-165F-FC92-2C2C73DE3A06}"/>
              </a:ext>
            </a:extLst>
          </p:cNvPr>
          <p:cNvSpPr/>
          <p:nvPr/>
        </p:nvSpPr>
        <p:spPr>
          <a:xfrm>
            <a:off x="1162755" y="5307115"/>
            <a:ext cx="2742495" cy="349597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aset with 17 columns and 15854 rows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1ECE1E-EBBA-8BC2-77BD-49C602663AE4}"/>
              </a:ext>
            </a:extLst>
          </p:cNvPr>
          <p:cNvSpPr/>
          <p:nvPr/>
        </p:nvSpPr>
        <p:spPr>
          <a:xfrm>
            <a:off x="9685497" y="5832825"/>
            <a:ext cx="1001553" cy="263176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libraries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ADAAB0DB-A580-08E4-558E-8CF808DD262D}"/>
              </a:ext>
            </a:extLst>
          </p:cNvPr>
          <p:cNvSpPr txBox="1">
            <a:spLocks/>
          </p:cNvSpPr>
          <p:nvPr/>
        </p:nvSpPr>
        <p:spPr>
          <a:xfrm>
            <a:off x="2648075" y="363322"/>
            <a:ext cx="6819775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u="sng" dirty="0"/>
              <a:t>Background, Problem Statement, Dataset &amp; Library</a:t>
            </a:r>
          </a:p>
        </p:txBody>
      </p:sp>
    </p:spTree>
    <p:extLst>
      <p:ext uri="{BB962C8B-B14F-4D97-AF65-F5344CB8AC3E}">
        <p14:creationId xmlns:p14="http://schemas.microsoft.com/office/powerpoint/2010/main" val="2000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C9EEED-9511-F516-7A94-11347A1B76B1}"/>
              </a:ext>
            </a:extLst>
          </p:cNvPr>
          <p:cNvSpPr/>
          <p:nvPr/>
        </p:nvSpPr>
        <p:spPr>
          <a:xfrm>
            <a:off x="1090935" y="821225"/>
            <a:ext cx="1176015" cy="397975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Missing Value</a:t>
            </a:r>
            <a:endPara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AF468E3A-CA78-6DBD-5CFA-EF6F32B485F6}"/>
              </a:ext>
            </a:extLst>
          </p:cNvPr>
          <p:cNvSpPr txBox="1">
            <a:spLocks/>
          </p:cNvSpPr>
          <p:nvPr/>
        </p:nvSpPr>
        <p:spPr>
          <a:xfrm>
            <a:off x="4105401" y="248331"/>
            <a:ext cx="3981198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Data Understanding &amp; Cleaning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71FD03-EA1A-EB48-1CE2-41D4F0FD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43" y="1173111"/>
            <a:ext cx="2848610" cy="30586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47C82C-D6F4-5D7D-0090-D5454EC8368F}"/>
              </a:ext>
            </a:extLst>
          </p:cNvPr>
          <p:cNvSpPr/>
          <p:nvPr/>
        </p:nvSpPr>
        <p:spPr>
          <a:xfrm>
            <a:off x="1219201" y="1828800"/>
            <a:ext cx="2848610" cy="145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E0B9E-4BFB-632E-CDF7-5CD89DCF6EEF}"/>
              </a:ext>
            </a:extLst>
          </p:cNvPr>
          <p:cNvSpPr/>
          <p:nvPr/>
        </p:nvSpPr>
        <p:spPr>
          <a:xfrm>
            <a:off x="1182918" y="3331024"/>
            <a:ext cx="2848610" cy="26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15D6E0-11CF-09B2-B95E-D7D7240C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4" r="-1"/>
          <a:stretch/>
        </p:blipFill>
        <p:spPr>
          <a:xfrm>
            <a:off x="4895850" y="914685"/>
            <a:ext cx="3938306" cy="2118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B52EA-9F9D-6342-C682-8B2193C9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277" y="3415129"/>
            <a:ext cx="1901112" cy="1469314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8DC75E6-AE71-2E66-E1A9-2A9526CF2067}"/>
              </a:ext>
            </a:extLst>
          </p:cNvPr>
          <p:cNvGrpSpPr/>
          <p:nvPr/>
        </p:nvGrpSpPr>
        <p:grpSpPr>
          <a:xfrm>
            <a:off x="5276850" y="2790825"/>
            <a:ext cx="335983" cy="537220"/>
            <a:chOff x="5276850" y="2790825"/>
            <a:chExt cx="335983" cy="5372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5753E2-844B-46B6-412B-48E466FAD894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50" y="2790825"/>
              <a:ext cx="0" cy="537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C5EB137-F382-CCE4-06B3-67C1DB911334}"/>
                </a:ext>
              </a:extLst>
            </p:cNvPr>
            <p:cNvCxnSpPr/>
            <p:nvPr/>
          </p:nvCxnSpPr>
          <p:spPr>
            <a:xfrm>
              <a:off x="5286375" y="2790825"/>
              <a:ext cx="3264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A056522-4AF9-36E9-6F02-47514BFFE403}"/>
              </a:ext>
            </a:extLst>
          </p:cNvPr>
          <p:cNvSpPr txBox="1"/>
          <p:nvPr/>
        </p:nvSpPr>
        <p:spPr>
          <a:xfrm>
            <a:off x="5306142" y="3049818"/>
            <a:ext cx="1978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Missing value in ‘name’ column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913359-9683-9489-8A17-64FC984F1D94}"/>
              </a:ext>
            </a:extLst>
          </p:cNvPr>
          <p:cNvGrpSpPr/>
          <p:nvPr/>
        </p:nvGrpSpPr>
        <p:grpSpPr>
          <a:xfrm>
            <a:off x="4326294" y="4469616"/>
            <a:ext cx="335983" cy="537220"/>
            <a:chOff x="5276850" y="2790825"/>
            <a:chExt cx="335983" cy="53722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FE0254-9C40-E967-5A03-108FD95B3888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50" y="2790825"/>
              <a:ext cx="0" cy="537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A7A38-7F4C-0D77-8923-19B9CA66DB49}"/>
                </a:ext>
              </a:extLst>
            </p:cNvPr>
            <p:cNvCxnSpPr/>
            <p:nvPr/>
          </p:nvCxnSpPr>
          <p:spPr>
            <a:xfrm>
              <a:off x="5286375" y="2790825"/>
              <a:ext cx="3264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AC623A-8CBC-65BB-377C-721F4EDEEF77}"/>
              </a:ext>
            </a:extLst>
          </p:cNvPr>
          <p:cNvSpPr txBox="1"/>
          <p:nvPr/>
        </p:nvSpPr>
        <p:spPr>
          <a:xfrm>
            <a:off x="3346605" y="5024635"/>
            <a:ext cx="1955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“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into “No Name”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6D98A7-9DE7-993E-8FA0-27A441E7E23B}"/>
              </a:ext>
            </a:extLst>
          </p:cNvPr>
          <p:cNvGrpSpPr/>
          <p:nvPr/>
        </p:nvGrpSpPr>
        <p:grpSpPr>
          <a:xfrm rot="16200000">
            <a:off x="3631210" y="5152237"/>
            <a:ext cx="335983" cy="537220"/>
            <a:chOff x="5276850" y="2790825"/>
            <a:chExt cx="335983" cy="53722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FD42015-E9DF-96C8-014F-2C62327A72FE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50" y="2790825"/>
              <a:ext cx="0" cy="537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AB53D0-8E95-0A9D-C876-42543216C93C}"/>
                </a:ext>
              </a:extLst>
            </p:cNvPr>
            <p:cNvCxnSpPr/>
            <p:nvPr/>
          </p:nvCxnSpPr>
          <p:spPr>
            <a:xfrm>
              <a:off x="5286375" y="2790825"/>
              <a:ext cx="3264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64CBC88-F09C-2E4E-11E5-5B695E63E0C5}"/>
              </a:ext>
            </a:extLst>
          </p:cNvPr>
          <p:cNvSpPr txBox="1"/>
          <p:nvPr/>
        </p:nvSpPr>
        <p:spPr>
          <a:xfrm>
            <a:off x="4067811" y="5449757"/>
            <a:ext cx="3373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Special case for ‘name’ in the ‘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host_name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= “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Pakaphol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2B1FC30-60D0-8BF6-99CD-6DFB7E495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371" y="3546573"/>
            <a:ext cx="4591691" cy="1247949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0F93144-FB2E-908B-5146-2829F8F90397}"/>
              </a:ext>
            </a:extLst>
          </p:cNvPr>
          <p:cNvGrpSpPr/>
          <p:nvPr/>
        </p:nvGrpSpPr>
        <p:grpSpPr>
          <a:xfrm rot="10800000">
            <a:off x="7381858" y="5039284"/>
            <a:ext cx="335983" cy="537220"/>
            <a:chOff x="5276850" y="2790825"/>
            <a:chExt cx="335983" cy="53722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7FD696-4893-FAED-AB76-CD21FBC730E1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50" y="2790825"/>
              <a:ext cx="0" cy="537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DEF5DA-B389-F122-C646-6EAD864D7EA7}"/>
                </a:ext>
              </a:extLst>
            </p:cNvPr>
            <p:cNvCxnSpPr/>
            <p:nvPr/>
          </p:nvCxnSpPr>
          <p:spPr>
            <a:xfrm>
              <a:off x="5286375" y="2790825"/>
              <a:ext cx="3264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764502B-F9C6-8BB8-0758-93B0BDD27790}"/>
              </a:ext>
            </a:extLst>
          </p:cNvPr>
          <p:cNvSpPr txBox="1"/>
          <p:nvPr/>
        </p:nvSpPr>
        <p:spPr>
          <a:xfrm>
            <a:off x="7865707" y="4991244"/>
            <a:ext cx="42498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research, “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Pakaphol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has 3 listing in the same neighborhood. 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 those listings has a near latitude and longitude. 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in this case the ‘name’ filled by “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Errday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Guest House”.</a:t>
            </a:r>
          </a:p>
        </p:txBody>
      </p:sp>
    </p:spTree>
    <p:extLst>
      <p:ext uri="{BB962C8B-B14F-4D97-AF65-F5344CB8AC3E}">
        <p14:creationId xmlns:p14="http://schemas.microsoft.com/office/powerpoint/2010/main" val="4918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694B9-5BC0-E369-6D6A-1780362A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B08F77-7305-85B5-C3F7-8A8DF6F86B82}"/>
              </a:ext>
            </a:extLst>
          </p:cNvPr>
          <p:cNvSpPr/>
          <p:nvPr/>
        </p:nvSpPr>
        <p:spPr>
          <a:xfrm>
            <a:off x="1090935" y="821225"/>
            <a:ext cx="1176015" cy="397975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Missing Value</a:t>
            </a:r>
            <a:endPara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2622278-FA5F-B7D5-1D95-D46762ABBB0F}"/>
              </a:ext>
            </a:extLst>
          </p:cNvPr>
          <p:cNvSpPr txBox="1">
            <a:spLocks/>
          </p:cNvSpPr>
          <p:nvPr/>
        </p:nvSpPr>
        <p:spPr>
          <a:xfrm>
            <a:off x="4105401" y="248331"/>
            <a:ext cx="3981198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Data Understanding &amp; Cleaning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A08B49-BDCE-47B8-A8FB-D6CB96A7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" r="-1"/>
          <a:stretch/>
        </p:blipFill>
        <p:spPr>
          <a:xfrm>
            <a:off x="1090934" y="1174084"/>
            <a:ext cx="4705181" cy="25310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65B613-5D1F-B367-FE55-9AF463D0424C}"/>
              </a:ext>
            </a:extLst>
          </p:cNvPr>
          <p:cNvSpPr txBox="1"/>
          <p:nvPr/>
        </p:nvSpPr>
        <p:spPr>
          <a:xfrm>
            <a:off x="2482200" y="3956917"/>
            <a:ext cx="3246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Missing value in ‘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last_review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&amp; ‘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review_per_month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always in the same index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8BDBE1-5E60-2960-D84E-5F255C9F620F}"/>
              </a:ext>
            </a:extLst>
          </p:cNvPr>
          <p:cNvCxnSpPr>
            <a:cxnSpLocks/>
          </p:cNvCxnSpPr>
          <p:nvPr/>
        </p:nvCxnSpPr>
        <p:spPr>
          <a:xfrm>
            <a:off x="4105401" y="3584102"/>
            <a:ext cx="0" cy="372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7085FF-3C76-0D98-678A-EE41526E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75" y="1174084"/>
            <a:ext cx="3467584" cy="37533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CB7DD0-BE86-6BC2-3EFE-2FA5D5915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359" y="1174084"/>
            <a:ext cx="1324160" cy="3753374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06A0B4-CA0A-17CA-9B24-7B2A6F589E97}"/>
              </a:ext>
            </a:extLst>
          </p:cNvPr>
          <p:cNvGrpSpPr/>
          <p:nvPr/>
        </p:nvGrpSpPr>
        <p:grpSpPr>
          <a:xfrm rot="231430">
            <a:off x="9495969" y="4892892"/>
            <a:ext cx="750111" cy="707601"/>
            <a:chOff x="9397343" y="5241083"/>
            <a:chExt cx="537220" cy="34983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3E7666-49A0-D6DE-975E-099068F73F3F}"/>
                </a:ext>
              </a:extLst>
            </p:cNvPr>
            <p:cNvCxnSpPr>
              <a:cxnSpLocks/>
            </p:cNvCxnSpPr>
            <p:nvPr/>
          </p:nvCxnSpPr>
          <p:spPr>
            <a:xfrm rot="5092003">
              <a:off x="9665953" y="5322310"/>
              <a:ext cx="0" cy="537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DC895E-860D-5123-15F6-A748DEBC6395}"/>
                </a:ext>
              </a:extLst>
            </p:cNvPr>
            <p:cNvCxnSpPr/>
            <p:nvPr/>
          </p:nvCxnSpPr>
          <p:spPr>
            <a:xfrm rot="5092003">
              <a:off x="9755652" y="5404312"/>
              <a:ext cx="3264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30DBB1A-3494-1617-DFEC-7037BF2DAA68}"/>
              </a:ext>
            </a:extLst>
          </p:cNvPr>
          <p:cNvSpPr txBox="1"/>
          <p:nvPr/>
        </p:nvSpPr>
        <p:spPr>
          <a:xfrm>
            <a:off x="8086599" y="5477240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“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into 0</a:t>
            </a:r>
          </a:p>
        </p:txBody>
      </p:sp>
    </p:spTree>
    <p:extLst>
      <p:ext uri="{BB962C8B-B14F-4D97-AF65-F5344CB8AC3E}">
        <p14:creationId xmlns:p14="http://schemas.microsoft.com/office/powerpoint/2010/main" val="418175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499546-69A1-F5A8-2801-198B385BD6FB}"/>
              </a:ext>
            </a:extLst>
          </p:cNvPr>
          <p:cNvSpPr/>
          <p:nvPr/>
        </p:nvSpPr>
        <p:spPr>
          <a:xfrm>
            <a:off x="1090936" y="821225"/>
            <a:ext cx="1339444" cy="333807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Duplicate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166E89-EEC7-2875-8339-2C0B937508BA}"/>
              </a:ext>
            </a:extLst>
          </p:cNvPr>
          <p:cNvSpPr txBox="1">
            <a:spLocks/>
          </p:cNvSpPr>
          <p:nvPr/>
        </p:nvSpPr>
        <p:spPr>
          <a:xfrm>
            <a:off x="4105401" y="248331"/>
            <a:ext cx="3981198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/>
              <a:t>Data Understanding &amp;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CCD73-5641-E782-540A-820A0558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6" y="1155032"/>
            <a:ext cx="3620005" cy="3934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E31CCC-4116-5873-89D4-F6A332772B68}"/>
              </a:ext>
            </a:extLst>
          </p:cNvPr>
          <p:cNvSpPr txBox="1"/>
          <p:nvPr/>
        </p:nvSpPr>
        <p:spPr>
          <a:xfrm>
            <a:off x="1090936" y="5089406"/>
            <a:ext cx="3381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 duplicate data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drop duplicate  7 data remaining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5797BB-A8F4-8C76-A96C-34F1849F5AAF}"/>
              </a:ext>
            </a:extLst>
          </p:cNvPr>
          <p:cNvSpPr/>
          <p:nvPr/>
        </p:nvSpPr>
        <p:spPr>
          <a:xfrm>
            <a:off x="1135460" y="5320763"/>
            <a:ext cx="2317424" cy="349597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 columns and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15854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rows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CF8241-D2A0-E3C7-4B93-19DCCDB3E7B7}"/>
              </a:ext>
            </a:extLst>
          </p:cNvPr>
          <p:cNvSpPr/>
          <p:nvPr/>
        </p:nvSpPr>
        <p:spPr>
          <a:xfrm>
            <a:off x="1135460" y="5726918"/>
            <a:ext cx="2317424" cy="349597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</a:t>
            </a: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 columns and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15847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rows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3B1780-5197-E937-B23B-AB9A048B570B}"/>
              </a:ext>
            </a:extLst>
          </p:cNvPr>
          <p:cNvSpPr/>
          <p:nvPr/>
        </p:nvSpPr>
        <p:spPr>
          <a:xfrm>
            <a:off x="5716240" y="821225"/>
            <a:ext cx="1339444" cy="333807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Anomaly</a:t>
            </a:r>
            <a:r>
              <a:rPr lang="en-US" sz="14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6AB5FB-6B6E-5D9B-E8DD-41FA154E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41" y="1357385"/>
            <a:ext cx="5843414" cy="5987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B77100-D8AF-6DF9-C3C2-CF0727085CCD}"/>
              </a:ext>
            </a:extLst>
          </p:cNvPr>
          <p:cNvSpPr/>
          <p:nvPr/>
        </p:nvSpPr>
        <p:spPr>
          <a:xfrm>
            <a:off x="9908275" y="1357385"/>
            <a:ext cx="259307" cy="744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C95B24-E536-1EAC-C6E4-FB711B489591}"/>
              </a:ext>
            </a:extLst>
          </p:cNvPr>
          <p:cNvGrpSpPr/>
          <p:nvPr/>
        </p:nvGrpSpPr>
        <p:grpSpPr>
          <a:xfrm rot="231430">
            <a:off x="9405217" y="2077869"/>
            <a:ext cx="776319" cy="388715"/>
            <a:chOff x="9397343" y="5241083"/>
            <a:chExt cx="537220" cy="34983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298F56-FD83-15E6-9890-E23E49EE7E14}"/>
                </a:ext>
              </a:extLst>
            </p:cNvPr>
            <p:cNvCxnSpPr>
              <a:cxnSpLocks/>
            </p:cNvCxnSpPr>
            <p:nvPr/>
          </p:nvCxnSpPr>
          <p:spPr>
            <a:xfrm rot="5092003">
              <a:off x="9665953" y="5322310"/>
              <a:ext cx="0" cy="537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9C1B45-706D-1D11-B396-70E71877F02E}"/>
                </a:ext>
              </a:extLst>
            </p:cNvPr>
            <p:cNvCxnSpPr/>
            <p:nvPr/>
          </p:nvCxnSpPr>
          <p:spPr>
            <a:xfrm rot="5092003">
              <a:off x="9755652" y="5404312"/>
              <a:ext cx="3264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EE0EA9-4D10-5531-4BF7-8CFAC18B6DFB}"/>
              </a:ext>
            </a:extLst>
          </p:cNvPr>
          <p:cNvSpPr txBox="1"/>
          <p:nvPr/>
        </p:nvSpPr>
        <p:spPr>
          <a:xfrm>
            <a:off x="7615790" y="2283854"/>
            <a:ext cx="1776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Anomaly: room with 0 price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possibilities: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error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Promotion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387797-C02A-3135-312D-912D25B45768}"/>
              </a:ext>
            </a:extLst>
          </p:cNvPr>
          <p:cNvCxnSpPr/>
          <p:nvPr/>
        </p:nvCxnSpPr>
        <p:spPr>
          <a:xfrm>
            <a:off x="8086599" y="3053295"/>
            <a:ext cx="0" cy="375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85A93-D2DC-3F1C-9420-D313F15A6977}"/>
              </a:ext>
            </a:extLst>
          </p:cNvPr>
          <p:cNvSpPr txBox="1"/>
          <p:nvPr/>
        </p:nvSpPr>
        <p:spPr>
          <a:xfrm>
            <a:off x="6528824" y="3439057"/>
            <a:ext cx="3379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maintain the integrity of the analysis, 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price change will be replaced with the median value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3DF18E06-33A4-C224-4619-95C16347F74C}"/>
              </a:ext>
            </a:extLst>
          </p:cNvPr>
          <p:cNvSpPr txBox="1">
            <a:spLocks/>
          </p:cNvSpPr>
          <p:nvPr/>
        </p:nvSpPr>
        <p:spPr>
          <a:xfrm>
            <a:off x="6227950" y="4402743"/>
            <a:ext cx="3981198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The result of data cleaning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3CFEB7B-252F-86F1-EB06-1242DAAE56DC}"/>
              </a:ext>
            </a:extLst>
          </p:cNvPr>
          <p:cNvSpPr/>
          <p:nvPr/>
        </p:nvSpPr>
        <p:spPr>
          <a:xfrm>
            <a:off x="6528824" y="5089406"/>
            <a:ext cx="3379451" cy="419030"/>
          </a:xfrm>
          <a:prstGeom prst="roundRect">
            <a:avLst/>
          </a:prstGeom>
          <a:solidFill>
            <a:srgbClr val="E4E0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cleaned_data_airbnb.csv</a:t>
            </a:r>
          </a:p>
        </p:txBody>
      </p:sp>
    </p:spTree>
    <p:extLst>
      <p:ext uri="{BB962C8B-B14F-4D97-AF65-F5344CB8AC3E}">
        <p14:creationId xmlns:p14="http://schemas.microsoft.com/office/powerpoint/2010/main" val="278218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A10E122-1D8A-BC98-D775-13A49EFD1802}"/>
              </a:ext>
            </a:extLst>
          </p:cNvPr>
          <p:cNvSpPr txBox="1">
            <a:spLocks/>
          </p:cNvSpPr>
          <p:nvPr/>
        </p:nvSpPr>
        <p:spPr>
          <a:xfrm>
            <a:off x="2648075" y="363322"/>
            <a:ext cx="6819775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u="sng" dirty="0"/>
              <a:t>Exploratory Data Analysis (EDA)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7C78C9-4034-2ACF-D276-E565885B02E5}"/>
              </a:ext>
            </a:extLst>
          </p:cNvPr>
          <p:cNvGrpSpPr/>
          <p:nvPr/>
        </p:nvGrpSpPr>
        <p:grpSpPr>
          <a:xfrm>
            <a:off x="447313" y="1642987"/>
            <a:ext cx="11297374" cy="1925221"/>
            <a:chOff x="447313" y="1342734"/>
            <a:chExt cx="11297374" cy="19252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12B034-5CD6-C448-B309-585DBF6B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313" y="1342734"/>
              <a:ext cx="7550276" cy="19115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907A86-D114-08CB-D144-33526600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7589" y="1356382"/>
              <a:ext cx="3747098" cy="1911573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30C8EC-7FF3-7668-B3B3-34A414B6D507}"/>
              </a:ext>
            </a:extLst>
          </p:cNvPr>
          <p:cNvSpPr/>
          <p:nvPr/>
        </p:nvSpPr>
        <p:spPr>
          <a:xfrm>
            <a:off x="447313" y="1090614"/>
            <a:ext cx="1845511" cy="397975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Descriptive Statistics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B150A8-17B5-A2AD-E348-A35E6DF2E1C7}"/>
              </a:ext>
            </a:extLst>
          </p:cNvPr>
          <p:cNvSpPr/>
          <p:nvPr/>
        </p:nvSpPr>
        <p:spPr>
          <a:xfrm>
            <a:off x="447313" y="3753159"/>
            <a:ext cx="3431513" cy="397975"/>
          </a:xfrm>
          <a:custGeom>
            <a:avLst/>
            <a:gdLst>
              <a:gd name="connsiteX0" fmla="*/ 0 w 1348918"/>
              <a:gd name="connsiteY0" fmla="*/ 53336 h 533364"/>
              <a:gd name="connsiteX1" fmla="*/ 53336 w 1348918"/>
              <a:gd name="connsiteY1" fmla="*/ 0 h 533364"/>
              <a:gd name="connsiteX2" fmla="*/ 1295582 w 1348918"/>
              <a:gd name="connsiteY2" fmla="*/ 0 h 533364"/>
              <a:gd name="connsiteX3" fmla="*/ 1348918 w 1348918"/>
              <a:gd name="connsiteY3" fmla="*/ 53336 h 533364"/>
              <a:gd name="connsiteX4" fmla="*/ 1348918 w 1348918"/>
              <a:gd name="connsiteY4" fmla="*/ 480028 h 533364"/>
              <a:gd name="connsiteX5" fmla="*/ 1295582 w 1348918"/>
              <a:gd name="connsiteY5" fmla="*/ 533364 h 533364"/>
              <a:gd name="connsiteX6" fmla="*/ 53336 w 1348918"/>
              <a:gd name="connsiteY6" fmla="*/ 533364 h 533364"/>
              <a:gd name="connsiteX7" fmla="*/ 0 w 1348918"/>
              <a:gd name="connsiteY7" fmla="*/ 480028 h 533364"/>
              <a:gd name="connsiteX8" fmla="*/ 0 w 1348918"/>
              <a:gd name="connsiteY8" fmla="*/ 53336 h 5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533364">
                <a:moveTo>
                  <a:pt x="0" y="53336"/>
                </a:moveTo>
                <a:cubicBezTo>
                  <a:pt x="0" y="23879"/>
                  <a:pt x="23879" y="0"/>
                  <a:pt x="53336" y="0"/>
                </a:cubicBezTo>
                <a:lnTo>
                  <a:pt x="1295582" y="0"/>
                </a:lnTo>
                <a:cubicBezTo>
                  <a:pt x="1325039" y="0"/>
                  <a:pt x="1348918" y="23879"/>
                  <a:pt x="1348918" y="53336"/>
                </a:cubicBezTo>
                <a:lnTo>
                  <a:pt x="1348918" y="480028"/>
                </a:lnTo>
                <a:cubicBezTo>
                  <a:pt x="1348918" y="509485"/>
                  <a:pt x="1325039" y="533364"/>
                  <a:pt x="1295582" y="533364"/>
                </a:cubicBezTo>
                <a:lnTo>
                  <a:pt x="53336" y="533364"/>
                </a:lnTo>
                <a:cubicBezTo>
                  <a:pt x="23879" y="533364"/>
                  <a:pt x="0" y="509485"/>
                  <a:pt x="0" y="480028"/>
                </a:cubicBezTo>
                <a:lnTo>
                  <a:pt x="0" y="53336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64008" rIns="64008" bIns="212078" numCol="1" spcCol="1270" anchor="t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Normality Test (D’Agostino &amp; Pearson Test)</a:t>
            </a:r>
            <a:endPara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DC557E-BC62-A9D3-163D-21621128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757" r="46870" b="47217"/>
          <a:stretch/>
        </p:blipFill>
        <p:spPr>
          <a:xfrm>
            <a:off x="5759356" y="3845762"/>
            <a:ext cx="3007057" cy="26401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D9B519-59C4-AFCB-E865-9A756725D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657" y="3845762"/>
            <a:ext cx="2265527" cy="27112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D9A29CB-A0A1-E498-3D46-9E4D6C957C83}"/>
              </a:ext>
            </a:extLst>
          </p:cNvPr>
          <p:cNvGrpSpPr/>
          <p:nvPr/>
        </p:nvGrpSpPr>
        <p:grpSpPr>
          <a:xfrm>
            <a:off x="1047816" y="4349733"/>
            <a:ext cx="3578777" cy="869832"/>
            <a:chOff x="447313" y="4349733"/>
            <a:chExt cx="3578777" cy="8698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8F9FA8B-32C6-90F5-9E32-58F5FFB3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2848" b="89675"/>
            <a:stretch/>
          </p:blipFill>
          <p:spPr>
            <a:xfrm>
              <a:off x="447313" y="4349733"/>
              <a:ext cx="3578777" cy="86983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C957EA-7000-EACA-929C-54CAE16B149D}"/>
                </a:ext>
              </a:extLst>
            </p:cNvPr>
            <p:cNvSpPr/>
            <p:nvPr/>
          </p:nvSpPr>
          <p:spPr>
            <a:xfrm>
              <a:off x="2180579" y="4531057"/>
              <a:ext cx="1845511" cy="1228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9EB4BC-D944-BDA3-DFE1-52F6BF368FB9}"/>
              </a:ext>
            </a:extLst>
          </p:cNvPr>
          <p:cNvSpPr txBox="1"/>
          <p:nvPr/>
        </p:nvSpPr>
        <p:spPr>
          <a:xfrm>
            <a:off x="815803" y="5444220"/>
            <a:ext cx="4643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Skew Price Distribution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prices can be considered in the low to mid-range, with a few high prices being outliers.</a:t>
            </a:r>
          </a:p>
        </p:txBody>
      </p:sp>
    </p:spTree>
    <p:extLst>
      <p:ext uri="{BB962C8B-B14F-4D97-AF65-F5344CB8AC3E}">
        <p14:creationId xmlns:p14="http://schemas.microsoft.com/office/powerpoint/2010/main" val="165761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DCB84145-5530-49B3-CA2E-E1082CEBE032}"/>
              </a:ext>
            </a:extLst>
          </p:cNvPr>
          <p:cNvSpPr txBox="1">
            <a:spLocks/>
          </p:cNvSpPr>
          <p:nvPr/>
        </p:nvSpPr>
        <p:spPr>
          <a:xfrm>
            <a:off x="2648075" y="363322"/>
            <a:ext cx="6819775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u="sng" dirty="0"/>
              <a:t>Analysis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E2F6D-04CB-A583-49D5-AEBFEE70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69" y="1261190"/>
            <a:ext cx="3799469" cy="319650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DCFFD9D-BB17-B630-12E9-3CD43B0E086A}"/>
              </a:ext>
            </a:extLst>
          </p:cNvPr>
          <p:cNvGrpSpPr/>
          <p:nvPr/>
        </p:nvGrpSpPr>
        <p:grpSpPr>
          <a:xfrm>
            <a:off x="517649" y="1261190"/>
            <a:ext cx="3473451" cy="3092404"/>
            <a:chOff x="911349" y="1248491"/>
            <a:chExt cx="3473451" cy="30924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9E7E5E-7413-91A9-E36B-1439E8200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123" r="1412"/>
            <a:stretch/>
          </p:blipFill>
          <p:spPr>
            <a:xfrm>
              <a:off x="911349" y="1248491"/>
              <a:ext cx="3473451" cy="309240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6154F7-FBDB-EBD0-6A3F-5B5A0C52F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064" y="3683483"/>
              <a:ext cx="1452736" cy="63201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82AA25-EE5C-E77A-112B-BC74EDBD325C}"/>
              </a:ext>
            </a:extLst>
          </p:cNvPr>
          <p:cNvGrpSpPr/>
          <p:nvPr/>
        </p:nvGrpSpPr>
        <p:grpSpPr>
          <a:xfrm>
            <a:off x="8111859" y="1261190"/>
            <a:ext cx="3562492" cy="4499384"/>
            <a:chOff x="1009508" y="727734"/>
            <a:chExt cx="3857892" cy="46390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45D81D-7647-FA8E-6C2B-97BEDB0F6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" r="883"/>
            <a:stretch/>
          </p:blipFill>
          <p:spPr>
            <a:xfrm>
              <a:off x="1009508" y="727734"/>
              <a:ext cx="3384691" cy="46390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D08291-C4F6-0DA5-6B1F-13D9D4D5D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4664" y="4734751"/>
              <a:ext cx="1452736" cy="632012"/>
            </a:xfrm>
            <a:prstGeom prst="rect">
              <a:avLst/>
            </a:prstGeom>
          </p:spPr>
        </p:pic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040553-C9D7-9A85-6651-AF81D9F7B028}"/>
              </a:ext>
            </a:extLst>
          </p:cNvPr>
          <p:cNvSpPr/>
          <p:nvPr/>
        </p:nvSpPr>
        <p:spPr>
          <a:xfrm>
            <a:off x="1128004" y="4457699"/>
            <a:ext cx="2528097" cy="1477982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ctr" defTabSz="4000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b="1" kern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Neighbourhoods</a:t>
            </a:r>
            <a:r>
              <a:rPr lang="en-US" sz="12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Category based on Median Price Quartile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Cheap area		: </a:t>
            </a:r>
            <a:r>
              <a:rPr lang="en-US" sz="1600" b="0" i="0" dirty="0">
                <a:solidFill>
                  <a:srgbClr val="474747"/>
                </a:solidFill>
                <a:effectLst/>
                <a:latin typeface="+mj-lt"/>
              </a:rPr>
              <a:t>฿</a:t>
            </a:r>
            <a:r>
              <a:rPr lang="en-US" b="0" i="0" dirty="0">
                <a:solidFill>
                  <a:srgbClr val="474747"/>
                </a:solidFill>
                <a:effectLst/>
                <a:latin typeface="+mj-lt"/>
              </a:rPr>
              <a:t> </a:t>
            </a:r>
            <a:r>
              <a:rPr lang="en-US" sz="1200" b="0" i="0" dirty="0">
                <a:solidFill>
                  <a:srgbClr val="474747"/>
                </a:solidFill>
                <a:effectLst/>
                <a:latin typeface="+mj-lt"/>
              </a:rPr>
              <a:t>656 – 1285</a:t>
            </a: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kern="1200" dirty="0">
                <a:solidFill>
                  <a:srgbClr val="474747"/>
                </a:solidFill>
                <a:latin typeface="+mj-lt"/>
              </a:rPr>
              <a:t>Medium area	:</a:t>
            </a:r>
            <a:r>
              <a:rPr lang="en-US" kern="1200" dirty="0">
                <a:solidFill>
                  <a:srgbClr val="474747"/>
                </a:solidFill>
                <a:latin typeface="+mj-lt"/>
              </a:rPr>
              <a:t> </a:t>
            </a:r>
            <a:r>
              <a:rPr lang="en-US" sz="1600" b="0" i="0" dirty="0">
                <a:solidFill>
                  <a:srgbClr val="474747"/>
                </a:solidFill>
                <a:effectLst/>
                <a:latin typeface="+mj-lt"/>
              </a:rPr>
              <a:t>฿</a:t>
            </a:r>
            <a:r>
              <a:rPr lang="en-US" b="0" i="0" dirty="0">
                <a:solidFill>
                  <a:srgbClr val="474747"/>
                </a:solidFill>
                <a:effectLst/>
                <a:latin typeface="+mj-lt"/>
              </a:rPr>
              <a:t> </a:t>
            </a:r>
            <a:r>
              <a:rPr lang="en-US" sz="1200" dirty="0">
                <a:solidFill>
                  <a:srgbClr val="474747"/>
                </a:solidFill>
                <a:latin typeface="+mj-lt"/>
              </a:rPr>
              <a:t>1285</a:t>
            </a:r>
            <a:r>
              <a:rPr lang="en-US" sz="1200" b="0" i="0" dirty="0">
                <a:solidFill>
                  <a:srgbClr val="474747"/>
                </a:solidFill>
                <a:effectLst/>
                <a:latin typeface="+mj-lt"/>
              </a:rPr>
              <a:t> – 1912</a:t>
            </a: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rgbClr val="474747"/>
                </a:solidFill>
                <a:latin typeface="+mj-lt"/>
              </a:rPr>
              <a:t>Expensive area	: </a:t>
            </a:r>
            <a:r>
              <a:rPr lang="en-US" sz="1600" dirty="0">
                <a:solidFill>
                  <a:srgbClr val="474747"/>
                </a:solidFill>
                <a:latin typeface="+mj-lt"/>
              </a:rPr>
              <a:t>฿</a:t>
            </a:r>
            <a:r>
              <a:rPr lang="en-US" sz="1200" b="0" i="0" dirty="0">
                <a:solidFill>
                  <a:srgbClr val="474747"/>
                </a:solidFill>
                <a:effectLst/>
                <a:latin typeface="+mj-lt"/>
              </a:rPr>
              <a:t> 1912 – 2539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6E47A6-189B-97D6-B57B-813AE39A7F32}"/>
              </a:ext>
            </a:extLst>
          </p:cNvPr>
          <p:cNvSpPr/>
          <p:nvPr/>
        </p:nvSpPr>
        <p:spPr>
          <a:xfrm>
            <a:off x="4691051" y="4457699"/>
            <a:ext cx="2809897" cy="349597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ctr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Total: 15.847 Airbnb property in Bangkok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5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9585FF-7B66-2DDD-7439-AB6D18B5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807" y="939800"/>
            <a:ext cx="2286000" cy="2109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31E14-BCA2-9316-B60D-A6F256B2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72" y="939800"/>
            <a:ext cx="2286000" cy="2106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F1E91-2908-DA76-8C01-B923693DD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225" y="897676"/>
            <a:ext cx="2286000" cy="219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AB93F3-4347-7A8B-16D7-7DF232865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931" y="2697682"/>
            <a:ext cx="2738770" cy="2449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6EA4B8-53A0-AA9B-E8ED-AB7C4F8DB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807" y="2697682"/>
            <a:ext cx="2927651" cy="1188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0E5ABA-2320-2FF5-0FE7-A1467ED75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495" y="2697682"/>
            <a:ext cx="2384836" cy="2996623"/>
          </a:xfrm>
          <a:prstGeom prst="rect">
            <a:avLst/>
          </a:prstGeom>
        </p:spPr>
      </p:pic>
      <p:sp>
        <p:nvSpPr>
          <p:cNvPr id="20" name="Title 4">
            <a:extLst>
              <a:ext uri="{FF2B5EF4-FFF2-40B4-BE49-F238E27FC236}">
                <a16:creationId xmlns:a16="http://schemas.microsoft.com/office/drawing/2014/main" id="{0EC4E867-72CE-3C51-1223-B7447D378F06}"/>
              </a:ext>
            </a:extLst>
          </p:cNvPr>
          <p:cNvSpPr txBox="1">
            <a:spLocks/>
          </p:cNvSpPr>
          <p:nvPr/>
        </p:nvSpPr>
        <p:spPr>
          <a:xfrm>
            <a:off x="2648075" y="363322"/>
            <a:ext cx="6819775" cy="5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u="sng" dirty="0"/>
              <a:t>Analysis Data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A72E61-54DB-94F5-4AE9-858DED5BF728}"/>
              </a:ext>
            </a:extLst>
          </p:cNvPr>
          <p:cNvSpPr/>
          <p:nvPr/>
        </p:nvSpPr>
        <p:spPr>
          <a:xfrm>
            <a:off x="4746603" y="5147526"/>
            <a:ext cx="2528097" cy="349597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ctr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Medium Area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A01650-AE28-6528-C488-3EC370B7E0F4}"/>
              </a:ext>
            </a:extLst>
          </p:cNvPr>
          <p:cNvSpPr/>
          <p:nvPr/>
        </p:nvSpPr>
        <p:spPr>
          <a:xfrm>
            <a:off x="7918807" y="3886640"/>
            <a:ext cx="2528097" cy="349597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ctr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Expensive Area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EA8C529-ED04-692D-84C0-64F16F091F62}"/>
              </a:ext>
            </a:extLst>
          </p:cNvPr>
          <p:cNvSpPr/>
          <p:nvPr/>
        </p:nvSpPr>
        <p:spPr>
          <a:xfrm>
            <a:off x="1354320" y="5344708"/>
            <a:ext cx="2528097" cy="349597"/>
          </a:xfrm>
          <a:custGeom>
            <a:avLst/>
            <a:gdLst>
              <a:gd name="connsiteX0" fmla="*/ 0 w 1348918"/>
              <a:gd name="connsiteY0" fmla="*/ 93960 h 939600"/>
              <a:gd name="connsiteX1" fmla="*/ 93960 w 1348918"/>
              <a:gd name="connsiteY1" fmla="*/ 0 h 939600"/>
              <a:gd name="connsiteX2" fmla="*/ 1254958 w 1348918"/>
              <a:gd name="connsiteY2" fmla="*/ 0 h 939600"/>
              <a:gd name="connsiteX3" fmla="*/ 1348918 w 1348918"/>
              <a:gd name="connsiteY3" fmla="*/ 93960 h 939600"/>
              <a:gd name="connsiteX4" fmla="*/ 1348918 w 1348918"/>
              <a:gd name="connsiteY4" fmla="*/ 845640 h 939600"/>
              <a:gd name="connsiteX5" fmla="*/ 1254958 w 1348918"/>
              <a:gd name="connsiteY5" fmla="*/ 939600 h 939600"/>
              <a:gd name="connsiteX6" fmla="*/ 93960 w 1348918"/>
              <a:gd name="connsiteY6" fmla="*/ 939600 h 939600"/>
              <a:gd name="connsiteX7" fmla="*/ 0 w 1348918"/>
              <a:gd name="connsiteY7" fmla="*/ 845640 h 939600"/>
              <a:gd name="connsiteX8" fmla="*/ 0 w 1348918"/>
              <a:gd name="connsiteY8" fmla="*/ 93960 h 9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918" h="939600">
                <a:moveTo>
                  <a:pt x="0" y="93960"/>
                </a:moveTo>
                <a:cubicBezTo>
                  <a:pt x="0" y="42067"/>
                  <a:pt x="42067" y="0"/>
                  <a:pt x="93960" y="0"/>
                </a:cubicBezTo>
                <a:lnTo>
                  <a:pt x="1254958" y="0"/>
                </a:lnTo>
                <a:cubicBezTo>
                  <a:pt x="1306851" y="0"/>
                  <a:pt x="1348918" y="42067"/>
                  <a:pt x="1348918" y="93960"/>
                </a:cubicBezTo>
                <a:lnTo>
                  <a:pt x="1348918" y="845640"/>
                </a:lnTo>
                <a:cubicBezTo>
                  <a:pt x="1348918" y="897533"/>
                  <a:pt x="1306851" y="939600"/>
                  <a:pt x="1254958" y="939600"/>
                </a:cubicBezTo>
                <a:lnTo>
                  <a:pt x="93960" y="939600"/>
                </a:lnTo>
                <a:cubicBezTo>
                  <a:pt x="42067" y="939600"/>
                  <a:pt x="0" y="897533"/>
                  <a:pt x="0" y="845640"/>
                </a:cubicBezTo>
                <a:lnTo>
                  <a:pt x="0" y="93960"/>
                </a:lnTo>
                <a:close/>
              </a:path>
            </a:pathLst>
          </a:custGeom>
          <a:solidFill>
            <a:srgbClr val="E4E0DD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528" tIns="91528" rIns="91528" bIns="91528" numCol="1" spcCol="1270" anchor="t" anchorCtr="0">
            <a:noAutofit/>
          </a:bodyPr>
          <a:lstStyle/>
          <a:p>
            <a:pPr marL="0" lvl="1" algn="ctr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Cheap Area</a:t>
            </a:r>
            <a:endParaRPr lang="en-US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9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488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Airbnb Property Insights &amp; Pricing Recommendation for Hosts in Bangkok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6219</dc:creator>
  <cp:lastModifiedBy>6219</cp:lastModifiedBy>
  <cp:revision>14</cp:revision>
  <dcterms:created xsi:type="dcterms:W3CDTF">2024-10-21T14:56:35Z</dcterms:created>
  <dcterms:modified xsi:type="dcterms:W3CDTF">2024-11-06T12:37:43Z</dcterms:modified>
</cp:coreProperties>
</file>