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handoutMasterIdLst>
    <p:handoutMasterId r:id="rId24"/>
  </p:handoutMasterIdLst>
  <p:sldIdLst>
    <p:sldId id="324" r:id="rId5"/>
    <p:sldId id="350" r:id="rId6"/>
    <p:sldId id="341" r:id="rId7"/>
    <p:sldId id="353" r:id="rId8"/>
    <p:sldId id="351" r:id="rId9"/>
    <p:sldId id="354" r:id="rId10"/>
    <p:sldId id="355" r:id="rId11"/>
    <p:sldId id="357" r:id="rId12"/>
    <p:sldId id="358" r:id="rId13"/>
    <p:sldId id="343" r:id="rId14"/>
    <p:sldId id="345" r:id="rId15"/>
    <p:sldId id="370" r:id="rId16"/>
    <p:sldId id="365" r:id="rId17"/>
    <p:sldId id="361" r:id="rId18"/>
    <p:sldId id="363" r:id="rId19"/>
    <p:sldId id="373" r:id="rId20"/>
    <p:sldId id="371" r:id="rId21"/>
    <p:sldId id="372" r:id="rId22"/>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529" autoAdjust="0"/>
  </p:normalViewPr>
  <p:slideViewPr>
    <p:cSldViewPr>
      <p:cViewPr>
        <p:scale>
          <a:sx n="50" d="100"/>
          <a:sy n="50" d="100"/>
        </p:scale>
        <p:origin x="1980"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17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3AFC95-2D2A-483D-9D8B-5E1562E8444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99096228-52ED-481C-A65D-FC6711179255}">
      <dgm:prSet phldrT="[Text]" custT="1"/>
      <dgm:spPr/>
      <dgm:t>
        <a:bodyPr/>
        <a:lstStyle/>
        <a:p>
          <a:r>
            <a:rPr lang="en-US" sz="1400" dirty="0"/>
            <a:t>Business  Understanding</a:t>
          </a:r>
        </a:p>
      </dgm:t>
    </dgm:pt>
    <dgm:pt modelId="{FF090168-231D-41DD-9227-2D2DAC9000DF}" type="parTrans" cxnId="{CE451BAA-F075-4711-8468-44066996364B}">
      <dgm:prSet/>
      <dgm:spPr/>
      <dgm:t>
        <a:bodyPr/>
        <a:lstStyle/>
        <a:p>
          <a:endParaRPr lang="en-US" sz="1400"/>
        </a:p>
      </dgm:t>
    </dgm:pt>
    <dgm:pt modelId="{FB89E3D8-51B2-46D4-A7EF-BEAAFD0E213F}" type="sibTrans" cxnId="{CE451BAA-F075-4711-8468-44066996364B}">
      <dgm:prSet/>
      <dgm:spPr/>
      <dgm:t>
        <a:bodyPr/>
        <a:lstStyle/>
        <a:p>
          <a:endParaRPr lang="en-US" sz="1400"/>
        </a:p>
      </dgm:t>
    </dgm:pt>
    <dgm:pt modelId="{9D5F35CA-B6EC-4C0B-AD4E-E69F0B92CD26}">
      <dgm:prSet phldrT="[Text]" custT="1"/>
      <dgm:spPr/>
      <dgm:t>
        <a:bodyPr/>
        <a:lstStyle/>
        <a:p>
          <a:r>
            <a:rPr lang="en-US" sz="1400" dirty="0"/>
            <a:t>Data Understanding &amp; Cleaning</a:t>
          </a:r>
        </a:p>
      </dgm:t>
    </dgm:pt>
    <dgm:pt modelId="{22A32AC2-2EBA-4091-A46C-1B6B2AC144C7}" type="parTrans" cxnId="{38BE233E-82CF-4437-A53C-160069601FDB}">
      <dgm:prSet/>
      <dgm:spPr/>
      <dgm:t>
        <a:bodyPr/>
        <a:lstStyle/>
        <a:p>
          <a:endParaRPr lang="en-US" sz="1400"/>
        </a:p>
      </dgm:t>
    </dgm:pt>
    <dgm:pt modelId="{591859EB-071C-495F-AAD8-5EC367F6878C}" type="sibTrans" cxnId="{38BE233E-82CF-4437-A53C-160069601FDB}">
      <dgm:prSet/>
      <dgm:spPr/>
      <dgm:t>
        <a:bodyPr/>
        <a:lstStyle/>
        <a:p>
          <a:endParaRPr lang="en-US" sz="1400"/>
        </a:p>
      </dgm:t>
    </dgm:pt>
    <dgm:pt modelId="{677AEC71-F0CE-4EB4-9194-D44D14305E51}">
      <dgm:prSet phldrT="[Text]" custT="1"/>
      <dgm:spPr/>
      <dgm:t>
        <a:bodyPr/>
        <a:lstStyle/>
        <a:p>
          <a:r>
            <a:rPr lang="en-US" sz="1400" dirty="0"/>
            <a:t>Data Preprocessing</a:t>
          </a:r>
        </a:p>
      </dgm:t>
    </dgm:pt>
    <dgm:pt modelId="{BB85E66D-6745-491C-9716-FB27313B644F}" type="parTrans" cxnId="{C974316B-292A-46B2-AD6A-1AEEC66F434B}">
      <dgm:prSet/>
      <dgm:spPr/>
      <dgm:t>
        <a:bodyPr/>
        <a:lstStyle/>
        <a:p>
          <a:endParaRPr lang="en-US" sz="1400"/>
        </a:p>
      </dgm:t>
    </dgm:pt>
    <dgm:pt modelId="{9FB4B111-923F-4AAD-A423-7AA67DBC3CA8}" type="sibTrans" cxnId="{C974316B-292A-46B2-AD6A-1AEEC66F434B}">
      <dgm:prSet/>
      <dgm:spPr/>
      <dgm:t>
        <a:bodyPr/>
        <a:lstStyle/>
        <a:p>
          <a:endParaRPr lang="en-US" sz="1400"/>
        </a:p>
      </dgm:t>
    </dgm:pt>
    <dgm:pt modelId="{D1C92DE3-6220-4F84-8483-52E7D82320B2}">
      <dgm:prSet phldrT="[Text]" custT="1"/>
      <dgm:spPr/>
      <dgm:t>
        <a:bodyPr/>
        <a:lstStyle/>
        <a:p>
          <a:r>
            <a:rPr lang="en-US" sz="1400" dirty="0"/>
            <a:t>Data Splitting</a:t>
          </a:r>
        </a:p>
      </dgm:t>
    </dgm:pt>
    <dgm:pt modelId="{6A9575EC-A7F8-4BCF-A643-AE0148CEE4EE}" type="parTrans" cxnId="{F022FF7B-28FB-4776-86C4-2F8B2332D345}">
      <dgm:prSet/>
      <dgm:spPr/>
      <dgm:t>
        <a:bodyPr/>
        <a:lstStyle/>
        <a:p>
          <a:endParaRPr lang="en-US" sz="1400"/>
        </a:p>
      </dgm:t>
    </dgm:pt>
    <dgm:pt modelId="{48969BE9-046A-4CF3-B076-A0E58ADFC1CE}" type="sibTrans" cxnId="{F022FF7B-28FB-4776-86C4-2F8B2332D345}">
      <dgm:prSet/>
      <dgm:spPr/>
      <dgm:t>
        <a:bodyPr/>
        <a:lstStyle/>
        <a:p>
          <a:endParaRPr lang="en-US" sz="1400"/>
        </a:p>
      </dgm:t>
    </dgm:pt>
    <dgm:pt modelId="{9DDB67B8-382C-44E3-AB55-6281FCA848F0}">
      <dgm:prSet phldrT="[Text]" custT="1"/>
      <dgm:spPr/>
      <dgm:t>
        <a:bodyPr/>
        <a:lstStyle/>
        <a:p>
          <a:r>
            <a:rPr lang="en-US" sz="1400" dirty="0"/>
            <a:t>Conclusion &amp; Recommendation</a:t>
          </a:r>
        </a:p>
      </dgm:t>
    </dgm:pt>
    <dgm:pt modelId="{9A6A2B63-2350-4C65-9A41-8EA33575E4BF}" type="parTrans" cxnId="{8486868B-440F-408A-9172-F4E178F8350D}">
      <dgm:prSet/>
      <dgm:spPr/>
      <dgm:t>
        <a:bodyPr/>
        <a:lstStyle/>
        <a:p>
          <a:endParaRPr lang="en-US" sz="1400"/>
        </a:p>
      </dgm:t>
    </dgm:pt>
    <dgm:pt modelId="{D79BF283-BB41-4A67-8449-1ED2395BB8A3}" type="sibTrans" cxnId="{8486868B-440F-408A-9172-F4E178F8350D}">
      <dgm:prSet/>
      <dgm:spPr/>
      <dgm:t>
        <a:bodyPr/>
        <a:lstStyle/>
        <a:p>
          <a:endParaRPr lang="en-US" sz="1400"/>
        </a:p>
      </dgm:t>
    </dgm:pt>
    <dgm:pt modelId="{1B8E52C5-61E7-49B4-94D1-AF58B1BC8BD4}">
      <dgm:prSet phldrT="[Text]" custT="1"/>
      <dgm:spPr/>
      <dgm:t>
        <a:bodyPr/>
        <a:lstStyle/>
        <a:p>
          <a:r>
            <a:rPr lang="en-US" sz="1400" dirty="0"/>
            <a:t>Model Selection &amp; Hyperparameter Tuning</a:t>
          </a:r>
        </a:p>
      </dgm:t>
    </dgm:pt>
    <dgm:pt modelId="{0B755941-289B-467D-B884-6B54AD455A6B}" type="parTrans" cxnId="{16204876-6977-412F-B169-30094D3DE165}">
      <dgm:prSet/>
      <dgm:spPr/>
      <dgm:t>
        <a:bodyPr/>
        <a:lstStyle/>
        <a:p>
          <a:endParaRPr lang="en-US" sz="1400"/>
        </a:p>
      </dgm:t>
    </dgm:pt>
    <dgm:pt modelId="{7BBE4EEB-AF73-4369-A662-B13B88291610}" type="sibTrans" cxnId="{16204876-6977-412F-B169-30094D3DE165}">
      <dgm:prSet/>
      <dgm:spPr/>
      <dgm:t>
        <a:bodyPr/>
        <a:lstStyle/>
        <a:p>
          <a:endParaRPr lang="en-US" sz="1400"/>
        </a:p>
      </dgm:t>
    </dgm:pt>
    <dgm:pt modelId="{6162F6CB-D73A-42D9-BCA4-C4837C791158}">
      <dgm:prSet phldrT="[Text]" custT="1"/>
      <dgm:spPr/>
      <dgm:t>
        <a:bodyPr/>
        <a:lstStyle/>
        <a:p>
          <a:r>
            <a:rPr lang="en-US" sz="1400" dirty="0"/>
            <a:t>Exploratory </a:t>
          </a:r>
          <a:r>
            <a:rPr lang="en-US" sz="1400"/>
            <a:t>Data Analysis</a:t>
          </a:r>
          <a:endParaRPr lang="en-US" sz="1400" dirty="0"/>
        </a:p>
      </dgm:t>
    </dgm:pt>
    <dgm:pt modelId="{D80938FD-9D7D-4BBE-A6E9-2F8DB67A0C3D}" type="parTrans" cxnId="{E1030330-3D62-4BB7-8BC3-4AD65EAECBBD}">
      <dgm:prSet/>
      <dgm:spPr/>
      <dgm:t>
        <a:bodyPr/>
        <a:lstStyle/>
        <a:p>
          <a:endParaRPr lang="en-US" sz="1400"/>
        </a:p>
      </dgm:t>
    </dgm:pt>
    <dgm:pt modelId="{C326A85B-15B6-4656-BFCE-D0EFAA5AF85C}" type="sibTrans" cxnId="{E1030330-3D62-4BB7-8BC3-4AD65EAECBBD}">
      <dgm:prSet/>
      <dgm:spPr/>
      <dgm:t>
        <a:bodyPr/>
        <a:lstStyle/>
        <a:p>
          <a:endParaRPr lang="en-US" sz="1400"/>
        </a:p>
      </dgm:t>
    </dgm:pt>
    <dgm:pt modelId="{A86421BE-43FD-43A0-8012-4F7C3CD9ED56}" type="pres">
      <dgm:prSet presAssocID="{323AFC95-2D2A-483D-9D8B-5E1562E84445}" presName="diagram" presStyleCnt="0">
        <dgm:presLayoutVars>
          <dgm:dir/>
          <dgm:resizeHandles val="exact"/>
        </dgm:presLayoutVars>
      </dgm:prSet>
      <dgm:spPr/>
    </dgm:pt>
    <dgm:pt modelId="{61CDE422-3852-4BA7-B05B-C42A640D48A1}" type="pres">
      <dgm:prSet presAssocID="{99096228-52ED-481C-A65D-FC6711179255}" presName="node" presStyleLbl="node1" presStyleIdx="0" presStyleCnt="7">
        <dgm:presLayoutVars>
          <dgm:bulletEnabled val="1"/>
        </dgm:presLayoutVars>
      </dgm:prSet>
      <dgm:spPr/>
    </dgm:pt>
    <dgm:pt modelId="{1C4A9146-EA0A-4F3F-B801-94D7EF1E40F9}" type="pres">
      <dgm:prSet presAssocID="{FB89E3D8-51B2-46D4-A7EF-BEAAFD0E213F}" presName="sibTrans" presStyleLbl="sibTrans2D1" presStyleIdx="0" presStyleCnt="6"/>
      <dgm:spPr/>
    </dgm:pt>
    <dgm:pt modelId="{08D3B063-85C3-4078-B297-59E6A4E79BC1}" type="pres">
      <dgm:prSet presAssocID="{FB89E3D8-51B2-46D4-A7EF-BEAAFD0E213F}" presName="connectorText" presStyleLbl="sibTrans2D1" presStyleIdx="0" presStyleCnt="6"/>
      <dgm:spPr/>
    </dgm:pt>
    <dgm:pt modelId="{B0C61DBD-2BA2-4367-AB2F-B01F1469DA91}" type="pres">
      <dgm:prSet presAssocID="{9D5F35CA-B6EC-4C0B-AD4E-E69F0B92CD26}" presName="node" presStyleLbl="node1" presStyleIdx="1" presStyleCnt="7">
        <dgm:presLayoutVars>
          <dgm:bulletEnabled val="1"/>
        </dgm:presLayoutVars>
      </dgm:prSet>
      <dgm:spPr/>
    </dgm:pt>
    <dgm:pt modelId="{4BE522F5-FD55-48ED-B2BC-6988205652E4}" type="pres">
      <dgm:prSet presAssocID="{591859EB-071C-495F-AAD8-5EC367F6878C}" presName="sibTrans" presStyleLbl="sibTrans2D1" presStyleIdx="1" presStyleCnt="6"/>
      <dgm:spPr/>
    </dgm:pt>
    <dgm:pt modelId="{773863EE-3370-4728-ADFE-4D4D32034F20}" type="pres">
      <dgm:prSet presAssocID="{591859EB-071C-495F-AAD8-5EC367F6878C}" presName="connectorText" presStyleLbl="sibTrans2D1" presStyleIdx="1" presStyleCnt="6"/>
      <dgm:spPr/>
    </dgm:pt>
    <dgm:pt modelId="{1BB35F55-B257-4AF6-953E-5EF9C8D04C33}" type="pres">
      <dgm:prSet presAssocID="{6162F6CB-D73A-42D9-BCA4-C4837C791158}" presName="node" presStyleLbl="node1" presStyleIdx="2" presStyleCnt="7">
        <dgm:presLayoutVars>
          <dgm:bulletEnabled val="1"/>
        </dgm:presLayoutVars>
      </dgm:prSet>
      <dgm:spPr/>
    </dgm:pt>
    <dgm:pt modelId="{0E21E8C2-032B-4029-9839-5CF173853FD6}" type="pres">
      <dgm:prSet presAssocID="{C326A85B-15B6-4656-BFCE-D0EFAA5AF85C}" presName="sibTrans" presStyleLbl="sibTrans2D1" presStyleIdx="2" presStyleCnt="6"/>
      <dgm:spPr/>
    </dgm:pt>
    <dgm:pt modelId="{72D41A83-CF66-4558-814A-DDED0BCBD3CC}" type="pres">
      <dgm:prSet presAssocID="{C326A85B-15B6-4656-BFCE-D0EFAA5AF85C}" presName="connectorText" presStyleLbl="sibTrans2D1" presStyleIdx="2" presStyleCnt="6"/>
      <dgm:spPr/>
    </dgm:pt>
    <dgm:pt modelId="{471CEC7B-33C7-4B88-8055-8B7E92B78819}" type="pres">
      <dgm:prSet presAssocID="{677AEC71-F0CE-4EB4-9194-D44D14305E51}" presName="node" presStyleLbl="node1" presStyleIdx="3" presStyleCnt="7">
        <dgm:presLayoutVars>
          <dgm:bulletEnabled val="1"/>
        </dgm:presLayoutVars>
      </dgm:prSet>
      <dgm:spPr/>
    </dgm:pt>
    <dgm:pt modelId="{886A7C76-4059-4BA6-9EDE-16A3DAFC5D72}" type="pres">
      <dgm:prSet presAssocID="{9FB4B111-923F-4AAD-A423-7AA67DBC3CA8}" presName="sibTrans" presStyleLbl="sibTrans2D1" presStyleIdx="3" presStyleCnt="6"/>
      <dgm:spPr/>
    </dgm:pt>
    <dgm:pt modelId="{08F1F917-3516-4FF9-AE74-0F5DAE512E16}" type="pres">
      <dgm:prSet presAssocID="{9FB4B111-923F-4AAD-A423-7AA67DBC3CA8}" presName="connectorText" presStyleLbl="sibTrans2D1" presStyleIdx="3" presStyleCnt="6"/>
      <dgm:spPr/>
    </dgm:pt>
    <dgm:pt modelId="{3C6A6E53-2BAD-44AA-8EF2-CC0C91EB851F}" type="pres">
      <dgm:prSet presAssocID="{D1C92DE3-6220-4F84-8483-52E7D82320B2}" presName="node" presStyleLbl="node1" presStyleIdx="4" presStyleCnt="7">
        <dgm:presLayoutVars>
          <dgm:bulletEnabled val="1"/>
        </dgm:presLayoutVars>
      </dgm:prSet>
      <dgm:spPr/>
    </dgm:pt>
    <dgm:pt modelId="{A83DBEA4-82BA-4D58-B06D-D7B28971A096}" type="pres">
      <dgm:prSet presAssocID="{48969BE9-046A-4CF3-B076-A0E58ADFC1CE}" presName="sibTrans" presStyleLbl="sibTrans2D1" presStyleIdx="4" presStyleCnt="6"/>
      <dgm:spPr/>
    </dgm:pt>
    <dgm:pt modelId="{B25B67E7-EFA7-4D72-BD33-3357DDAF2F94}" type="pres">
      <dgm:prSet presAssocID="{48969BE9-046A-4CF3-B076-A0E58ADFC1CE}" presName="connectorText" presStyleLbl="sibTrans2D1" presStyleIdx="4" presStyleCnt="6"/>
      <dgm:spPr/>
    </dgm:pt>
    <dgm:pt modelId="{A47C2904-B9AE-4181-8CD4-45253223819E}" type="pres">
      <dgm:prSet presAssocID="{1B8E52C5-61E7-49B4-94D1-AF58B1BC8BD4}" presName="node" presStyleLbl="node1" presStyleIdx="5" presStyleCnt="7">
        <dgm:presLayoutVars>
          <dgm:bulletEnabled val="1"/>
        </dgm:presLayoutVars>
      </dgm:prSet>
      <dgm:spPr/>
    </dgm:pt>
    <dgm:pt modelId="{C5F0B483-3947-42F3-824E-7A291D266DB0}" type="pres">
      <dgm:prSet presAssocID="{7BBE4EEB-AF73-4369-A662-B13B88291610}" presName="sibTrans" presStyleLbl="sibTrans2D1" presStyleIdx="5" presStyleCnt="6"/>
      <dgm:spPr/>
    </dgm:pt>
    <dgm:pt modelId="{028C0A93-B16D-43B4-B0C0-54E0D1B51DC8}" type="pres">
      <dgm:prSet presAssocID="{7BBE4EEB-AF73-4369-A662-B13B88291610}" presName="connectorText" presStyleLbl="sibTrans2D1" presStyleIdx="5" presStyleCnt="6"/>
      <dgm:spPr/>
    </dgm:pt>
    <dgm:pt modelId="{68F97DA3-BBE0-4CFB-BD26-7E0759B9B6CB}" type="pres">
      <dgm:prSet presAssocID="{9DDB67B8-382C-44E3-AB55-6281FCA848F0}" presName="node" presStyleLbl="node1" presStyleIdx="6" presStyleCnt="7" custScaleX="110824">
        <dgm:presLayoutVars>
          <dgm:bulletEnabled val="1"/>
        </dgm:presLayoutVars>
      </dgm:prSet>
      <dgm:spPr/>
    </dgm:pt>
  </dgm:ptLst>
  <dgm:cxnLst>
    <dgm:cxn modelId="{E8AA2501-8C88-4B1F-B731-875EF0C23CC8}" type="presOf" srcId="{9FB4B111-923F-4AAD-A423-7AA67DBC3CA8}" destId="{08F1F917-3516-4FF9-AE74-0F5DAE512E16}" srcOrd="1" destOrd="0" presId="urn:microsoft.com/office/officeart/2005/8/layout/process5"/>
    <dgm:cxn modelId="{C12B2901-2730-4C49-AA44-1890D398A27D}" type="presOf" srcId="{7BBE4EEB-AF73-4369-A662-B13B88291610}" destId="{C5F0B483-3947-42F3-824E-7A291D266DB0}" srcOrd="0" destOrd="0" presId="urn:microsoft.com/office/officeart/2005/8/layout/process5"/>
    <dgm:cxn modelId="{9F410E08-7CC3-46FF-B845-5131334034C1}" type="presOf" srcId="{9FB4B111-923F-4AAD-A423-7AA67DBC3CA8}" destId="{886A7C76-4059-4BA6-9EDE-16A3DAFC5D72}" srcOrd="0" destOrd="0" presId="urn:microsoft.com/office/officeart/2005/8/layout/process5"/>
    <dgm:cxn modelId="{3040CC18-5CE4-4CFB-882F-4FFC9A22F615}" type="presOf" srcId="{677AEC71-F0CE-4EB4-9194-D44D14305E51}" destId="{471CEC7B-33C7-4B88-8055-8B7E92B78819}" srcOrd="0" destOrd="0" presId="urn:microsoft.com/office/officeart/2005/8/layout/process5"/>
    <dgm:cxn modelId="{D2A00219-5227-4D8E-9CDA-0FED5AED1236}" type="presOf" srcId="{C326A85B-15B6-4656-BFCE-D0EFAA5AF85C}" destId="{72D41A83-CF66-4558-814A-DDED0BCBD3CC}" srcOrd="1" destOrd="0" presId="urn:microsoft.com/office/officeart/2005/8/layout/process5"/>
    <dgm:cxn modelId="{59E4491E-8499-414F-B9FD-DEDE52607062}" type="presOf" srcId="{9DDB67B8-382C-44E3-AB55-6281FCA848F0}" destId="{68F97DA3-BBE0-4CFB-BD26-7E0759B9B6CB}" srcOrd="0" destOrd="0" presId="urn:microsoft.com/office/officeart/2005/8/layout/process5"/>
    <dgm:cxn modelId="{32AF9927-33B5-4A28-86E3-482C8987197A}" type="presOf" srcId="{323AFC95-2D2A-483D-9D8B-5E1562E84445}" destId="{A86421BE-43FD-43A0-8012-4F7C3CD9ED56}" srcOrd="0" destOrd="0" presId="urn:microsoft.com/office/officeart/2005/8/layout/process5"/>
    <dgm:cxn modelId="{E1030330-3D62-4BB7-8BC3-4AD65EAECBBD}" srcId="{323AFC95-2D2A-483D-9D8B-5E1562E84445}" destId="{6162F6CB-D73A-42D9-BCA4-C4837C791158}" srcOrd="2" destOrd="0" parTransId="{D80938FD-9D7D-4BBE-A6E9-2F8DB67A0C3D}" sibTransId="{C326A85B-15B6-4656-BFCE-D0EFAA5AF85C}"/>
    <dgm:cxn modelId="{38BE233E-82CF-4437-A53C-160069601FDB}" srcId="{323AFC95-2D2A-483D-9D8B-5E1562E84445}" destId="{9D5F35CA-B6EC-4C0B-AD4E-E69F0B92CD26}" srcOrd="1" destOrd="0" parTransId="{22A32AC2-2EBA-4091-A46C-1B6B2AC144C7}" sibTransId="{591859EB-071C-495F-AAD8-5EC367F6878C}"/>
    <dgm:cxn modelId="{94478866-7277-4E78-AD53-4D9103092203}" type="presOf" srcId="{D1C92DE3-6220-4F84-8483-52E7D82320B2}" destId="{3C6A6E53-2BAD-44AA-8EF2-CC0C91EB851F}" srcOrd="0" destOrd="0" presId="urn:microsoft.com/office/officeart/2005/8/layout/process5"/>
    <dgm:cxn modelId="{C974316B-292A-46B2-AD6A-1AEEC66F434B}" srcId="{323AFC95-2D2A-483D-9D8B-5E1562E84445}" destId="{677AEC71-F0CE-4EB4-9194-D44D14305E51}" srcOrd="3" destOrd="0" parTransId="{BB85E66D-6745-491C-9716-FB27313B644F}" sibTransId="{9FB4B111-923F-4AAD-A423-7AA67DBC3CA8}"/>
    <dgm:cxn modelId="{94CE714B-F072-4D94-86D5-E2020EFE2CDD}" type="presOf" srcId="{99096228-52ED-481C-A65D-FC6711179255}" destId="{61CDE422-3852-4BA7-B05B-C42A640D48A1}" srcOrd="0" destOrd="0" presId="urn:microsoft.com/office/officeart/2005/8/layout/process5"/>
    <dgm:cxn modelId="{59E1024C-7A5D-42FD-94E2-DBDF52C91871}" type="presOf" srcId="{FB89E3D8-51B2-46D4-A7EF-BEAAFD0E213F}" destId="{1C4A9146-EA0A-4F3F-B801-94D7EF1E40F9}" srcOrd="0" destOrd="0" presId="urn:microsoft.com/office/officeart/2005/8/layout/process5"/>
    <dgm:cxn modelId="{DFC7326C-7212-4411-8648-B78A78F99CFD}" type="presOf" srcId="{6162F6CB-D73A-42D9-BCA4-C4837C791158}" destId="{1BB35F55-B257-4AF6-953E-5EF9C8D04C33}" srcOrd="0" destOrd="0" presId="urn:microsoft.com/office/officeart/2005/8/layout/process5"/>
    <dgm:cxn modelId="{16204876-6977-412F-B169-30094D3DE165}" srcId="{323AFC95-2D2A-483D-9D8B-5E1562E84445}" destId="{1B8E52C5-61E7-49B4-94D1-AF58B1BC8BD4}" srcOrd="5" destOrd="0" parTransId="{0B755941-289B-467D-B884-6B54AD455A6B}" sibTransId="{7BBE4EEB-AF73-4369-A662-B13B88291610}"/>
    <dgm:cxn modelId="{C242F77B-103C-4BE7-BB51-7EAF133E4EA7}" type="presOf" srcId="{591859EB-071C-495F-AAD8-5EC367F6878C}" destId="{4BE522F5-FD55-48ED-B2BC-6988205652E4}" srcOrd="0" destOrd="0" presId="urn:microsoft.com/office/officeart/2005/8/layout/process5"/>
    <dgm:cxn modelId="{F022FF7B-28FB-4776-86C4-2F8B2332D345}" srcId="{323AFC95-2D2A-483D-9D8B-5E1562E84445}" destId="{D1C92DE3-6220-4F84-8483-52E7D82320B2}" srcOrd="4" destOrd="0" parTransId="{6A9575EC-A7F8-4BCF-A643-AE0148CEE4EE}" sibTransId="{48969BE9-046A-4CF3-B076-A0E58ADFC1CE}"/>
    <dgm:cxn modelId="{FFA7E582-F5A0-4E51-AF47-5C4ACFB62AB6}" type="presOf" srcId="{48969BE9-046A-4CF3-B076-A0E58ADFC1CE}" destId="{A83DBEA4-82BA-4D58-B06D-D7B28971A096}" srcOrd="0" destOrd="0" presId="urn:microsoft.com/office/officeart/2005/8/layout/process5"/>
    <dgm:cxn modelId="{8486868B-440F-408A-9172-F4E178F8350D}" srcId="{323AFC95-2D2A-483D-9D8B-5E1562E84445}" destId="{9DDB67B8-382C-44E3-AB55-6281FCA848F0}" srcOrd="6" destOrd="0" parTransId="{9A6A2B63-2350-4C65-9A41-8EA33575E4BF}" sibTransId="{D79BF283-BB41-4A67-8449-1ED2395BB8A3}"/>
    <dgm:cxn modelId="{CEC5AD8F-5CBA-4886-9484-5EDD6DE58A75}" type="presOf" srcId="{48969BE9-046A-4CF3-B076-A0E58ADFC1CE}" destId="{B25B67E7-EFA7-4D72-BD33-3357DDAF2F94}" srcOrd="1" destOrd="0" presId="urn:microsoft.com/office/officeart/2005/8/layout/process5"/>
    <dgm:cxn modelId="{38AF1C90-91F4-41B4-A291-72A6BA4A5BA2}" type="presOf" srcId="{9D5F35CA-B6EC-4C0B-AD4E-E69F0B92CD26}" destId="{B0C61DBD-2BA2-4367-AB2F-B01F1469DA91}" srcOrd="0" destOrd="0" presId="urn:microsoft.com/office/officeart/2005/8/layout/process5"/>
    <dgm:cxn modelId="{250D8F9F-FA2F-408F-B34C-4CD012434182}" type="presOf" srcId="{1B8E52C5-61E7-49B4-94D1-AF58B1BC8BD4}" destId="{A47C2904-B9AE-4181-8CD4-45253223819E}" srcOrd="0" destOrd="0" presId="urn:microsoft.com/office/officeart/2005/8/layout/process5"/>
    <dgm:cxn modelId="{CE451BAA-F075-4711-8468-44066996364B}" srcId="{323AFC95-2D2A-483D-9D8B-5E1562E84445}" destId="{99096228-52ED-481C-A65D-FC6711179255}" srcOrd="0" destOrd="0" parTransId="{FF090168-231D-41DD-9227-2D2DAC9000DF}" sibTransId="{FB89E3D8-51B2-46D4-A7EF-BEAAFD0E213F}"/>
    <dgm:cxn modelId="{7EE480C6-3A6E-4602-92BB-35AB86D3E2CE}" type="presOf" srcId="{591859EB-071C-495F-AAD8-5EC367F6878C}" destId="{773863EE-3370-4728-ADFE-4D4D32034F20}" srcOrd="1" destOrd="0" presId="urn:microsoft.com/office/officeart/2005/8/layout/process5"/>
    <dgm:cxn modelId="{0D5330D3-FD73-4F6D-AEB2-148B37952B76}" type="presOf" srcId="{C326A85B-15B6-4656-BFCE-D0EFAA5AF85C}" destId="{0E21E8C2-032B-4029-9839-5CF173853FD6}" srcOrd="0" destOrd="0" presId="urn:microsoft.com/office/officeart/2005/8/layout/process5"/>
    <dgm:cxn modelId="{9E9347E9-70CE-415E-8A8F-0F37E310DD41}" type="presOf" srcId="{7BBE4EEB-AF73-4369-A662-B13B88291610}" destId="{028C0A93-B16D-43B4-B0C0-54E0D1B51DC8}" srcOrd="1" destOrd="0" presId="urn:microsoft.com/office/officeart/2005/8/layout/process5"/>
    <dgm:cxn modelId="{A4CF45FD-8004-4DAD-89BA-478EE89FB5A0}" type="presOf" srcId="{FB89E3D8-51B2-46D4-A7EF-BEAAFD0E213F}" destId="{08D3B063-85C3-4078-B297-59E6A4E79BC1}" srcOrd="1" destOrd="0" presId="urn:microsoft.com/office/officeart/2005/8/layout/process5"/>
    <dgm:cxn modelId="{8C9A8518-5CCB-45A7-B415-66F1722BB219}" type="presParOf" srcId="{A86421BE-43FD-43A0-8012-4F7C3CD9ED56}" destId="{61CDE422-3852-4BA7-B05B-C42A640D48A1}" srcOrd="0" destOrd="0" presId="urn:microsoft.com/office/officeart/2005/8/layout/process5"/>
    <dgm:cxn modelId="{5B175C50-C232-4043-B88F-751F9D1A5A07}" type="presParOf" srcId="{A86421BE-43FD-43A0-8012-4F7C3CD9ED56}" destId="{1C4A9146-EA0A-4F3F-B801-94D7EF1E40F9}" srcOrd="1" destOrd="0" presId="urn:microsoft.com/office/officeart/2005/8/layout/process5"/>
    <dgm:cxn modelId="{F805598F-D22B-49AA-82BA-21967E1A84AC}" type="presParOf" srcId="{1C4A9146-EA0A-4F3F-B801-94D7EF1E40F9}" destId="{08D3B063-85C3-4078-B297-59E6A4E79BC1}" srcOrd="0" destOrd="0" presId="urn:microsoft.com/office/officeart/2005/8/layout/process5"/>
    <dgm:cxn modelId="{941A1DF7-101F-4B84-9730-6E103EE06E34}" type="presParOf" srcId="{A86421BE-43FD-43A0-8012-4F7C3CD9ED56}" destId="{B0C61DBD-2BA2-4367-AB2F-B01F1469DA91}" srcOrd="2" destOrd="0" presId="urn:microsoft.com/office/officeart/2005/8/layout/process5"/>
    <dgm:cxn modelId="{2EAC0488-4EE3-4DC4-BC63-DFA1BE1E7920}" type="presParOf" srcId="{A86421BE-43FD-43A0-8012-4F7C3CD9ED56}" destId="{4BE522F5-FD55-48ED-B2BC-6988205652E4}" srcOrd="3" destOrd="0" presId="urn:microsoft.com/office/officeart/2005/8/layout/process5"/>
    <dgm:cxn modelId="{CF2C568D-7785-4AF1-B4CE-ED155E56CCD2}" type="presParOf" srcId="{4BE522F5-FD55-48ED-B2BC-6988205652E4}" destId="{773863EE-3370-4728-ADFE-4D4D32034F20}" srcOrd="0" destOrd="0" presId="urn:microsoft.com/office/officeart/2005/8/layout/process5"/>
    <dgm:cxn modelId="{FD2AD7B7-6270-4817-A14A-10C13F308927}" type="presParOf" srcId="{A86421BE-43FD-43A0-8012-4F7C3CD9ED56}" destId="{1BB35F55-B257-4AF6-953E-5EF9C8D04C33}" srcOrd="4" destOrd="0" presId="urn:microsoft.com/office/officeart/2005/8/layout/process5"/>
    <dgm:cxn modelId="{9897F700-E6D6-40BE-B688-B6CDF96AE361}" type="presParOf" srcId="{A86421BE-43FD-43A0-8012-4F7C3CD9ED56}" destId="{0E21E8C2-032B-4029-9839-5CF173853FD6}" srcOrd="5" destOrd="0" presId="urn:microsoft.com/office/officeart/2005/8/layout/process5"/>
    <dgm:cxn modelId="{088978AC-5DBB-499C-8D04-C5E120D21E8B}" type="presParOf" srcId="{0E21E8C2-032B-4029-9839-5CF173853FD6}" destId="{72D41A83-CF66-4558-814A-DDED0BCBD3CC}" srcOrd="0" destOrd="0" presId="urn:microsoft.com/office/officeart/2005/8/layout/process5"/>
    <dgm:cxn modelId="{E379C85F-9414-4887-9F12-FF7B020CB9E1}" type="presParOf" srcId="{A86421BE-43FD-43A0-8012-4F7C3CD9ED56}" destId="{471CEC7B-33C7-4B88-8055-8B7E92B78819}" srcOrd="6" destOrd="0" presId="urn:microsoft.com/office/officeart/2005/8/layout/process5"/>
    <dgm:cxn modelId="{70D8430D-F207-415A-AFDD-7E1BA25DB661}" type="presParOf" srcId="{A86421BE-43FD-43A0-8012-4F7C3CD9ED56}" destId="{886A7C76-4059-4BA6-9EDE-16A3DAFC5D72}" srcOrd="7" destOrd="0" presId="urn:microsoft.com/office/officeart/2005/8/layout/process5"/>
    <dgm:cxn modelId="{BB399D49-57EA-4567-8AEB-2902CE13C654}" type="presParOf" srcId="{886A7C76-4059-4BA6-9EDE-16A3DAFC5D72}" destId="{08F1F917-3516-4FF9-AE74-0F5DAE512E16}" srcOrd="0" destOrd="0" presId="urn:microsoft.com/office/officeart/2005/8/layout/process5"/>
    <dgm:cxn modelId="{DD4A3B0B-980E-46C9-B7B8-D9865CBBCDC3}" type="presParOf" srcId="{A86421BE-43FD-43A0-8012-4F7C3CD9ED56}" destId="{3C6A6E53-2BAD-44AA-8EF2-CC0C91EB851F}" srcOrd="8" destOrd="0" presId="urn:microsoft.com/office/officeart/2005/8/layout/process5"/>
    <dgm:cxn modelId="{2F27266A-FD70-4C25-9741-22D33FA593D5}" type="presParOf" srcId="{A86421BE-43FD-43A0-8012-4F7C3CD9ED56}" destId="{A83DBEA4-82BA-4D58-B06D-D7B28971A096}" srcOrd="9" destOrd="0" presId="urn:microsoft.com/office/officeart/2005/8/layout/process5"/>
    <dgm:cxn modelId="{3E342AA2-1BD0-4B66-A072-230C30F0259A}" type="presParOf" srcId="{A83DBEA4-82BA-4D58-B06D-D7B28971A096}" destId="{B25B67E7-EFA7-4D72-BD33-3357DDAF2F94}" srcOrd="0" destOrd="0" presId="urn:microsoft.com/office/officeart/2005/8/layout/process5"/>
    <dgm:cxn modelId="{D536AE61-D2FE-4F89-9AE9-7F1E85577BB4}" type="presParOf" srcId="{A86421BE-43FD-43A0-8012-4F7C3CD9ED56}" destId="{A47C2904-B9AE-4181-8CD4-45253223819E}" srcOrd="10" destOrd="0" presId="urn:microsoft.com/office/officeart/2005/8/layout/process5"/>
    <dgm:cxn modelId="{CB2751BB-5C9D-4C20-A83E-A0F903F363BF}" type="presParOf" srcId="{A86421BE-43FD-43A0-8012-4F7C3CD9ED56}" destId="{C5F0B483-3947-42F3-824E-7A291D266DB0}" srcOrd="11" destOrd="0" presId="urn:microsoft.com/office/officeart/2005/8/layout/process5"/>
    <dgm:cxn modelId="{93BC3960-6332-447D-9F93-07E8974E74C0}" type="presParOf" srcId="{C5F0B483-3947-42F3-824E-7A291D266DB0}" destId="{028C0A93-B16D-43B4-B0C0-54E0D1B51DC8}" srcOrd="0" destOrd="0" presId="urn:microsoft.com/office/officeart/2005/8/layout/process5"/>
    <dgm:cxn modelId="{F58A32F0-154F-4037-AF64-8E0F61E188C8}" type="presParOf" srcId="{A86421BE-43FD-43A0-8012-4F7C3CD9ED56}" destId="{68F97DA3-BBE0-4CFB-BD26-7E0759B9B6CB}"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DE422-3852-4BA7-B05B-C42A640D48A1}">
      <dsp:nvSpPr>
        <dsp:cNvPr id="0" name=""/>
        <dsp:cNvSpPr/>
      </dsp:nvSpPr>
      <dsp:spPr>
        <a:xfrm>
          <a:off x="927997" y="742"/>
          <a:ext cx="1577001" cy="946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Business  Understanding</a:t>
          </a:r>
        </a:p>
      </dsp:txBody>
      <dsp:txXfrm>
        <a:off x="955710" y="28455"/>
        <a:ext cx="1521575" cy="890774"/>
      </dsp:txXfrm>
    </dsp:sp>
    <dsp:sp modelId="{1C4A9146-EA0A-4F3F-B801-94D7EF1E40F9}">
      <dsp:nvSpPr>
        <dsp:cNvPr id="0" name=""/>
        <dsp:cNvSpPr/>
      </dsp:nvSpPr>
      <dsp:spPr>
        <a:xfrm>
          <a:off x="2643774" y="278294"/>
          <a:ext cx="334324" cy="3910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643774" y="356513"/>
        <a:ext cx="234027" cy="234658"/>
      </dsp:txXfrm>
    </dsp:sp>
    <dsp:sp modelId="{B0C61DBD-2BA2-4367-AB2F-B01F1469DA91}">
      <dsp:nvSpPr>
        <dsp:cNvPr id="0" name=""/>
        <dsp:cNvSpPr/>
      </dsp:nvSpPr>
      <dsp:spPr>
        <a:xfrm>
          <a:off x="3135799" y="742"/>
          <a:ext cx="1577001" cy="946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Understanding &amp; Cleaning</a:t>
          </a:r>
        </a:p>
      </dsp:txBody>
      <dsp:txXfrm>
        <a:off x="3163512" y="28455"/>
        <a:ext cx="1521575" cy="890774"/>
      </dsp:txXfrm>
    </dsp:sp>
    <dsp:sp modelId="{4BE522F5-FD55-48ED-B2BC-6988205652E4}">
      <dsp:nvSpPr>
        <dsp:cNvPr id="0" name=""/>
        <dsp:cNvSpPr/>
      </dsp:nvSpPr>
      <dsp:spPr>
        <a:xfrm>
          <a:off x="4851576" y="278294"/>
          <a:ext cx="334324" cy="3910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851576" y="356513"/>
        <a:ext cx="234027" cy="234658"/>
      </dsp:txXfrm>
    </dsp:sp>
    <dsp:sp modelId="{1BB35F55-B257-4AF6-953E-5EF9C8D04C33}">
      <dsp:nvSpPr>
        <dsp:cNvPr id="0" name=""/>
        <dsp:cNvSpPr/>
      </dsp:nvSpPr>
      <dsp:spPr>
        <a:xfrm>
          <a:off x="5343601" y="742"/>
          <a:ext cx="1577001" cy="946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Exploratory </a:t>
          </a:r>
          <a:r>
            <a:rPr lang="en-US" sz="1400" kern="1200"/>
            <a:t>Data Analysis</a:t>
          </a:r>
          <a:endParaRPr lang="en-US" sz="1400" kern="1200" dirty="0"/>
        </a:p>
      </dsp:txBody>
      <dsp:txXfrm>
        <a:off x="5371314" y="28455"/>
        <a:ext cx="1521575" cy="890774"/>
      </dsp:txXfrm>
    </dsp:sp>
    <dsp:sp modelId="{0E21E8C2-032B-4029-9839-5CF173853FD6}">
      <dsp:nvSpPr>
        <dsp:cNvPr id="0" name=""/>
        <dsp:cNvSpPr/>
      </dsp:nvSpPr>
      <dsp:spPr>
        <a:xfrm rot="5400000">
          <a:off x="5964939" y="1057333"/>
          <a:ext cx="334324" cy="3910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6014773" y="1085719"/>
        <a:ext cx="234658" cy="234027"/>
      </dsp:txXfrm>
    </dsp:sp>
    <dsp:sp modelId="{471CEC7B-33C7-4B88-8055-8B7E92B78819}">
      <dsp:nvSpPr>
        <dsp:cNvPr id="0" name=""/>
        <dsp:cNvSpPr/>
      </dsp:nvSpPr>
      <dsp:spPr>
        <a:xfrm>
          <a:off x="5343601" y="1577743"/>
          <a:ext cx="1577001" cy="946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p>
      </dsp:txBody>
      <dsp:txXfrm>
        <a:off x="5371314" y="1605456"/>
        <a:ext cx="1521575" cy="890774"/>
      </dsp:txXfrm>
    </dsp:sp>
    <dsp:sp modelId="{886A7C76-4059-4BA6-9EDE-16A3DAFC5D72}">
      <dsp:nvSpPr>
        <dsp:cNvPr id="0" name=""/>
        <dsp:cNvSpPr/>
      </dsp:nvSpPr>
      <dsp:spPr>
        <a:xfrm rot="10800000">
          <a:off x="4870500" y="1855295"/>
          <a:ext cx="334324" cy="3910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4970797" y="1933514"/>
        <a:ext cx="234027" cy="234658"/>
      </dsp:txXfrm>
    </dsp:sp>
    <dsp:sp modelId="{3C6A6E53-2BAD-44AA-8EF2-CC0C91EB851F}">
      <dsp:nvSpPr>
        <dsp:cNvPr id="0" name=""/>
        <dsp:cNvSpPr/>
      </dsp:nvSpPr>
      <dsp:spPr>
        <a:xfrm>
          <a:off x="3135799" y="1577743"/>
          <a:ext cx="1577001" cy="946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Splitting</a:t>
          </a:r>
        </a:p>
      </dsp:txBody>
      <dsp:txXfrm>
        <a:off x="3163512" y="1605456"/>
        <a:ext cx="1521575" cy="890774"/>
      </dsp:txXfrm>
    </dsp:sp>
    <dsp:sp modelId="{A83DBEA4-82BA-4D58-B06D-D7B28971A096}">
      <dsp:nvSpPr>
        <dsp:cNvPr id="0" name=""/>
        <dsp:cNvSpPr/>
      </dsp:nvSpPr>
      <dsp:spPr>
        <a:xfrm rot="10800000">
          <a:off x="2662698" y="1855295"/>
          <a:ext cx="334324" cy="3910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762995" y="1933514"/>
        <a:ext cx="234027" cy="234658"/>
      </dsp:txXfrm>
    </dsp:sp>
    <dsp:sp modelId="{A47C2904-B9AE-4181-8CD4-45253223819E}">
      <dsp:nvSpPr>
        <dsp:cNvPr id="0" name=""/>
        <dsp:cNvSpPr/>
      </dsp:nvSpPr>
      <dsp:spPr>
        <a:xfrm>
          <a:off x="927997" y="1577743"/>
          <a:ext cx="1577001" cy="946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Model Selection &amp; Hyperparameter Tuning</a:t>
          </a:r>
        </a:p>
      </dsp:txBody>
      <dsp:txXfrm>
        <a:off x="955710" y="1605456"/>
        <a:ext cx="1521575" cy="890774"/>
      </dsp:txXfrm>
    </dsp:sp>
    <dsp:sp modelId="{C5F0B483-3947-42F3-824E-7A291D266DB0}">
      <dsp:nvSpPr>
        <dsp:cNvPr id="0" name=""/>
        <dsp:cNvSpPr/>
      </dsp:nvSpPr>
      <dsp:spPr>
        <a:xfrm rot="5214130">
          <a:off x="1591252" y="2634334"/>
          <a:ext cx="334813" cy="3910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1638616" y="2662548"/>
        <a:ext cx="234658" cy="234369"/>
      </dsp:txXfrm>
    </dsp:sp>
    <dsp:sp modelId="{68F97DA3-BBE0-4CFB-BD26-7E0759B9B6CB}">
      <dsp:nvSpPr>
        <dsp:cNvPr id="0" name=""/>
        <dsp:cNvSpPr/>
      </dsp:nvSpPr>
      <dsp:spPr>
        <a:xfrm>
          <a:off x="927997" y="3154744"/>
          <a:ext cx="1747696" cy="946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Conclusion &amp; Recommendation</a:t>
          </a:r>
        </a:p>
      </dsp:txBody>
      <dsp:txXfrm>
        <a:off x="955710" y="3182457"/>
        <a:ext cx="1692270" cy="8907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12/16/2024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12/16/2024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D4BD3-6493-818A-01C4-BEFC511756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A530FC-B30F-41F4-3D2C-11CBADBE7F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7877EA-F39C-9149-FC27-61EA446A8DF9}"/>
              </a:ext>
            </a:extLst>
          </p:cNvPr>
          <p:cNvSpPr>
            <a:spLocks noGrp="1"/>
          </p:cNvSpPr>
          <p:nvPr>
            <p:ph type="body" idx="1"/>
          </p:nvPr>
        </p:nvSpPr>
        <p:spPr/>
        <p:txBody>
          <a:bodyPr>
            <a:normAutofit/>
          </a:bodyPr>
          <a:lstStyle/>
          <a:p>
            <a:r>
              <a:rPr lang="en-US" dirty="0"/>
              <a:t>After we do EDA, we can decide what will we do for the next. </a:t>
            </a:r>
          </a:p>
        </p:txBody>
      </p:sp>
      <p:sp>
        <p:nvSpPr>
          <p:cNvPr id="4" name="Slide Number Placeholder 3">
            <a:extLst>
              <a:ext uri="{FF2B5EF4-FFF2-40B4-BE49-F238E27FC236}">
                <a16:creationId xmlns:a16="http://schemas.microsoft.com/office/drawing/2014/main" id="{6D93F691-D384-0B49-7A2D-DFAA29D1AA68}"/>
              </a:ext>
            </a:extLst>
          </p:cNvPr>
          <p:cNvSpPr>
            <a:spLocks noGrp="1"/>
          </p:cNvSpPr>
          <p:nvPr>
            <p:ph type="sldNum" sz="quarter" idx="10"/>
          </p:nvPr>
        </p:nvSpPr>
        <p:spPr/>
        <p:txBody>
          <a:bodyPr/>
          <a:lstStyle/>
          <a:p>
            <a:fld id="{9B26CD33-4337-4529-948A-94F6960B2374}" type="slidenum">
              <a:rPr lang="en-US" smtClean="0"/>
              <a:pPr/>
              <a:t>10</a:t>
            </a:fld>
            <a:endParaRPr lang="en-US"/>
          </a:p>
        </p:txBody>
      </p:sp>
    </p:spTree>
    <p:extLst>
      <p:ext uri="{BB962C8B-B14F-4D97-AF65-F5344CB8AC3E}">
        <p14:creationId xmlns:p14="http://schemas.microsoft.com/office/powerpoint/2010/main" val="2477620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B44D6-982A-6F09-674D-549433F4E0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6DB13-C4A1-8CF5-8BB2-9939C2F501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1D1778-BE34-8301-3FCB-3B484B6BA661}"/>
              </a:ext>
            </a:extLst>
          </p:cNvPr>
          <p:cNvSpPr>
            <a:spLocks noGrp="1"/>
          </p:cNvSpPr>
          <p:nvPr>
            <p:ph type="body" idx="1"/>
          </p:nvPr>
        </p:nvSpPr>
        <p:spPr/>
        <p:txBody>
          <a:bodyPr>
            <a:normAutofit/>
          </a:bodyPr>
          <a:lstStyle/>
          <a:p>
            <a:r>
              <a:rPr lang="en-US" dirty="0"/>
              <a:t>After all data is ready, now we can move to the next step to choose the best model based on metric evaluation. We have 11 model candidate and we will analyze their metrics.</a:t>
            </a:r>
          </a:p>
        </p:txBody>
      </p:sp>
      <p:sp>
        <p:nvSpPr>
          <p:cNvPr id="4" name="Slide Number Placeholder 3">
            <a:extLst>
              <a:ext uri="{FF2B5EF4-FFF2-40B4-BE49-F238E27FC236}">
                <a16:creationId xmlns:a16="http://schemas.microsoft.com/office/drawing/2014/main" id="{EFDB4101-7B2D-B8A3-D9E9-A7BF1BE94EF9}"/>
              </a:ext>
            </a:extLst>
          </p:cNvPr>
          <p:cNvSpPr>
            <a:spLocks noGrp="1"/>
          </p:cNvSpPr>
          <p:nvPr>
            <p:ph type="sldNum" sz="quarter" idx="10"/>
          </p:nvPr>
        </p:nvSpPr>
        <p:spPr/>
        <p:txBody>
          <a:bodyPr/>
          <a:lstStyle/>
          <a:p>
            <a:fld id="{9B26CD33-4337-4529-948A-94F6960B2374}" type="slidenum">
              <a:rPr lang="en-US" smtClean="0"/>
              <a:pPr/>
              <a:t>11</a:t>
            </a:fld>
            <a:endParaRPr lang="en-US"/>
          </a:p>
        </p:txBody>
      </p:sp>
    </p:spTree>
    <p:extLst>
      <p:ext uri="{BB962C8B-B14F-4D97-AF65-F5344CB8AC3E}">
        <p14:creationId xmlns:p14="http://schemas.microsoft.com/office/powerpoint/2010/main" val="941704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A3370-A73E-AF93-27C5-8FBD183B8B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453B8-EE61-C2A3-AC52-D5531AFAC1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ADE32D-41AF-671A-F51C-272B79B4FA1F}"/>
              </a:ext>
            </a:extLst>
          </p:cNvPr>
          <p:cNvSpPr>
            <a:spLocks noGrp="1"/>
          </p:cNvSpPr>
          <p:nvPr>
            <p:ph type="body" idx="1"/>
          </p:nvPr>
        </p:nvSpPr>
        <p:spPr/>
        <p:txBody>
          <a:bodyPr>
            <a:normAutofit/>
          </a:bodyPr>
          <a:lstStyle/>
          <a:p>
            <a:r>
              <a:rPr lang="en-US" dirty="0"/>
              <a:t>To make it more easy, we can focus on this visualization. The best model has the lowest RMSE and MAE. As we can see, the lowest is </a:t>
            </a:r>
            <a:r>
              <a:rPr lang="en-US" dirty="0" err="1"/>
              <a:t>Catboost</a:t>
            </a:r>
            <a:r>
              <a:rPr lang="en-US" dirty="0"/>
              <a:t>. On the other hand, the best model has the highest R2, and </a:t>
            </a:r>
            <a:r>
              <a:rPr lang="en-US" dirty="0" err="1"/>
              <a:t>Catboost</a:t>
            </a:r>
            <a:r>
              <a:rPr lang="en-US" dirty="0"/>
              <a:t> is still has the best score. So, we can decide that we will choose </a:t>
            </a:r>
            <a:r>
              <a:rPr lang="en-US" dirty="0" err="1"/>
              <a:t>Catboost</a:t>
            </a:r>
            <a:r>
              <a:rPr lang="en-US" dirty="0"/>
              <a:t> for the next step.  </a:t>
            </a:r>
          </a:p>
        </p:txBody>
      </p:sp>
      <p:sp>
        <p:nvSpPr>
          <p:cNvPr id="4" name="Slide Number Placeholder 3">
            <a:extLst>
              <a:ext uri="{FF2B5EF4-FFF2-40B4-BE49-F238E27FC236}">
                <a16:creationId xmlns:a16="http://schemas.microsoft.com/office/drawing/2014/main" id="{973EEF0D-7A69-BA7A-5739-F42592B52D16}"/>
              </a:ext>
            </a:extLst>
          </p:cNvPr>
          <p:cNvSpPr>
            <a:spLocks noGrp="1"/>
          </p:cNvSpPr>
          <p:nvPr>
            <p:ph type="sldNum" sz="quarter" idx="10"/>
          </p:nvPr>
        </p:nvSpPr>
        <p:spPr/>
        <p:txBody>
          <a:bodyPr/>
          <a:lstStyle/>
          <a:p>
            <a:fld id="{9B26CD33-4337-4529-948A-94F6960B2374}" type="slidenum">
              <a:rPr lang="en-US" smtClean="0"/>
              <a:pPr/>
              <a:t>12</a:t>
            </a:fld>
            <a:endParaRPr lang="en-US"/>
          </a:p>
        </p:txBody>
      </p:sp>
    </p:spTree>
    <p:extLst>
      <p:ext uri="{BB962C8B-B14F-4D97-AF65-F5344CB8AC3E}">
        <p14:creationId xmlns:p14="http://schemas.microsoft.com/office/powerpoint/2010/main" val="63972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step, we </a:t>
            </a:r>
            <a:r>
              <a:rPr lang="en-US" dirty="0" err="1"/>
              <a:t>devide</a:t>
            </a:r>
            <a:r>
              <a:rPr lang="en-US" dirty="0"/>
              <a:t> dataset into 70% for train set and 30% for test set. Through this graphic, we can analyze that training predicted values and actual values is distributed around this diagonal line. It indicates that majority predicted values is accurate. Then we compare it with the test set whose plot is more spread out. </a:t>
            </a:r>
          </a:p>
          <a:p>
            <a:r>
              <a:rPr lang="en-US" dirty="0"/>
              <a:t>A better comparison of predicted and actual values ​​in the train set indicates an indication of overfitting. Therefore, hyperparameter tuning is carried out and this is the result of comparing metrics before and after tuning. </a:t>
            </a:r>
          </a:p>
          <a:p>
            <a:r>
              <a:rPr lang="en-US" dirty="0"/>
              <a:t>after tuning, the model performance becomes better. This is indicated by a decrease in the </a:t>
            </a:r>
            <a:r>
              <a:rPr lang="en-US" dirty="0" err="1"/>
              <a:t>mae</a:t>
            </a:r>
            <a:r>
              <a:rPr lang="en-US" dirty="0"/>
              <a:t> and </a:t>
            </a:r>
            <a:r>
              <a:rPr lang="en-US" dirty="0" err="1"/>
              <a:t>rmse</a:t>
            </a:r>
            <a:r>
              <a:rPr lang="en-US" dirty="0"/>
              <a:t> scores with </a:t>
            </a:r>
            <a:r>
              <a:rPr lang="en-US" dirty="0" err="1"/>
              <a:t>mape</a:t>
            </a:r>
            <a:r>
              <a:rPr lang="en-US" dirty="0"/>
              <a:t> score around 21. Apart from that, there is also an increase in r square. </a:t>
            </a:r>
          </a:p>
          <a:p>
            <a:endParaRPr lang="en-US" dirty="0"/>
          </a:p>
        </p:txBody>
      </p:sp>
      <p:sp>
        <p:nvSpPr>
          <p:cNvPr id="4" name="Slide Number Placeholder 3"/>
          <p:cNvSpPr>
            <a:spLocks noGrp="1"/>
          </p:cNvSpPr>
          <p:nvPr>
            <p:ph type="sldNum" sz="quarter" idx="5"/>
          </p:nvPr>
        </p:nvSpPr>
        <p:spPr/>
        <p:txBody>
          <a:bodyPr/>
          <a:lstStyle/>
          <a:p>
            <a:fld id="{9B26CD33-4337-4529-948A-94F6960B2374}" type="slidenum">
              <a:rPr lang="en-US" smtClean="0"/>
              <a:pPr/>
              <a:t>13</a:t>
            </a:fld>
            <a:endParaRPr lang="en-US"/>
          </a:p>
        </p:txBody>
      </p:sp>
    </p:spTree>
    <p:extLst>
      <p:ext uri="{BB962C8B-B14F-4D97-AF65-F5344CB8AC3E}">
        <p14:creationId xmlns:p14="http://schemas.microsoft.com/office/powerpoint/2010/main" val="3880164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the model performance analysis is shown as well in  “actual vs predicted price” graphic and residual plot. </a:t>
            </a:r>
          </a:p>
          <a:p>
            <a:endParaRPr lang="en-US" dirty="0"/>
          </a:p>
          <a:p>
            <a:r>
              <a:rPr lang="en-US" dirty="0"/>
              <a:t>The first plot shows that as predicted prices increase, actual prices also tend to increase with </a:t>
            </a:r>
            <a:r>
              <a:rPr lang="en-US" sz="1200" dirty="0"/>
              <a:t>the higher accuracy in predicting is on used car prices below 100,000 SAR.</a:t>
            </a:r>
            <a:endParaRPr lang="en-US" dirty="0"/>
          </a:p>
          <a:p>
            <a:endParaRPr lang="en-US" dirty="0"/>
          </a:p>
          <a:p>
            <a:r>
              <a:rPr lang="en-US" dirty="0"/>
              <a:t>The second plot shows that most residuals are clustered around zero but spread out as we move further right along predicted values. This indicates that for lower-priced cars, predictions are relatively accurate but become increasingly volatile for higher-priced cars.</a:t>
            </a:r>
          </a:p>
        </p:txBody>
      </p:sp>
      <p:sp>
        <p:nvSpPr>
          <p:cNvPr id="4" name="Slide Number Placeholder 3"/>
          <p:cNvSpPr>
            <a:spLocks noGrp="1"/>
          </p:cNvSpPr>
          <p:nvPr>
            <p:ph type="sldNum" sz="quarter" idx="5"/>
          </p:nvPr>
        </p:nvSpPr>
        <p:spPr/>
        <p:txBody>
          <a:bodyPr/>
          <a:lstStyle/>
          <a:p>
            <a:fld id="{9B26CD33-4337-4529-948A-94F6960B2374}" type="slidenum">
              <a:rPr lang="en-US" smtClean="0"/>
              <a:pPr/>
              <a:t>14</a:t>
            </a:fld>
            <a:endParaRPr lang="en-US"/>
          </a:p>
        </p:txBody>
      </p:sp>
    </p:spTree>
    <p:extLst>
      <p:ext uri="{BB962C8B-B14F-4D97-AF65-F5344CB8AC3E}">
        <p14:creationId xmlns:p14="http://schemas.microsoft.com/office/powerpoint/2010/main" val="653601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top 15 feature in the model. The most important is year with an impact of around 21.71% .</a:t>
            </a:r>
          </a:p>
        </p:txBody>
      </p:sp>
      <p:sp>
        <p:nvSpPr>
          <p:cNvPr id="4" name="Slide Number Placeholder 3"/>
          <p:cNvSpPr>
            <a:spLocks noGrp="1"/>
          </p:cNvSpPr>
          <p:nvPr>
            <p:ph type="sldNum" sz="quarter" idx="5"/>
          </p:nvPr>
        </p:nvSpPr>
        <p:spPr/>
        <p:txBody>
          <a:bodyPr/>
          <a:lstStyle/>
          <a:p>
            <a:fld id="{9B26CD33-4337-4529-948A-94F6960B2374}" type="slidenum">
              <a:rPr lang="en-US" smtClean="0"/>
              <a:pPr/>
              <a:t>15</a:t>
            </a:fld>
            <a:endParaRPr lang="en-US"/>
          </a:p>
        </p:txBody>
      </p:sp>
    </p:spTree>
    <p:extLst>
      <p:ext uri="{BB962C8B-B14F-4D97-AF65-F5344CB8AC3E}">
        <p14:creationId xmlns:p14="http://schemas.microsoft.com/office/powerpoint/2010/main" val="1542279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8BD0D-1733-3639-BF74-543DC82BF9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317D5B-09A4-0730-2DE1-703109E9E4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E28BB5-C200-DA0E-21F4-B62CC3AD60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prediction results are displayed in </a:t>
            </a:r>
            <a:r>
              <a:rPr lang="en-US" dirty="0" err="1"/>
              <a:t>streamlit</a:t>
            </a:r>
            <a:r>
              <a:rPr lang="en-US" dirty="0"/>
              <a:t> as in this display</a:t>
            </a:r>
          </a:p>
          <a:p>
            <a:endParaRPr lang="en-US" dirty="0"/>
          </a:p>
        </p:txBody>
      </p:sp>
      <p:sp>
        <p:nvSpPr>
          <p:cNvPr id="4" name="Slide Number Placeholder 3">
            <a:extLst>
              <a:ext uri="{FF2B5EF4-FFF2-40B4-BE49-F238E27FC236}">
                <a16:creationId xmlns:a16="http://schemas.microsoft.com/office/drawing/2014/main" id="{96DE7EC6-F303-660E-4BE5-B76D1DA988A8}"/>
              </a:ext>
            </a:extLst>
          </p:cNvPr>
          <p:cNvSpPr>
            <a:spLocks noGrp="1"/>
          </p:cNvSpPr>
          <p:nvPr>
            <p:ph type="sldNum" sz="quarter" idx="5"/>
          </p:nvPr>
        </p:nvSpPr>
        <p:spPr/>
        <p:txBody>
          <a:bodyPr/>
          <a:lstStyle/>
          <a:p>
            <a:fld id="{9B26CD33-4337-4529-948A-94F6960B2374}" type="slidenum">
              <a:rPr lang="en-US" smtClean="0"/>
              <a:pPr/>
              <a:t>16</a:t>
            </a:fld>
            <a:endParaRPr lang="en-US"/>
          </a:p>
        </p:txBody>
      </p:sp>
    </p:spTree>
    <p:extLst>
      <p:ext uri="{BB962C8B-B14F-4D97-AF65-F5344CB8AC3E}">
        <p14:creationId xmlns:p14="http://schemas.microsoft.com/office/powerpoint/2010/main" val="3661915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9B26CD33-4337-4529-948A-94F6960B2374}" type="slidenum">
              <a:rPr lang="en-US" smtClean="0"/>
              <a:pPr/>
              <a:t>17</a:t>
            </a:fld>
            <a:endParaRPr lang="en-US"/>
          </a:p>
        </p:txBody>
      </p:sp>
    </p:spTree>
    <p:extLst>
      <p:ext uri="{BB962C8B-B14F-4D97-AF65-F5344CB8AC3E}">
        <p14:creationId xmlns:p14="http://schemas.microsoft.com/office/powerpoint/2010/main" val="551053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8E192-E85E-817C-0633-3D01D1600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CAB8F8-147A-4F41-3BF2-28E90F95B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CFE1BD-43AE-DEDB-64B7-13BB9B2A1546}"/>
              </a:ext>
            </a:extLst>
          </p:cNvPr>
          <p:cNvSpPr>
            <a:spLocks noGrp="1"/>
          </p:cNvSpPr>
          <p:nvPr>
            <p:ph type="body" idx="1"/>
          </p:nvPr>
        </p:nvSpPr>
        <p:spPr/>
        <p:txBody>
          <a:bodyPr>
            <a:normAutofit/>
          </a:bodyPr>
          <a:lstStyle/>
          <a:p>
            <a:r>
              <a:rPr lang="en-US" dirty="0"/>
              <a:t>here are some recommendations for further model development</a:t>
            </a:r>
          </a:p>
        </p:txBody>
      </p:sp>
      <p:sp>
        <p:nvSpPr>
          <p:cNvPr id="4" name="Slide Number Placeholder 3">
            <a:extLst>
              <a:ext uri="{FF2B5EF4-FFF2-40B4-BE49-F238E27FC236}">
                <a16:creationId xmlns:a16="http://schemas.microsoft.com/office/drawing/2014/main" id="{6BAAB643-9861-6C55-96AE-0246276A3AD1}"/>
              </a:ext>
            </a:extLst>
          </p:cNvPr>
          <p:cNvSpPr>
            <a:spLocks noGrp="1"/>
          </p:cNvSpPr>
          <p:nvPr>
            <p:ph type="sldNum" sz="quarter" idx="5"/>
          </p:nvPr>
        </p:nvSpPr>
        <p:spPr/>
        <p:txBody>
          <a:bodyPr/>
          <a:lstStyle/>
          <a:p>
            <a:fld id="{9B26CD33-4337-4529-948A-94F6960B2374}" type="slidenum">
              <a:rPr lang="en-US" smtClean="0"/>
              <a:pPr/>
              <a:t>18</a:t>
            </a:fld>
            <a:endParaRPr lang="en-US"/>
          </a:p>
        </p:txBody>
      </p:sp>
    </p:spTree>
    <p:extLst>
      <p:ext uri="{BB962C8B-B14F-4D97-AF65-F5344CB8AC3E}">
        <p14:creationId xmlns:p14="http://schemas.microsoft.com/office/powerpoint/2010/main" val="551989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a:t>
            </a:r>
            <a:r>
              <a:rPr lang="en-US" dirty="0" err="1"/>
              <a:t>polinomial</a:t>
            </a:r>
            <a:endParaRPr lang="en-US" dirty="0"/>
          </a:p>
        </p:txBody>
      </p:sp>
      <p:sp>
        <p:nvSpPr>
          <p:cNvPr id="4" name="Slide Number Placeholder 3"/>
          <p:cNvSpPr>
            <a:spLocks noGrp="1"/>
          </p:cNvSpPr>
          <p:nvPr>
            <p:ph type="sldNum" sz="quarter" idx="5"/>
          </p:nvPr>
        </p:nvSpPr>
        <p:spPr/>
        <p:txBody>
          <a:bodyPr/>
          <a:lstStyle/>
          <a:p>
            <a:fld id="{9B26CD33-4337-4529-948A-94F6960B2374}" type="slidenum">
              <a:rPr lang="en-US" smtClean="0"/>
              <a:pPr/>
              <a:t>2</a:t>
            </a:fld>
            <a:endParaRPr lang="en-US"/>
          </a:p>
        </p:txBody>
      </p:sp>
    </p:spTree>
    <p:extLst>
      <p:ext uri="{BB962C8B-B14F-4D97-AF65-F5344CB8AC3E}">
        <p14:creationId xmlns:p14="http://schemas.microsoft.com/office/powerpoint/2010/main" val="252993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Mean Absolute Error (MAE)**</a:t>
            </a:r>
          </a:p>
          <a:p>
            <a:r>
              <a:rPr lang="en-US" dirty="0"/>
              <a:t>- MAE is used to measure the average absolute error between the predicted value and actual value.</a:t>
            </a:r>
          </a:p>
          <a:p>
            <a:endParaRPr lang="en-US" dirty="0"/>
          </a:p>
          <a:p>
            <a:r>
              <a:rPr lang="en-US" dirty="0"/>
              <a:t>**2. Root Mean Squared Error (RMSE)**</a:t>
            </a:r>
          </a:p>
          <a:p>
            <a:r>
              <a:rPr lang="en-US" dirty="0"/>
              <a:t>- RMSE is used to measure the extent to which prediction errors are spread over the actual values.</a:t>
            </a:r>
          </a:p>
          <a:p>
            <a:endParaRPr lang="en-US" dirty="0"/>
          </a:p>
          <a:p>
            <a:r>
              <a:rPr lang="en-US" dirty="0"/>
              <a:t>**3. R-Squared (R2)**</a:t>
            </a:r>
          </a:p>
          <a:p>
            <a:r>
              <a:rPr lang="en-US" dirty="0"/>
              <a:t>- R-square is used to show how much the independent variable influences the dependent variable</a:t>
            </a:r>
          </a:p>
          <a:p>
            <a:endParaRPr lang="en-US" dirty="0"/>
          </a:p>
          <a:p>
            <a:r>
              <a:rPr lang="en-US" dirty="0"/>
              <a:t>**4. MAPE (Mean Absolute Percentage Error)**   </a:t>
            </a:r>
          </a:p>
          <a:p>
            <a:r>
              <a:rPr lang="en-US" dirty="0"/>
              <a:t>- MAPE is the average of the absolute percentage errors between predicted values and actual values. It is useful to measure errors in percentage form, so they are not affected by the scale of the data.</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smaller MAE, RMSE, MAPE score indicates a higher level of accuracy. The higher the R-Squared value, the higher the level of accuracy. The R-Squared value ranges from 0-1.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0A3B4-9BCC-65F2-2950-BD83D47BAF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42A17C-6719-6EF9-BFE3-82429D342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902B6B-CDA0-C3C4-9568-9876DCD7DFA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DFB3623B-E0C0-7F19-0F1A-CF57CB50D5C0}"/>
              </a:ext>
            </a:extLst>
          </p:cNvPr>
          <p:cNvSpPr>
            <a:spLocks noGrp="1"/>
          </p:cNvSpPr>
          <p:nvPr>
            <p:ph type="sldNum" sz="quarter" idx="10"/>
          </p:nvPr>
        </p:nvSpPr>
        <p:spPr/>
        <p:txBody>
          <a:bodyPr/>
          <a:lstStyle/>
          <a:p>
            <a:fld id="{9B26CD33-4337-4529-948A-94F6960B2374}" type="slidenum">
              <a:rPr lang="en-US" smtClean="0"/>
              <a:pPr/>
              <a:t>4</a:t>
            </a:fld>
            <a:endParaRPr lang="en-US"/>
          </a:p>
        </p:txBody>
      </p:sp>
    </p:spTree>
    <p:extLst>
      <p:ext uri="{BB962C8B-B14F-4D97-AF65-F5344CB8AC3E}">
        <p14:creationId xmlns:p14="http://schemas.microsoft.com/office/powerpoint/2010/main" val="368154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90058-38A3-7126-6657-642B82378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6C6A88-B28B-58FC-2064-A004704E79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C327E-E0EE-1101-C6B6-24C1B5424DBD}"/>
              </a:ext>
            </a:extLst>
          </p:cNvPr>
          <p:cNvSpPr>
            <a:spLocks noGrp="1"/>
          </p:cNvSpPr>
          <p:nvPr>
            <p:ph type="body" idx="1"/>
          </p:nvPr>
        </p:nvSpPr>
        <p:spPr/>
        <p:txBody>
          <a:bodyPr>
            <a:normAutofit/>
          </a:bodyPr>
          <a:lstStyle/>
          <a:p>
            <a:r>
              <a:rPr lang="en-US" dirty="0"/>
              <a:t>Because these 4 data are numerical data, we can ignore the unique values ​​first and focus on the unique values ​​in categorical data.</a:t>
            </a:r>
          </a:p>
          <a:p>
            <a:endParaRPr lang="en-US" dirty="0"/>
          </a:p>
          <a:p>
            <a:r>
              <a:rPr lang="en-US" dirty="0"/>
              <a:t>These four numerical data show a non-normal distribution</a:t>
            </a:r>
          </a:p>
          <a:p>
            <a:pPr algn="l">
              <a:spcAft>
                <a:spcPts val="675"/>
              </a:spcAft>
              <a:buFont typeface="+mj-lt"/>
              <a:buAutoNum type="arabicPeriod"/>
            </a:pPr>
            <a:r>
              <a:rPr lang="en-US" b="0" i="0" dirty="0">
                <a:solidFill>
                  <a:srgbClr val="000000"/>
                </a:solidFill>
                <a:effectLst/>
                <a:latin typeface="Helvetica Neue"/>
              </a:rPr>
              <a:t>Year: The histogram shows a left-skewed distribution, indicating that more recent years have higher frequencies.</a:t>
            </a:r>
          </a:p>
          <a:p>
            <a:pPr algn="l">
              <a:spcAft>
                <a:spcPts val="675"/>
              </a:spcAft>
              <a:buFont typeface="+mj-lt"/>
              <a:buAutoNum type="arabicPeriod"/>
            </a:pPr>
            <a:r>
              <a:rPr lang="en-US" b="0" i="0" dirty="0">
                <a:solidFill>
                  <a:srgbClr val="000000"/>
                </a:solidFill>
                <a:effectLst/>
                <a:latin typeface="Helvetica Neue"/>
              </a:rPr>
              <a:t>Engine HP: The histogram displays multiple peaks and is not symmetric.</a:t>
            </a:r>
          </a:p>
          <a:p>
            <a:pPr algn="l">
              <a:spcAft>
                <a:spcPts val="675"/>
              </a:spcAft>
              <a:buFont typeface="+mj-lt"/>
              <a:buAutoNum type="arabicPeriod"/>
            </a:pPr>
            <a:r>
              <a:rPr lang="en-US" b="0" i="0" dirty="0">
                <a:solidFill>
                  <a:srgbClr val="000000"/>
                </a:solidFill>
                <a:effectLst/>
                <a:latin typeface="Helvetica Neue"/>
              </a:rPr>
              <a:t>Mileage: The histogram is right-skewed, meaning lower mileage cars are more frequent in this dataset.</a:t>
            </a:r>
          </a:p>
          <a:p>
            <a:pPr algn="l">
              <a:spcAft>
                <a:spcPts val="675"/>
              </a:spcAft>
              <a:buFont typeface="+mj-lt"/>
              <a:buAutoNum type="arabicPeriod"/>
            </a:pPr>
            <a:r>
              <a:rPr lang="en-US" b="0" i="0" dirty="0">
                <a:solidFill>
                  <a:srgbClr val="000000"/>
                </a:solidFill>
                <a:effectLst/>
                <a:latin typeface="Helvetica Neue"/>
              </a:rPr>
              <a:t>Price: The histogram is also right-skewed, indicating that cars with lower prices are more common. </a:t>
            </a:r>
            <a:endParaRPr lang="en-US" dirty="0"/>
          </a:p>
        </p:txBody>
      </p:sp>
      <p:sp>
        <p:nvSpPr>
          <p:cNvPr id="4" name="Slide Number Placeholder 3">
            <a:extLst>
              <a:ext uri="{FF2B5EF4-FFF2-40B4-BE49-F238E27FC236}">
                <a16:creationId xmlns:a16="http://schemas.microsoft.com/office/drawing/2014/main" id="{CE096BE1-E367-5CCE-7732-0CCC3E0F1F60}"/>
              </a:ext>
            </a:extLst>
          </p:cNvPr>
          <p:cNvSpPr>
            <a:spLocks noGrp="1"/>
          </p:cNvSpPr>
          <p:nvPr>
            <p:ph type="sldNum" sz="quarter" idx="10"/>
          </p:nvPr>
        </p:nvSpPr>
        <p:spPr/>
        <p:txBody>
          <a:bodyPr/>
          <a:lstStyle/>
          <a:p>
            <a:fld id="{9B26CD33-4337-4529-948A-94F6960B2374}" type="slidenum">
              <a:rPr lang="en-US" smtClean="0"/>
              <a:pPr/>
              <a:t>5</a:t>
            </a:fld>
            <a:endParaRPr lang="en-US"/>
          </a:p>
        </p:txBody>
      </p:sp>
    </p:spTree>
    <p:extLst>
      <p:ext uri="{BB962C8B-B14F-4D97-AF65-F5344CB8AC3E}">
        <p14:creationId xmlns:p14="http://schemas.microsoft.com/office/powerpoint/2010/main" val="3304705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22540-1BC6-9DC8-E5D3-351FE35B1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1C1DD-1F99-2E6C-9CFB-D699A859B1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72BB7-E6B7-04A5-557D-88C672AAB5F9}"/>
              </a:ext>
            </a:extLst>
          </p:cNvPr>
          <p:cNvSpPr>
            <a:spLocks noGrp="1"/>
          </p:cNvSpPr>
          <p:nvPr>
            <p:ph type="body" idx="1"/>
          </p:nvPr>
        </p:nvSpPr>
        <p:spPr/>
        <p:txBody>
          <a:bodyPr>
            <a:normAutofit/>
          </a:bodyPr>
          <a:lstStyle/>
          <a:p>
            <a:pPr algn="l"/>
            <a:r>
              <a:rPr lang="en-US" b="1" i="0" dirty="0">
                <a:solidFill>
                  <a:srgbClr val="000000"/>
                </a:solidFill>
                <a:effectLst/>
                <a:latin typeface="Helvetica Neue"/>
              </a:rPr>
              <a:t>The boxplots can use to identify the outliers.</a:t>
            </a:r>
            <a:endParaRPr lang="en-US" b="0" i="0" dirty="0">
              <a:solidFill>
                <a:srgbClr val="000000"/>
              </a:solidFill>
              <a:effectLst/>
              <a:latin typeface="Helvetica Neue"/>
            </a:endParaRPr>
          </a:p>
          <a:p>
            <a:pPr algn="l">
              <a:spcAft>
                <a:spcPts val="675"/>
              </a:spcAft>
              <a:buFont typeface="+mj-lt"/>
              <a:buAutoNum type="arabicPeriod"/>
            </a:pPr>
            <a:r>
              <a:rPr lang="en-US" b="0" i="0" dirty="0">
                <a:solidFill>
                  <a:srgbClr val="000000"/>
                </a:solidFill>
                <a:effectLst/>
                <a:latin typeface="Helvetica Neue"/>
              </a:rPr>
              <a:t>Year: The boxplot shows a concentration of data around years 2000 to 2010 with some outliers before year 1990.</a:t>
            </a:r>
          </a:p>
          <a:p>
            <a:pPr algn="l">
              <a:spcAft>
                <a:spcPts val="675"/>
              </a:spcAft>
              <a:buFont typeface="+mj-lt"/>
              <a:buAutoNum type="arabicPeriod"/>
            </a:pPr>
            <a:r>
              <a:rPr lang="en-US" b="0" i="0" dirty="0">
                <a:solidFill>
                  <a:srgbClr val="000000"/>
                </a:solidFill>
                <a:effectLst/>
                <a:latin typeface="Helvetica Neue"/>
              </a:rPr>
              <a:t>Engine Size: The boxplot indicates most engine sizes are between approximately 4 to almost 6 with no visible outliers.</a:t>
            </a:r>
          </a:p>
          <a:p>
            <a:pPr algn="l">
              <a:spcAft>
                <a:spcPts val="675"/>
              </a:spcAft>
              <a:buFont typeface="+mj-lt"/>
              <a:buAutoNum type="arabicPeriod"/>
            </a:pPr>
            <a:r>
              <a:rPr lang="en-US" b="0" i="0" dirty="0">
                <a:solidFill>
                  <a:srgbClr val="000000"/>
                </a:solidFill>
                <a:effectLst/>
                <a:latin typeface="Helvetica Neue"/>
              </a:rPr>
              <a:t>Mileage: The boxplot displays a concentration around lower mileage values but has several outlier points at higher mileage.</a:t>
            </a:r>
          </a:p>
          <a:p>
            <a:pPr algn="l">
              <a:spcAft>
                <a:spcPts val="675"/>
              </a:spcAft>
              <a:buFont typeface="+mj-lt"/>
              <a:buAutoNum type="arabicPeriod"/>
            </a:pPr>
            <a:r>
              <a:rPr lang="en-US" b="0" i="0" dirty="0">
                <a:solidFill>
                  <a:srgbClr val="000000"/>
                </a:solidFill>
                <a:effectLst/>
                <a:latin typeface="Helvetica Neue"/>
              </a:rPr>
              <a:t>Price: The boxplot shows that most car prices are concentrated around lower values but there are several outlier points at higher prices.</a:t>
            </a:r>
          </a:p>
          <a:p>
            <a:endParaRPr lang="en-US" dirty="0"/>
          </a:p>
          <a:p>
            <a:r>
              <a:rPr lang="en-US" b="0" i="0" dirty="0">
                <a:solidFill>
                  <a:srgbClr val="000000"/>
                </a:solidFill>
                <a:effectLst/>
                <a:latin typeface="Helvetica Neue"/>
              </a:rPr>
              <a:t>After I found out from several e-commerce used cars in Saudi Arabia, the price with the lower limit value was 5000 SAR (Saudi Arabian Riyals). Therefore, cars price below 5000 SAR will be delete to remove anomaly data.</a:t>
            </a:r>
            <a:endParaRPr lang="en-US" dirty="0"/>
          </a:p>
        </p:txBody>
      </p:sp>
      <p:sp>
        <p:nvSpPr>
          <p:cNvPr id="4" name="Slide Number Placeholder 3">
            <a:extLst>
              <a:ext uri="{FF2B5EF4-FFF2-40B4-BE49-F238E27FC236}">
                <a16:creationId xmlns:a16="http://schemas.microsoft.com/office/drawing/2014/main" id="{A2639B2C-91C1-02C5-1ED4-D2D556074B89}"/>
              </a:ext>
            </a:extLst>
          </p:cNvPr>
          <p:cNvSpPr>
            <a:spLocks noGrp="1"/>
          </p:cNvSpPr>
          <p:nvPr>
            <p:ph type="sldNum" sz="quarter" idx="10"/>
          </p:nvPr>
        </p:nvSpPr>
        <p:spPr/>
        <p:txBody>
          <a:bodyPr/>
          <a:lstStyle/>
          <a:p>
            <a:fld id="{9B26CD33-4337-4529-948A-94F6960B2374}" type="slidenum">
              <a:rPr lang="en-US" smtClean="0"/>
              <a:pPr/>
              <a:t>6</a:t>
            </a:fld>
            <a:endParaRPr lang="en-US"/>
          </a:p>
        </p:txBody>
      </p:sp>
    </p:spTree>
    <p:extLst>
      <p:ext uri="{BB962C8B-B14F-4D97-AF65-F5344CB8AC3E}">
        <p14:creationId xmlns:p14="http://schemas.microsoft.com/office/powerpoint/2010/main" val="285797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891CB-C42B-0C1B-AA86-7360DAA3A7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33BDE3-00ED-5952-FE4E-4C3A4C796B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518AEA-ECA8-3E85-44BF-D89DCE67780E}"/>
              </a:ext>
            </a:extLst>
          </p:cNvPr>
          <p:cNvSpPr>
            <a:spLocks noGrp="1"/>
          </p:cNvSpPr>
          <p:nvPr>
            <p:ph type="body" idx="1"/>
          </p:nvPr>
        </p:nvSpPr>
        <p:spPr/>
        <p:txBody>
          <a:bodyPr>
            <a:normAutofit/>
          </a:bodyPr>
          <a:lstStyle/>
          <a:p>
            <a:r>
              <a:rPr lang="en-US" dirty="0"/>
              <a:t>After the cleaning process is carried out, here is a description of the statistical data. The large amount of data deleted came from an anomaly in the price column. Many data state the price is 0, which is impossible and interferes with the analysis process. Data with a price of 0 is often found in data with a negotiable yes. Therefore, the negotiable column and data rows that have a price of 0 are deleted and approximately 3 thousand rows of data remain.</a:t>
            </a:r>
          </a:p>
        </p:txBody>
      </p:sp>
      <p:sp>
        <p:nvSpPr>
          <p:cNvPr id="4" name="Slide Number Placeholder 3">
            <a:extLst>
              <a:ext uri="{FF2B5EF4-FFF2-40B4-BE49-F238E27FC236}">
                <a16:creationId xmlns:a16="http://schemas.microsoft.com/office/drawing/2014/main" id="{595ADB61-D5EE-7F62-887D-AB254159E49F}"/>
              </a:ext>
            </a:extLst>
          </p:cNvPr>
          <p:cNvSpPr>
            <a:spLocks noGrp="1"/>
          </p:cNvSpPr>
          <p:nvPr>
            <p:ph type="sldNum" sz="quarter" idx="10"/>
          </p:nvPr>
        </p:nvSpPr>
        <p:spPr/>
        <p:txBody>
          <a:bodyPr/>
          <a:lstStyle/>
          <a:p>
            <a:fld id="{9B26CD33-4337-4529-948A-94F6960B2374}" type="slidenum">
              <a:rPr lang="en-US" smtClean="0"/>
              <a:pPr/>
              <a:t>7</a:t>
            </a:fld>
            <a:endParaRPr lang="en-US"/>
          </a:p>
        </p:txBody>
      </p:sp>
    </p:spTree>
    <p:extLst>
      <p:ext uri="{BB962C8B-B14F-4D97-AF65-F5344CB8AC3E}">
        <p14:creationId xmlns:p14="http://schemas.microsoft.com/office/powerpoint/2010/main" val="20440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E2EAD-7655-3677-309B-B6C0FAA270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01BFB1-C104-05A7-979C-9BD84EF5D1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2BFDA0-32F7-2DF9-1DC7-6023C0FD2897}"/>
              </a:ext>
            </a:extLst>
          </p:cNvPr>
          <p:cNvSpPr>
            <a:spLocks noGrp="1"/>
          </p:cNvSpPr>
          <p:nvPr>
            <p:ph type="body" idx="1"/>
          </p:nvPr>
        </p:nvSpPr>
        <p:spPr/>
        <p:txBody>
          <a:bodyPr>
            <a:normAutofit/>
          </a:bodyPr>
          <a:lstStyle/>
          <a:p>
            <a:r>
              <a:rPr lang="en-US" dirty="0"/>
              <a:t>This is a little bit about EDA. The correlation between year vs price, and </a:t>
            </a:r>
            <a:r>
              <a:rPr lang="en-US" dirty="0" err="1"/>
              <a:t>engine_size</a:t>
            </a:r>
            <a:r>
              <a:rPr lang="en-US" dirty="0"/>
              <a:t> vs price is positive. But, on the correlation between mileage vs price is negative. We can interpret that the higher of mileage it correlated with the lower price.</a:t>
            </a:r>
          </a:p>
        </p:txBody>
      </p:sp>
      <p:sp>
        <p:nvSpPr>
          <p:cNvPr id="4" name="Slide Number Placeholder 3">
            <a:extLst>
              <a:ext uri="{FF2B5EF4-FFF2-40B4-BE49-F238E27FC236}">
                <a16:creationId xmlns:a16="http://schemas.microsoft.com/office/drawing/2014/main" id="{9EFB9EA5-7348-C6F0-763D-61280C1129DA}"/>
              </a:ext>
            </a:extLst>
          </p:cNvPr>
          <p:cNvSpPr>
            <a:spLocks noGrp="1"/>
          </p:cNvSpPr>
          <p:nvPr>
            <p:ph type="sldNum" sz="quarter" idx="10"/>
          </p:nvPr>
        </p:nvSpPr>
        <p:spPr/>
        <p:txBody>
          <a:bodyPr/>
          <a:lstStyle/>
          <a:p>
            <a:fld id="{9B26CD33-4337-4529-948A-94F6960B2374}" type="slidenum">
              <a:rPr lang="en-US" smtClean="0"/>
              <a:pPr/>
              <a:t>8</a:t>
            </a:fld>
            <a:endParaRPr lang="en-US"/>
          </a:p>
        </p:txBody>
      </p:sp>
    </p:spTree>
    <p:extLst>
      <p:ext uri="{BB962C8B-B14F-4D97-AF65-F5344CB8AC3E}">
        <p14:creationId xmlns:p14="http://schemas.microsoft.com/office/powerpoint/2010/main" val="172258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BDCB0-AE1B-9C27-F21D-734AA7A8B2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D6C1-619E-1D9C-EAFD-ECB4EA4E24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DF2A2-663E-1D6F-F782-BF630EBA432F}"/>
              </a:ext>
            </a:extLst>
          </p:cNvPr>
          <p:cNvSpPr>
            <a:spLocks noGrp="1"/>
          </p:cNvSpPr>
          <p:nvPr>
            <p:ph type="body" idx="1"/>
          </p:nvPr>
        </p:nvSpPr>
        <p:spPr/>
        <p:txBody>
          <a:bodyPr>
            <a:normAutofit/>
          </a:bodyPr>
          <a:lstStyle/>
          <a:p>
            <a:r>
              <a:rPr lang="en-US" dirty="0"/>
              <a:t>After that, we also have EDA for categorical data. As we can see we have top 10 type, region, and make of Saudi </a:t>
            </a:r>
            <a:r>
              <a:rPr lang="en-US" dirty="0" err="1"/>
              <a:t>arabia</a:t>
            </a:r>
            <a:r>
              <a:rPr lang="en-US" dirty="0"/>
              <a:t> used car. And then, we also have the percentage of </a:t>
            </a:r>
            <a:r>
              <a:rPr lang="en-US" dirty="0" err="1"/>
              <a:t>gear_type</a:t>
            </a:r>
            <a:r>
              <a:rPr lang="en-US" dirty="0"/>
              <a:t>, origin, and </a:t>
            </a:r>
            <a:r>
              <a:rPr lang="en-US" dirty="0" err="1"/>
              <a:t>optio</a:t>
            </a:r>
            <a:r>
              <a:rPr lang="en-US" dirty="0"/>
              <a:t> distribution.</a:t>
            </a:r>
          </a:p>
        </p:txBody>
      </p:sp>
      <p:sp>
        <p:nvSpPr>
          <p:cNvPr id="4" name="Slide Number Placeholder 3">
            <a:extLst>
              <a:ext uri="{FF2B5EF4-FFF2-40B4-BE49-F238E27FC236}">
                <a16:creationId xmlns:a16="http://schemas.microsoft.com/office/drawing/2014/main" id="{182EDB31-41B2-B299-F48B-3A70BAC4D535}"/>
              </a:ext>
            </a:extLst>
          </p:cNvPr>
          <p:cNvSpPr>
            <a:spLocks noGrp="1"/>
          </p:cNvSpPr>
          <p:nvPr>
            <p:ph type="sldNum" sz="quarter" idx="10"/>
          </p:nvPr>
        </p:nvSpPr>
        <p:spPr/>
        <p:txBody>
          <a:bodyPr/>
          <a:lstStyle/>
          <a:p>
            <a:fld id="{9B26CD33-4337-4529-948A-94F6960B2374}" type="slidenum">
              <a:rPr lang="en-US" smtClean="0"/>
              <a:pPr/>
              <a:t>9</a:t>
            </a:fld>
            <a:endParaRPr lang="en-US"/>
          </a:p>
        </p:txBody>
      </p:sp>
    </p:spTree>
    <p:extLst>
      <p:ext uri="{BB962C8B-B14F-4D97-AF65-F5344CB8AC3E}">
        <p14:creationId xmlns:p14="http://schemas.microsoft.com/office/powerpoint/2010/main" val="3345081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a:prstGeom prst="rect">
            <a:avLst/>
          </a:prstGeom>
        </p:spPr>
        <p:txBody>
          <a:bodyPr bIns="0" anchor="ctr" anchorCtr="0"/>
          <a:lstStyle>
            <a:lvl1pPr algn="r" eaLnBrk="1" latinLnBrk="0" hangingPunct="1">
              <a:defRPr kumimoji="0" lang="en-US" dirty="0"/>
            </a:lvl1pPr>
            <a:extLst/>
          </a:lstStyle>
          <a:p>
            <a:r>
              <a:rPr kumimoji="0" lang="en-US" dirty="0"/>
              <a:t>Click to add photo album title</a:t>
            </a: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date and other details</a:t>
            </a:r>
          </a:p>
        </p:txBody>
      </p:sp>
      <p:sp>
        <p:nvSpPr>
          <p:cNvPr id="27" name="Rectangle 6" descr="An empty placeholder to add an image. Click on the placeholder and select the image that you wish to add"/>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13" name="Rectangle 12"/>
          <p:cNvSpPr>
            <a:spLocks noGrp="1"/>
          </p:cNvSpPr>
          <p:nvPr>
            <p:ph type="ftr" sz="quarter" idx="14"/>
          </p:nvPr>
        </p:nvSpPr>
        <p:spPr/>
        <p:txBody>
          <a:bodyPr/>
          <a:lstStyle/>
          <a:p>
            <a:r>
              <a:rPr lang="en-US" dirty="0"/>
              <a:t>Add a footer</a:t>
            </a:r>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Up 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868362"/>
          </a:xfrm>
          <a:prstGeom prst="rect">
            <a:avLst/>
          </a:prstGeom>
        </p:spPr>
        <p:txBody>
          <a:bodyPr>
            <a:normAutofit/>
          </a:bodyPr>
          <a:lstStyle>
            <a:lvl1pPr>
              <a:defRPr sz="2000"/>
            </a:lvl1pPr>
          </a:lstStyle>
          <a:p>
            <a:r>
              <a:rPr lang="en-US"/>
              <a:t>Click to edit Master title style</a:t>
            </a:r>
            <a:endParaRPr lang="en-US" dirty="0"/>
          </a:p>
        </p:txBody>
      </p:sp>
      <p:sp>
        <p:nvSpPr>
          <p:cNvPr id="15" name="Rectangle 7" descr="An empty placeholder to add an image. Click on the placeholder and select the image that you wish to add"/>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3" name="Rectangle 7" descr="An empty placeholder to add an image. Click on the placeholder and select the image that you wish to add"/>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7" name="Rectangle 11"/>
          <p:cNvSpPr>
            <a:spLocks noGrp="1"/>
          </p:cNvSpPr>
          <p:nvPr>
            <p:ph type="body" sz="quarter" idx="14" hasCustomPrompt="1"/>
          </p:nvPr>
        </p:nvSpPr>
        <p:spPr>
          <a:xfrm>
            <a:off x="457200" y="1219200"/>
            <a:ext cx="4023360" cy="20269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8" name="Rectangle 7"/>
          <p:cNvSpPr>
            <a:spLocks noGrp="1"/>
          </p:cNvSpPr>
          <p:nvPr>
            <p:ph type="ftr" sz="quarter" idx="17"/>
          </p:nvPr>
        </p:nvSpPr>
        <p:spPr/>
        <p:txBody>
          <a:bodyPr/>
          <a:lstStyle/>
          <a:p>
            <a:r>
              <a:rPr lang="en-US" dirty="0"/>
              <a:t>Add a footer</a:t>
            </a:r>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Up Mixed">
    <p:spTree>
      <p:nvGrpSpPr>
        <p:cNvPr id="1" name=""/>
        <p:cNvGrpSpPr/>
        <p:nvPr/>
      </p:nvGrpSpPr>
      <p:grpSpPr>
        <a:xfrm>
          <a:off x="0" y="0"/>
          <a:ext cx="0" cy="0"/>
          <a:chOff x="0" y="0"/>
          <a:chExt cx="0" cy="0"/>
        </a:xfrm>
      </p:grpSpPr>
      <p:sp>
        <p:nvSpPr>
          <p:cNvPr id="2" name="Title 1"/>
          <p:cNvSpPr>
            <a:spLocks noGrp="1"/>
          </p:cNvSpPr>
          <p:nvPr>
            <p:ph type="title"/>
          </p:nvPr>
        </p:nvSpPr>
        <p:spPr>
          <a:xfrm>
            <a:off x="426720" y="365125"/>
            <a:ext cx="4457700" cy="1003363"/>
          </a:xfrm>
          <a:prstGeom prst="rect">
            <a:avLst/>
          </a:prstGeom>
        </p:spPr>
        <p:txBody>
          <a:bodyPr>
            <a:normAutofit/>
          </a:bodyPr>
          <a:lstStyle>
            <a:lvl1pPr>
              <a:defRPr lang="en-US" sz="2000"/>
            </a:lvl1pPr>
          </a:lstStyle>
          <a:p>
            <a:pPr lvl="0"/>
            <a:r>
              <a:rPr lang="en-US"/>
              <a:t>Click to edit Master title style</a:t>
            </a:r>
            <a:endParaRPr lang="en-US" dirty="0"/>
          </a:p>
        </p:txBody>
      </p:sp>
      <p:sp>
        <p:nvSpPr>
          <p:cNvPr id="29" name="Rectangle 7" descr="An empty placeholder to add an image. Click on the placeholder and select the image that you wish to add"/>
          <p:cNvSpPr>
            <a:spLocks noGrp="1" noChangeAspect="1"/>
          </p:cNvSpPr>
          <p:nvPr>
            <p:ph type="pic" sz="quarter" idx="12"/>
          </p:nvPr>
        </p:nvSpPr>
        <p:spPr>
          <a:xfrm>
            <a:off x="426720" y="1600200"/>
            <a:ext cx="4457700" cy="472744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0" name="Rectangle 7" descr="An empty placeholder to add an image. Click on the placeholder and select the image that you wish to add"/>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descr="An empty placeholder to add an image. Click on the placeholder and select the image that you wish to add"/>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3" name="Rectangle 7" descr="An empty placeholder to add an image. Click on the placeholder and select the image that you wish to add"/>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0" name="Rectangle 7" descr="An empty placeholder to add an image. Click on the placeholder and select the image that you wish to add"/>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27" name="Rectangle 7" descr="An empty placeholder to add an image. Click on the placeholder and select the image that you wish to add"/>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15" name="Rectangle 14"/>
          <p:cNvSpPr>
            <a:spLocks noGrp="1"/>
          </p:cNvSpPr>
          <p:nvPr>
            <p:ph type="ftr" sz="quarter" idx="33"/>
          </p:nvPr>
        </p:nvSpPr>
        <p:spPr/>
        <p:txBody>
          <a:bodyPr/>
          <a:lstStyle/>
          <a:p>
            <a:r>
              <a:rPr lang="en-US" dirty="0"/>
              <a:t>Add a footer</a:t>
            </a:r>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descr="An empty placeholder to add an image. Click on the placeholder and select the image that you wish to add"/>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6" name="Rectangle 7" descr="An empty placeholder to add an image. Click on the placeholder and select the image that you wish to add"/>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descr="An empty placeholder to add an image. Click on the placeholder and select the image that you wish to add"/>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4" name="Rectangle 7" descr="An empty placeholder to add an image. Click on the placeholder and select the image that you wish to add"/>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12" name="Rectangle 11"/>
          <p:cNvSpPr>
            <a:spLocks noGrp="1"/>
          </p:cNvSpPr>
          <p:nvPr>
            <p:ph type="ftr" sz="quarter" idx="27"/>
          </p:nvPr>
        </p:nvSpPr>
        <p:spPr/>
        <p:txBody>
          <a:bodyPr/>
          <a:lstStyle/>
          <a:p>
            <a:r>
              <a:rPr lang="en-US" dirty="0"/>
              <a:t>Add a footer</a:t>
            </a:r>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descr="An empty placeholder to add an image. Click on the placeholder and select the image that you wish to add"/>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9" name="Rectangle 7" descr="An empty placeholder to add an image. Click on the placeholder and select the image that you wish to add"/>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4" name="Rectangle 7"/>
          <p:cNvSpPr>
            <a:spLocks noGrp="1"/>
          </p:cNvSpPr>
          <p:nvPr>
            <p:ph type="body" sz="quarter" idx="29" hasCustomPrompt="1"/>
          </p:nvPr>
        </p:nvSpPr>
        <p:spPr>
          <a:xfrm>
            <a:off x="152400" y="4495800"/>
            <a:ext cx="8763000" cy="6096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10" name="Rectangle 9"/>
          <p:cNvSpPr>
            <a:spLocks noGrp="1"/>
          </p:cNvSpPr>
          <p:nvPr>
            <p:ph type="ftr" sz="quarter" idx="35"/>
          </p:nvPr>
        </p:nvSpPr>
        <p:spPr/>
        <p:txBody>
          <a:bodyPr/>
          <a:lstStyle/>
          <a:p>
            <a:r>
              <a:rPr lang="en-US" dirty="0"/>
              <a:t>Add a footer</a:t>
            </a:r>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1 Portrait with  3 Landscap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4705350" cy="1155763"/>
          </a:xfrm>
          <a:prstGeom prst="rect">
            <a:avLst/>
          </a:prstGeom>
        </p:spPr>
        <p:txBody>
          <a:bodyPr>
            <a:normAutofit/>
          </a:bodyPr>
          <a:lstStyle>
            <a:lvl1pPr>
              <a:defRPr lang="en-US" sz="2000"/>
            </a:lvl1pPr>
          </a:lstStyle>
          <a:p>
            <a:pPr lvl="0"/>
            <a:r>
              <a:rPr lang="en-US"/>
              <a:t>Click to edit Master title style</a:t>
            </a:r>
          </a:p>
        </p:txBody>
      </p:sp>
      <p:sp>
        <p:nvSpPr>
          <p:cNvPr id="26" name="Rectangle 7" descr="An empty placeholder to add an image. Click on the placeholder and select the image that you wish to add"/>
          <p:cNvSpPr>
            <a:spLocks noGrp="1"/>
          </p:cNvSpPr>
          <p:nvPr>
            <p:ph type="pic" sz="quarter" idx="14"/>
          </p:nvPr>
        </p:nvSpPr>
        <p:spPr>
          <a:xfrm>
            <a:off x="609600" y="1676400"/>
            <a:ext cx="4724400" cy="472744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descr="An empty placeholder to add an image. Click on the placeholder and select the image that you wish to add"/>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descr="An empty placeholder to add an image. Click on the placeholder and select the image that you wish to add"/>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descr="An empty placeholder to add an image. Click on the placeholder and select the image that you wish to add"/>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9" name="Rectangle 8"/>
          <p:cNvSpPr>
            <a:spLocks noGrp="1"/>
          </p:cNvSpPr>
          <p:nvPr>
            <p:ph type="ftr" sz="quarter" idx="26"/>
          </p:nvPr>
        </p:nvSpPr>
        <p:spPr/>
        <p:txBody>
          <a:bodyPr/>
          <a:lstStyle/>
          <a:p>
            <a:r>
              <a:rPr lang="en-US" dirty="0"/>
              <a:t>Add a footer</a:t>
            </a:r>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27" name="Rectangle 7" descr="An empty placeholder to add an image. Click on the placeholder and select the image that you wish to add"/>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9" name="Rectangle 7" descr="An empty placeholder to add an image. Click on the placeholder and select the image that you wish to add"/>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3" name="Rectangle 7" descr="An empty placeholder to add an image. Click on the placeholder and select the image that you wish to add"/>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10" name="Rectangle 9"/>
          <p:cNvSpPr>
            <a:spLocks noGrp="1"/>
          </p:cNvSpPr>
          <p:nvPr>
            <p:ph type="ftr" sz="quarter" idx="31"/>
          </p:nvPr>
        </p:nvSpPr>
        <p:spPr/>
        <p:txBody>
          <a:bodyPr/>
          <a:lstStyle/>
          <a:p>
            <a:r>
              <a:rPr lang="en-US" dirty="0"/>
              <a:t>Add a footer</a:t>
            </a:r>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23" name="Rectangle 7" descr="An empty placeholder to add an image. Click on the placeholder and select the image that you wish to add"/>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7" name="Rectangle 7" descr="An empty placeholder to add an image. Click on the placeholder and select the image that you wish to add"/>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2" name="Rectangle 7" descr="An empty placeholder to add an image. Click on the placeholder and select the image that you wish to add"/>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9" name="Rectangle 8"/>
          <p:cNvSpPr>
            <a:spLocks noGrp="1"/>
          </p:cNvSpPr>
          <p:nvPr>
            <p:ph type="ftr" sz="quarter" idx="33"/>
          </p:nvPr>
        </p:nvSpPr>
        <p:spPr/>
        <p:txBody>
          <a:bodyPr/>
          <a:lstStyle/>
          <a:p>
            <a:r>
              <a:rPr lang="en-US" dirty="0"/>
              <a:t>Add a footer</a:t>
            </a:r>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descr="An empty placeholder to add an image. Click on the placeholder and select the image that you wish to add"/>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8" name="Text Placeholder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11" name="Rectangle 10"/>
          <p:cNvSpPr>
            <a:spLocks noGrp="1"/>
          </p:cNvSpPr>
          <p:nvPr>
            <p:ph type="ftr" sz="quarter" idx="19"/>
          </p:nvPr>
        </p:nvSpPr>
        <p:spPr/>
        <p:txBody>
          <a:bodyPr/>
          <a:lstStyle/>
          <a:p>
            <a:r>
              <a:rPr lang="en-US" dirty="0"/>
              <a:t>Add a footer</a:t>
            </a:r>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5924" y="5943600"/>
            <a:ext cx="7388352" cy="334962"/>
          </a:xfrm>
          <a:prstGeom prst="rect">
            <a:avLst/>
          </a:prstGeom>
        </p:spPr>
        <p:txBody>
          <a:bodyPr>
            <a:normAutofit/>
          </a:bodyPr>
          <a:lstStyle>
            <a:lvl1pPr>
              <a:defRPr sz="2000"/>
            </a:lvl1pPr>
          </a:lstStyle>
          <a:p>
            <a:r>
              <a:rPr lang="en-US"/>
              <a:t>Click to edit Master title style</a:t>
            </a:r>
            <a:endParaRPr lang="en-US" dirty="0"/>
          </a:p>
        </p:txBody>
      </p:sp>
      <p:sp>
        <p:nvSpPr>
          <p:cNvPr id="5" name="Rectangle 9" descr="An empty placeholder to add an image. Click on the placeholder and select the image that you wish to add"/>
          <p:cNvSpPr>
            <a:spLocks noGrp="1" noChangeAspect="1"/>
          </p:cNvSpPr>
          <p:nvPr>
            <p:ph type="pic" sz="quarter" idx="10"/>
          </p:nvPr>
        </p:nvSpPr>
        <p:spPr>
          <a:xfrm>
            <a:off x="914400" y="294590"/>
            <a:ext cx="7391400" cy="554355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5"/>
          <p:cNvSpPr>
            <a:spLocks noGrp="1"/>
          </p:cNvSpPr>
          <p:nvPr>
            <p:ph type="body" sz="quarter" idx="11" hasCustomPrompt="1"/>
          </p:nvPr>
        </p:nvSpPr>
        <p:spPr>
          <a:xfrm>
            <a:off x="915924" y="6324600"/>
            <a:ext cx="7388352"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norama">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lvl1pPr>
              <a:defRPr lang="en-US"/>
            </a:lvl1pPr>
          </a:lstStyle>
          <a:p>
            <a:pPr lvl="0"/>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Text Placeholder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7" name="Rectangle 6"/>
          <p:cNvSpPr>
            <a:spLocks noGrp="1"/>
          </p:cNvSpPr>
          <p:nvPr>
            <p:ph type="ftr" sz="quarter" idx="33"/>
          </p:nvPr>
        </p:nvSpPr>
        <p:spPr/>
        <p:txBody>
          <a:bodyPr/>
          <a:lstStyle/>
          <a:p>
            <a:r>
              <a:rPr lang="en-US" dirty="0"/>
              <a:t>Add a footer</a:t>
            </a:r>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endParaRPr lang="en-US" dirty="0"/>
          </a:p>
        </p:txBody>
      </p:sp>
      <p:sp>
        <p:nvSpPr>
          <p:cNvPr id="14" name="Rectangle 6"/>
          <p:cNvSpPr>
            <a:spLocks noGrp="1"/>
          </p:cNvSpPr>
          <p:nvPr>
            <p:ph idx="1"/>
          </p:nvPr>
        </p:nvSpPr>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12/16/2024</a:t>
            </a:fld>
            <a:endParaRPr kumimoji="0" lang="en-US"/>
          </a:p>
        </p:txBody>
      </p:sp>
      <p:sp>
        <p:nvSpPr>
          <p:cNvPr id="27" name="Rectangle 19"/>
          <p:cNvSpPr>
            <a:spLocks noGrp="1"/>
          </p:cNvSpPr>
          <p:nvPr>
            <p:ph type="ftr" sz="quarter" idx="11"/>
          </p:nvPr>
        </p:nvSpPr>
        <p:spPr/>
        <p:txBody>
          <a:bodyPr/>
          <a:lstStyle/>
          <a:p>
            <a:r>
              <a:rPr lang="en-US" dirty="0"/>
              <a:t>Add a footer</a:t>
            </a:r>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317173" y="576263"/>
            <a:ext cx="4234906" cy="5295371"/>
          </a:xfrm>
        </p:spPr>
        <p:txBody>
          <a:bodyPr anchor="ctr" anchorCtr="0">
            <a:normAutofit/>
          </a:bodyPr>
          <a:lstStyle>
            <a:lvl1pPr algn="l">
              <a:lnSpc>
                <a:spcPts val="4350"/>
              </a:lnSpc>
              <a:defRPr sz="3300"/>
            </a:lvl1pPr>
          </a:lstStyle>
          <a:p>
            <a:pPr algn="l">
              <a:lnSpc>
                <a:spcPts val="5800"/>
              </a:lnSpc>
            </a:pPr>
            <a:r>
              <a:rPr lang="en-US" sz="36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4862322" y="-1"/>
            <a:ext cx="3759815" cy="6857998"/>
          </a:xfrm>
          <a:solidFill>
            <a:schemeClr val="accent3"/>
          </a:solidFill>
        </p:spPr>
        <p:txBody>
          <a:bodyPr>
            <a:normAutofit/>
          </a:bodyPr>
          <a:lstStyle>
            <a:lvl1pPr marL="0" indent="0" algn="ctr">
              <a:buNone/>
              <a:defRPr sz="1350"/>
            </a:lvl1pPr>
          </a:lstStyle>
          <a:p>
            <a:r>
              <a:rPr lang="en-US"/>
              <a:t>Click icon to add picture</a:t>
            </a:r>
            <a:endParaRPr lang="en-US" dirty="0"/>
          </a:p>
        </p:txBody>
      </p:sp>
    </p:spTree>
    <p:extLst>
      <p:ext uri="{BB962C8B-B14F-4D97-AF65-F5344CB8AC3E}">
        <p14:creationId xmlns:p14="http://schemas.microsoft.com/office/powerpoint/2010/main" val="8688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rai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7800" y="228600"/>
            <a:ext cx="3505200" cy="685800"/>
          </a:xfrm>
          <a:prstGeom prst="rect">
            <a:avLst/>
          </a:prstGeom>
        </p:spPr>
        <p:txBody>
          <a:bodyPr anchor="t" anchorCtr="0">
            <a:normAutofit/>
          </a:bodyPr>
          <a:lstStyle>
            <a:lvl1pPr>
              <a:defRPr sz="2000"/>
            </a:lvl1p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3" name="Rectangle 6"/>
          <p:cNvSpPr>
            <a:spLocks noGrp="1"/>
          </p:cNvSpPr>
          <p:nvPr>
            <p:ph type="body" sz="quarter" idx="11" hasCustomPrompt="1"/>
          </p:nvPr>
        </p:nvSpPr>
        <p:spPr>
          <a:xfrm>
            <a:off x="5257800" y="2895600"/>
            <a:ext cx="3505200" cy="35052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6" name="Rectangle 5"/>
          <p:cNvSpPr>
            <a:spLocks noGrp="1"/>
          </p:cNvSpPr>
          <p:nvPr>
            <p:ph type="ftr" sz="quarter" idx="14"/>
          </p:nvPr>
        </p:nvSpPr>
        <p:spPr/>
        <p:txBody>
          <a:bodyPr/>
          <a:lstStyle/>
          <a:p>
            <a:r>
              <a:rPr lang="en-US" dirty="0"/>
              <a:t>Add a footer</a:t>
            </a:r>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descr="An empty placeholder to add an image. Click on the placeholder and select the image that you wish to add"/>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bum Section">
    <p:spTree>
      <p:nvGrpSpPr>
        <p:cNvPr id="1" name=""/>
        <p:cNvGrpSpPr/>
        <p:nvPr/>
      </p:nvGrpSpPr>
      <p:grpSpPr>
        <a:xfrm>
          <a:off x="0" y="0"/>
          <a:ext cx="0" cy="0"/>
          <a:chOff x="0" y="0"/>
          <a:chExt cx="0" cy="0"/>
        </a:xfrm>
      </p:grpSpPr>
      <p:sp>
        <p:nvSpPr>
          <p:cNvPr id="3" name="Title 2"/>
          <p:cNvSpPr>
            <a:spLocks noGrp="1"/>
          </p:cNvSpPr>
          <p:nvPr>
            <p:ph type="title"/>
          </p:nvPr>
        </p:nvSpPr>
        <p:spPr>
          <a:xfrm>
            <a:off x="752856" y="4575048"/>
            <a:ext cx="7781544" cy="987552"/>
          </a:xfrm>
          <a:prstGeom prst="rect">
            <a:avLst/>
          </a:prstGeom>
        </p:spPr>
        <p:txBody>
          <a:bodyPr bIns="0" anchor="b" anchorCtr="0">
            <a:normAutofit/>
          </a:bodyPr>
          <a:lstStyle/>
          <a:p>
            <a:r>
              <a:rPr lang="en-US"/>
              <a:t>Click to edit Master title style</a:t>
            </a:r>
            <a:endParaRPr lang="en-US" dirty="0"/>
          </a:p>
        </p:txBody>
      </p:sp>
      <p:sp>
        <p:nvSpPr>
          <p:cNvPr id="7" name="Rectangle 6" descr="An empty placeholder to add an image. Click on the placeholder and select the image that you wish to add"/>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18" name="Rectangle 6" descr="An empty placeholder to add an image. Click on the placeholder and select the image that you wish to add"/>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2" name="Rectangle 6" descr="An empty placeholder to add an image. Click on the placeholder and select the image that you wish to add"/>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10" name="Rectangle 9"/>
          <p:cNvSpPr>
            <a:spLocks noGrp="1"/>
          </p:cNvSpPr>
          <p:nvPr>
            <p:ph type="ftr" sz="quarter" idx="19"/>
          </p:nvPr>
        </p:nvSpPr>
        <p:spPr/>
        <p:txBody>
          <a:bodyPr/>
          <a:lstStyle/>
          <a:p>
            <a:r>
              <a:rPr lang="en-US" dirty="0"/>
              <a:t>Add a footer</a:t>
            </a:r>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Up Portrait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noChangeAspect="1"/>
          </p:cNvSpPr>
          <p:nvPr>
            <p:ph type="pic" sz="quarter" idx="11"/>
          </p:nvPr>
        </p:nvSpPr>
        <p:spPr>
          <a:xfrm>
            <a:off x="1297754" y="1625111"/>
            <a:ext cx="2895966" cy="386128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3" name="Rectangle 7"/>
          <p:cNvSpPr>
            <a:spLocks noGrp="1"/>
          </p:cNvSpPr>
          <p:nvPr>
            <p:ph type="body" sz="quarter" idx="14" hasCustomPrompt="1"/>
          </p:nvPr>
        </p:nvSpPr>
        <p:spPr>
          <a:xfrm>
            <a:off x="12977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0" name="Rectangle 8" descr="An empty placeholder to add an image. Click on the placeholder and select the image that you wish to add"/>
          <p:cNvSpPr>
            <a:spLocks noGrp="1" noChangeAspect="1"/>
          </p:cNvSpPr>
          <p:nvPr>
            <p:ph type="pic" sz="quarter" idx="10"/>
          </p:nvPr>
        </p:nvSpPr>
        <p:spPr>
          <a:xfrm>
            <a:off x="4953000" y="1625600"/>
            <a:ext cx="2897953" cy="38639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9" name="Rectangle 7"/>
          <p:cNvSpPr>
            <a:spLocks noGrp="1"/>
          </p:cNvSpPr>
          <p:nvPr>
            <p:ph type="body" sz="quarter" idx="15" hasCustomPrompt="1"/>
          </p:nvPr>
        </p:nvSpPr>
        <p:spPr>
          <a:xfrm>
            <a:off x="49553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Up Landscape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5" name="Rectangle 7" descr="An empty placeholder to add an image. Click on the placeholder and select the image that you wish to add"/>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3" name="Rectangle 7" descr="An empty placeholder to add an image. Click on the placeholder and select the image that you wish to add"/>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9" name="Rectangle 8"/>
          <p:cNvSpPr>
            <a:spLocks noGrp="1"/>
          </p:cNvSpPr>
          <p:nvPr>
            <p:ph type="ftr" sz="quarter" idx="20"/>
          </p:nvPr>
        </p:nvSpPr>
        <p:spPr/>
        <p:txBody>
          <a:bodyPr/>
          <a:lstStyle/>
          <a:p>
            <a:r>
              <a:rPr lang="en-US" dirty="0"/>
              <a:t>Add a footer</a:t>
            </a:r>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Up Mixed with Caption">
    <p:spTree>
      <p:nvGrpSpPr>
        <p:cNvPr id="1" name=""/>
        <p:cNvGrpSpPr/>
        <p:nvPr/>
      </p:nvGrpSpPr>
      <p:grpSpPr>
        <a:xfrm>
          <a:off x="0" y="0"/>
          <a:ext cx="0" cy="0"/>
          <a:chOff x="0" y="0"/>
          <a:chExt cx="0" cy="0"/>
        </a:xfrm>
      </p:grpSpPr>
      <p:sp>
        <p:nvSpPr>
          <p:cNvPr id="22" name="Rectangle 7" descr="An empty placeholder to add an image. Click on the placeholder and select the image that you wish to add"/>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dirty="0"/>
          </a:p>
        </p:txBody>
      </p:sp>
      <p:sp>
        <p:nvSpPr>
          <p:cNvPr id="6" name="Rectangle 7" descr="An empty placeholder to add an image. Click on the placeholder and select the image that you wish to add"/>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Up Portrait with Captions">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 name="Rectangle 8" descr="An empty placeholder to add an image. Click on the placeholder and select the image that you wish to add"/>
          <p:cNvSpPr>
            <a:spLocks noGrp="1" noChangeAspect="1"/>
          </p:cNvSpPr>
          <p:nvPr>
            <p:ph type="pic" sz="quarter" idx="10"/>
          </p:nvPr>
        </p:nvSpPr>
        <p:spPr>
          <a:xfrm>
            <a:off x="457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7" name="Rectangle 6"/>
          <p:cNvSpPr>
            <a:spLocks noGrp="1"/>
          </p:cNvSpPr>
          <p:nvPr>
            <p:ph type="body" sz="quarter" idx="13" hasCustomPrompt="1"/>
          </p:nvPr>
        </p:nvSpPr>
        <p:spPr>
          <a:xfrm>
            <a:off x="457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4" name="Rectangle 8" descr="An empty placeholder to add an image. Click on the placeholder and select the image that you wish to add"/>
          <p:cNvSpPr>
            <a:spLocks noGrp="1" noChangeAspect="1"/>
          </p:cNvSpPr>
          <p:nvPr>
            <p:ph type="pic" sz="quarter" idx="11"/>
          </p:nvPr>
        </p:nvSpPr>
        <p:spPr>
          <a:xfrm>
            <a:off x="33147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6" name="Rectangle 6"/>
          <p:cNvSpPr>
            <a:spLocks noGrp="1"/>
          </p:cNvSpPr>
          <p:nvPr>
            <p:ph type="body" sz="quarter" idx="14" hasCustomPrompt="1"/>
          </p:nvPr>
        </p:nvSpPr>
        <p:spPr>
          <a:xfrm>
            <a:off x="33147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31" name="Rectangle 8" descr="An empty placeholder to add an image. Click on the placeholder and select the image that you wish to add"/>
          <p:cNvSpPr>
            <a:spLocks noGrp="1" noChangeAspect="1"/>
          </p:cNvSpPr>
          <p:nvPr>
            <p:ph type="pic" sz="quarter" idx="12"/>
          </p:nvPr>
        </p:nvSpPr>
        <p:spPr>
          <a:xfrm>
            <a:off x="6172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14" name="Rectangle 6"/>
          <p:cNvSpPr>
            <a:spLocks noGrp="1"/>
          </p:cNvSpPr>
          <p:nvPr>
            <p:ph type="body" sz="quarter" idx="15" hasCustomPrompt="1"/>
          </p:nvPr>
        </p:nvSpPr>
        <p:spPr>
          <a:xfrm>
            <a:off x="6172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12/16/2024</a:t>
            </a:fld>
            <a:endParaRPr kumimoji="0" lang="en-US"/>
          </a:p>
        </p:txBody>
      </p:sp>
      <p:sp>
        <p:nvSpPr>
          <p:cNvPr id="10" name="Rectangle 9"/>
          <p:cNvSpPr>
            <a:spLocks noGrp="1"/>
          </p:cNvSpPr>
          <p:nvPr>
            <p:ph type="ftr" sz="quarter" idx="18"/>
          </p:nvPr>
        </p:nvSpPr>
        <p:spPr/>
        <p:txBody>
          <a:bodyPr/>
          <a:lstStyle/>
          <a:p>
            <a:r>
              <a:rPr lang="en-US" dirty="0"/>
              <a:t>Add a footer</a:t>
            </a:r>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endParaRPr kumimoji="0"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12/16/2024</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r>
              <a:rPr lang="en-US" dirty="0"/>
              <a:t>Add a footer</a:t>
            </a: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p:txBody>
          <a:bodyPr/>
          <a:lstStyle/>
          <a:p>
            <a:r>
              <a:rPr lang="en-US" dirty="0"/>
              <a:t>Machine learning for predicting used car price in Saudi </a:t>
            </a:r>
            <a:r>
              <a:rPr lang="en-US" dirty="0" err="1"/>
              <a:t>arabia</a:t>
            </a:r>
            <a:br>
              <a:rPr lang="en-US" dirty="0"/>
            </a:br>
            <a:br>
              <a:rPr lang="en-US" dirty="0"/>
            </a:br>
            <a:r>
              <a:rPr lang="en-US" sz="1400" dirty="0"/>
              <a:t>by: </a:t>
            </a:r>
            <a:r>
              <a:rPr lang="en-US" sz="1400" dirty="0" err="1"/>
              <a:t>Puji</a:t>
            </a:r>
            <a:r>
              <a:rPr lang="en-US" sz="1400" dirty="0"/>
              <a:t> </a:t>
            </a:r>
            <a:r>
              <a:rPr lang="en-US" sz="1400" dirty="0" err="1"/>
              <a:t>Maryane</a:t>
            </a:r>
            <a:r>
              <a:rPr lang="en-US" sz="1400" dirty="0"/>
              <a:t> (DTI-DS Student) </a:t>
            </a:r>
            <a:endParaRPr lang="en-US" dirty="0"/>
          </a:p>
        </p:txBody>
      </p:sp>
      <p:pic>
        <p:nvPicPr>
          <p:cNvPr id="19" name="Picture 18">
            <a:extLst>
              <a:ext uri="{FF2B5EF4-FFF2-40B4-BE49-F238E27FC236}">
                <a16:creationId xmlns:a16="http://schemas.microsoft.com/office/drawing/2014/main" id="{4850017D-9AE6-98A9-2979-9AE362712E79}"/>
              </a:ext>
            </a:extLst>
          </p:cNvPr>
          <p:cNvPicPr>
            <a:picLocks noChangeAspect="1"/>
          </p:cNvPicPr>
          <p:nvPr/>
        </p:nvPicPr>
        <p:blipFill>
          <a:blip r:embed="rId3"/>
          <a:srcRect l="29166" r="27500"/>
          <a:stretch/>
        </p:blipFill>
        <p:spPr>
          <a:xfrm>
            <a:off x="4333416" y="0"/>
            <a:ext cx="4837623" cy="6858000"/>
          </a:xfrm>
          <a:prstGeom prst="rect">
            <a:avLst/>
          </a:prstGeom>
        </p:spPr>
      </p:pic>
    </p:spTree>
    <p:extLst>
      <p:ext uri="{BB962C8B-B14F-4D97-AF65-F5344CB8AC3E}">
        <p14:creationId xmlns:p14="http://schemas.microsoft.com/office/powerpoint/2010/main" val="93689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F57C0-E3AA-1CFD-40AC-32938E8ADE4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D229D48-11BA-2440-16A4-B2CD3B4E4158}"/>
              </a:ext>
            </a:extLst>
          </p:cNvPr>
          <p:cNvSpPr>
            <a:spLocks noGrp="1"/>
          </p:cNvSpPr>
          <p:nvPr>
            <p:ph type="body" sz="quarter" idx="11"/>
          </p:nvPr>
        </p:nvSpPr>
        <p:spPr>
          <a:xfrm>
            <a:off x="5257800" y="1447800"/>
            <a:ext cx="3505200" cy="4953000"/>
          </a:xfrm>
        </p:spPr>
        <p:txBody>
          <a:bodyPr/>
          <a:lstStyle/>
          <a:p>
            <a:endParaRPr lang="en-US" dirty="0"/>
          </a:p>
          <a:p>
            <a:endParaRPr lang="en-US" dirty="0"/>
          </a:p>
        </p:txBody>
      </p:sp>
      <p:sp>
        <p:nvSpPr>
          <p:cNvPr id="2" name="Title 1">
            <a:extLst>
              <a:ext uri="{FF2B5EF4-FFF2-40B4-BE49-F238E27FC236}">
                <a16:creationId xmlns:a16="http://schemas.microsoft.com/office/drawing/2014/main" id="{444A6FE9-D141-A88E-CF2B-7360CC5E784C}"/>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800" kern="0" dirty="0"/>
              <a:t>Data preprocessing</a:t>
            </a:r>
          </a:p>
        </p:txBody>
      </p:sp>
      <p:sp>
        <p:nvSpPr>
          <p:cNvPr id="6" name="Arrow: Bent 5">
            <a:extLst>
              <a:ext uri="{FF2B5EF4-FFF2-40B4-BE49-F238E27FC236}">
                <a16:creationId xmlns:a16="http://schemas.microsoft.com/office/drawing/2014/main" id="{164B32EF-53E8-7D96-6FFE-C3E792AA06E7}"/>
              </a:ext>
            </a:extLst>
          </p:cNvPr>
          <p:cNvSpPr/>
          <p:nvPr/>
        </p:nvSpPr>
        <p:spPr>
          <a:xfrm rot="10800000" flipH="1">
            <a:off x="2141811" y="1447800"/>
            <a:ext cx="1393364" cy="1769052"/>
          </a:xfrm>
          <a:prstGeom prst="bentArrow">
            <a:avLst>
              <a:gd name="adj1" fmla="val 6559"/>
              <a:gd name="adj2" fmla="val 7284"/>
              <a:gd name="adj3" fmla="val 9887"/>
              <a:gd name="adj4" fmla="val 4375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Rounded Corners 6">
            <a:extLst>
              <a:ext uri="{FF2B5EF4-FFF2-40B4-BE49-F238E27FC236}">
                <a16:creationId xmlns:a16="http://schemas.microsoft.com/office/drawing/2014/main" id="{1A2A0002-E5A9-00CF-5942-3E3C65573154}"/>
              </a:ext>
            </a:extLst>
          </p:cNvPr>
          <p:cNvSpPr/>
          <p:nvPr/>
        </p:nvSpPr>
        <p:spPr>
          <a:xfrm>
            <a:off x="838200" y="1295400"/>
            <a:ext cx="2532251" cy="555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Column Transformer</a:t>
            </a:r>
          </a:p>
        </p:txBody>
      </p:sp>
      <p:sp>
        <p:nvSpPr>
          <p:cNvPr id="8" name="Arrow: Bent 7">
            <a:extLst>
              <a:ext uri="{FF2B5EF4-FFF2-40B4-BE49-F238E27FC236}">
                <a16:creationId xmlns:a16="http://schemas.microsoft.com/office/drawing/2014/main" id="{A4620CB0-54BA-5C0B-55D2-50AC67AA6EC8}"/>
              </a:ext>
            </a:extLst>
          </p:cNvPr>
          <p:cNvSpPr/>
          <p:nvPr/>
        </p:nvSpPr>
        <p:spPr>
          <a:xfrm rot="10800000" flipH="1">
            <a:off x="2141812" y="1904999"/>
            <a:ext cx="1393363" cy="397453"/>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8">
            <a:extLst>
              <a:ext uri="{FF2B5EF4-FFF2-40B4-BE49-F238E27FC236}">
                <a16:creationId xmlns:a16="http://schemas.microsoft.com/office/drawing/2014/main" id="{56FF88AC-A025-FC67-2C3A-6785033BC1A2}"/>
              </a:ext>
            </a:extLst>
          </p:cNvPr>
          <p:cNvSpPr/>
          <p:nvPr/>
        </p:nvSpPr>
        <p:spPr>
          <a:xfrm>
            <a:off x="3535175" y="1904999"/>
            <a:ext cx="3176339" cy="555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One-Hot Encoding: </a:t>
            </a:r>
          </a:p>
          <a:p>
            <a:pPr algn="ctr"/>
            <a:r>
              <a:rPr lang="en-US" sz="1400" dirty="0" err="1"/>
              <a:t>Gear_Type</a:t>
            </a:r>
            <a:r>
              <a:rPr lang="en-US" sz="1400" dirty="0"/>
              <a:t>, Origin, Options</a:t>
            </a:r>
          </a:p>
        </p:txBody>
      </p:sp>
      <p:sp>
        <p:nvSpPr>
          <p:cNvPr id="10" name="Rectangle: Rounded Corners 9">
            <a:extLst>
              <a:ext uri="{FF2B5EF4-FFF2-40B4-BE49-F238E27FC236}">
                <a16:creationId xmlns:a16="http://schemas.microsoft.com/office/drawing/2014/main" id="{A6528F68-636E-5BA8-437A-E4D10F9658F6}"/>
              </a:ext>
            </a:extLst>
          </p:cNvPr>
          <p:cNvSpPr/>
          <p:nvPr/>
        </p:nvSpPr>
        <p:spPr>
          <a:xfrm>
            <a:off x="3535175" y="2819400"/>
            <a:ext cx="3176339"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Binary Encoding:</a:t>
            </a:r>
          </a:p>
          <a:p>
            <a:pPr algn="ctr"/>
            <a:r>
              <a:rPr lang="en-US" sz="1400" dirty="0"/>
              <a:t>Type, Region, Make</a:t>
            </a:r>
          </a:p>
        </p:txBody>
      </p:sp>
      <p:sp>
        <p:nvSpPr>
          <p:cNvPr id="11" name="Arrow: Bent 10">
            <a:extLst>
              <a:ext uri="{FF2B5EF4-FFF2-40B4-BE49-F238E27FC236}">
                <a16:creationId xmlns:a16="http://schemas.microsoft.com/office/drawing/2014/main" id="{C66B798A-263D-23E4-00B3-1889A936FF07}"/>
              </a:ext>
            </a:extLst>
          </p:cNvPr>
          <p:cNvSpPr/>
          <p:nvPr/>
        </p:nvSpPr>
        <p:spPr>
          <a:xfrm rot="10800000" flipH="1">
            <a:off x="2133601" y="2438400"/>
            <a:ext cx="1393364" cy="1769052"/>
          </a:xfrm>
          <a:prstGeom prst="bentArrow">
            <a:avLst>
              <a:gd name="adj1" fmla="val 6559"/>
              <a:gd name="adj2" fmla="val 7284"/>
              <a:gd name="adj3" fmla="val 9887"/>
              <a:gd name="adj4" fmla="val 4375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Rounded Corners 11">
            <a:extLst>
              <a:ext uri="{FF2B5EF4-FFF2-40B4-BE49-F238E27FC236}">
                <a16:creationId xmlns:a16="http://schemas.microsoft.com/office/drawing/2014/main" id="{1AC08EF7-EBD6-6FAA-4000-34625AFF2068}"/>
              </a:ext>
            </a:extLst>
          </p:cNvPr>
          <p:cNvSpPr/>
          <p:nvPr/>
        </p:nvSpPr>
        <p:spPr>
          <a:xfrm>
            <a:off x="3565367" y="3787747"/>
            <a:ext cx="3176339"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Robust Scaling:</a:t>
            </a:r>
          </a:p>
          <a:p>
            <a:pPr algn="ctr"/>
            <a:r>
              <a:rPr lang="en-US" sz="1400" dirty="0"/>
              <a:t>Year, </a:t>
            </a:r>
            <a:r>
              <a:rPr lang="en-US" sz="1400" dirty="0" err="1"/>
              <a:t>Engine_Size</a:t>
            </a:r>
            <a:r>
              <a:rPr lang="en-US" sz="1400" dirty="0"/>
              <a:t>, Mileage</a:t>
            </a:r>
          </a:p>
        </p:txBody>
      </p:sp>
      <p:sp>
        <p:nvSpPr>
          <p:cNvPr id="14" name="TextBox 13">
            <a:extLst>
              <a:ext uri="{FF2B5EF4-FFF2-40B4-BE49-F238E27FC236}">
                <a16:creationId xmlns:a16="http://schemas.microsoft.com/office/drawing/2014/main" id="{DB244393-5E1D-676F-04E8-A4FED0706288}"/>
              </a:ext>
            </a:extLst>
          </p:cNvPr>
          <p:cNvSpPr txBox="1"/>
          <p:nvPr/>
        </p:nvSpPr>
        <p:spPr>
          <a:xfrm>
            <a:off x="685799" y="4702849"/>
            <a:ext cx="7772402" cy="523220"/>
          </a:xfrm>
          <a:prstGeom prst="rect">
            <a:avLst/>
          </a:prstGeom>
          <a:noFill/>
        </p:spPr>
        <p:txBody>
          <a:bodyPr wrap="square">
            <a:spAutoFit/>
          </a:bodyPr>
          <a:lstStyle/>
          <a:p>
            <a:r>
              <a:rPr lang="en-US" sz="1400" dirty="0"/>
              <a:t>The choice of encoders and scaler is indeed based on the unique values and the nature (categorical or numerical, presence of outliers, etc.) of each column or feature.</a:t>
            </a:r>
          </a:p>
        </p:txBody>
      </p:sp>
      <p:graphicFrame>
        <p:nvGraphicFramePr>
          <p:cNvPr id="15" name="Table 14">
            <a:extLst>
              <a:ext uri="{FF2B5EF4-FFF2-40B4-BE49-F238E27FC236}">
                <a16:creationId xmlns:a16="http://schemas.microsoft.com/office/drawing/2014/main" id="{C98E7C20-FA80-F47A-3339-8099B6AFD0B8}"/>
              </a:ext>
            </a:extLst>
          </p:cNvPr>
          <p:cNvGraphicFramePr>
            <a:graphicFrameLocks noGrp="1"/>
          </p:cNvGraphicFramePr>
          <p:nvPr>
            <p:extLst>
              <p:ext uri="{D42A27DB-BD31-4B8C-83A1-F6EECF244321}">
                <p14:modId xmlns:p14="http://schemas.microsoft.com/office/powerpoint/2010/main" val="339070669"/>
              </p:ext>
            </p:extLst>
          </p:nvPr>
        </p:nvGraphicFramePr>
        <p:xfrm>
          <a:off x="715991" y="5506720"/>
          <a:ext cx="6570408" cy="7416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606590321"/>
                    </a:ext>
                  </a:extLst>
                </a:gridCol>
                <a:gridCol w="685800">
                  <a:extLst>
                    <a:ext uri="{9D8B030D-6E8A-4147-A177-3AD203B41FA5}">
                      <a16:colId xmlns:a16="http://schemas.microsoft.com/office/drawing/2014/main" val="3656726224"/>
                    </a:ext>
                  </a:extLst>
                </a:gridCol>
                <a:gridCol w="609600">
                  <a:extLst>
                    <a:ext uri="{9D8B030D-6E8A-4147-A177-3AD203B41FA5}">
                      <a16:colId xmlns:a16="http://schemas.microsoft.com/office/drawing/2014/main" val="1084765482"/>
                    </a:ext>
                  </a:extLst>
                </a:gridCol>
                <a:gridCol w="914400">
                  <a:extLst>
                    <a:ext uri="{9D8B030D-6E8A-4147-A177-3AD203B41FA5}">
                      <a16:colId xmlns:a16="http://schemas.microsoft.com/office/drawing/2014/main" val="2406274912"/>
                    </a:ext>
                  </a:extLst>
                </a:gridCol>
                <a:gridCol w="685800">
                  <a:extLst>
                    <a:ext uri="{9D8B030D-6E8A-4147-A177-3AD203B41FA5}">
                      <a16:colId xmlns:a16="http://schemas.microsoft.com/office/drawing/2014/main" val="1625768125"/>
                    </a:ext>
                  </a:extLst>
                </a:gridCol>
                <a:gridCol w="762000">
                  <a:extLst>
                    <a:ext uri="{9D8B030D-6E8A-4147-A177-3AD203B41FA5}">
                      <a16:colId xmlns:a16="http://schemas.microsoft.com/office/drawing/2014/main" val="886778419"/>
                    </a:ext>
                  </a:extLst>
                </a:gridCol>
                <a:gridCol w="533400">
                  <a:extLst>
                    <a:ext uri="{9D8B030D-6E8A-4147-A177-3AD203B41FA5}">
                      <a16:colId xmlns:a16="http://schemas.microsoft.com/office/drawing/2014/main" val="3268039686"/>
                    </a:ext>
                  </a:extLst>
                </a:gridCol>
                <a:gridCol w="1007808">
                  <a:extLst>
                    <a:ext uri="{9D8B030D-6E8A-4147-A177-3AD203B41FA5}">
                      <a16:colId xmlns:a16="http://schemas.microsoft.com/office/drawing/2014/main" val="3946508185"/>
                    </a:ext>
                  </a:extLst>
                </a:gridCol>
                <a:gridCol w="838200">
                  <a:extLst>
                    <a:ext uri="{9D8B030D-6E8A-4147-A177-3AD203B41FA5}">
                      <a16:colId xmlns:a16="http://schemas.microsoft.com/office/drawing/2014/main" val="1001384053"/>
                    </a:ext>
                  </a:extLst>
                </a:gridCol>
              </a:tblGrid>
              <a:tr h="370840">
                <a:tc>
                  <a:txBody>
                    <a:bodyPr/>
                    <a:lstStyle/>
                    <a:p>
                      <a:pPr algn="ctr"/>
                      <a:r>
                        <a:rPr lang="en-US" sz="1000" dirty="0"/>
                        <a:t>Type</a:t>
                      </a:r>
                    </a:p>
                  </a:txBody>
                  <a:tcPr/>
                </a:tc>
                <a:tc>
                  <a:txBody>
                    <a:bodyPr/>
                    <a:lstStyle/>
                    <a:p>
                      <a:pPr algn="ctr"/>
                      <a:r>
                        <a:rPr lang="en-US" sz="1000" dirty="0"/>
                        <a:t>Region</a:t>
                      </a:r>
                    </a:p>
                  </a:txBody>
                  <a:tcPr/>
                </a:tc>
                <a:tc>
                  <a:txBody>
                    <a:bodyPr/>
                    <a:lstStyle/>
                    <a:p>
                      <a:pPr algn="ctr"/>
                      <a:r>
                        <a:rPr lang="en-US" sz="1000" dirty="0"/>
                        <a:t>Make</a:t>
                      </a:r>
                    </a:p>
                  </a:txBody>
                  <a:tcPr/>
                </a:tc>
                <a:tc>
                  <a:txBody>
                    <a:bodyPr/>
                    <a:lstStyle/>
                    <a:p>
                      <a:pPr algn="ctr"/>
                      <a:r>
                        <a:rPr lang="en-US" sz="1000" dirty="0"/>
                        <a:t>Gear Type </a:t>
                      </a:r>
                    </a:p>
                  </a:txBody>
                  <a:tcPr/>
                </a:tc>
                <a:tc>
                  <a:txBody>
                    <a:bodyPr/>
                    <a:lstStyle/>
                    <a:p>
                      <a:pPr algn="ctr"/>
                      <a:r>
                        <a:rPr lang="en-US" sz="1000" dirty="0"/>
                        <a:t>Origin</a:t>
                      </a:r>
                    </a:p>
                  </a:txBody>
                  <a:tcPr/>
                </a:tc>
                <a:tc>
                  <a:txBody>
                    <a:bodyPr/>
                    <a:lstStyle/>
                    <a:p>
                      <a:pPr algn="ctr"/>
                      <a:r>
                        <a:rPr lang="en-US" sz="1000" dirty="0"/>
                        <a:t>Options</a:t>
                      </a:r>
                    </a:p>
                  </a:txBody>
                  <a:tcPr/>
                </a:tc>
                <a:tc>
                  <a:txBody>
                    <a:bodyPr/>
                    <a:lstStyle/>
                    <a:p>
                      <a:pPr algn="ctr"/>
                      <a:r>
                        <a:rPr lang="en-US" sz="1000" dirty="0"/>
                        <a:t>Year</a:t>
                      </a:r>
                    </a:p>
                  </a:txBody>
                  <a:tcPr/>
                </a:tc>
                <a:tc>
                  <a:txBody>
                    <a:bodyPr/>
                    <a:lstStyle/>
                    <a:p>
                      <a:pPr algn="ctr"/>
                      <a:r>
                        <a:rPr lang="en-US" sz="1000" dirty="0"/>
                        <a:t>Engine Size</a:t>
                      </a:r>
                    </a:p>
                  </a:txBody>
                  <a:tcPr/>
                </a:tc>
                <a:tc>
                  <a:txBody>
                    <a:bodyPr/>
                    <a:lstStyle/>
                    <a:p>
                      <a:pPr algn="ctr"/>
                      <a:r>
                        <a:rPr lang="en-US" sz="1000" dirty="0"/>
                        <a:t>Mileage</a:t>
                      </a:r>
                    </a:p>
                  </a:txBody>
                  <a:tcPr/>
                </a:tc>
                <a:extLst>
                  <a:ext uri="{0D108BD9-81ED-4DB2-BD59-A6C34878D82A}">
                    <a16:rowId xmlns:a16="http://schemas.microsoft.com/office/drawing/2014/main" val="3180644802"/>
                  </a:ext>
                </a:extLst>
              </a:tr>
              <a:tr h="370840">
                <a:tc>
                  <a:txBody>
                    <a:bodyPr/>
                    <a:lstStyle/>
                    <a:p>
                      <a:pPr algn="ctr"/>
                      <a:r>
                        <a:rPr lang="en-US" sz="1400" dirty="0"/>
                        <a:t>347</a:t>
                      </a:r>
                    </a:p>
                  </a:txBody>
                  <a:tcPr/>
                </a:tc>
                <a:tc>
                  <a:txBody>
                    <a:bodyPr/>
                    <a:lstStyle/>
                    <a:p>
                      <a:pPr algn="ctr"/>
                      <a:r>
                        <a:rPr lang="en-US" sz="1400" dirty="0"/>
                        <a:t>27</a:t>
                      </a:r>
                    </a:p>
                  </a:txBody>
                  <a:tcPr/>
                </a:tc>
                <a:tc>
                  <a:txBody>
                    <a:bodyPr/>
                    <a:lstStyle/>
                    <a:p>
                      <a:pPr algn="ctr"/>
                      <a:r>
                        <a:rPr lang="en-US" sz="1400" dirty="0"/>
                        <a:t>58</a:t>
                      </a:r>
                    </a:p>
                  </a:txBody>
                  <a:tcPr/>
                </a:tc>
                <a:tc>
                  <a:txBody>
                    <a:bodyPr/>
                    <a:lstStyle/>
                    <a:p>
                      <a:pPr algn="ctr"/>
                      <a:r>
                        <a:rPr lang="en-US" sz="1400" dirty="0"/>
                        <a:t>2</a:t>
                      </a:r>
                    </a:p>
                  </a:txBody>
                  <a:tcPr/>
                </a:tc>
                <a:tc>
                  <a:txBody>
                    <a:bodyPr/>
                    <a:lstStyle/>
                    <a:p>
                      <a:pPr algn="ctr"/>
                      <a:r>
                        <a:rPr lang="en-US" sz="1400" dirty="0"/>
                        <a:t>4</a:t>
                      </a:r>
                    </a:p>
                  </a:txBody>
                  <a:tcPr/>
                </a:tc>
                <a:tc>
                  <a:txBody>
                    <a:bodyPr/>
                    <a:lstStyle/>
                    <a:p>
                      <a:pPr algn="ctr"/>
                      <a:r>
                        <a:rPr lang="en-US" sz="1400" dirty="0"/>
                        <a:t>3</a:t>
                      </a:r>
                    </a:p>
                  </a:txBody>
                  <a:tcPr/>
                </a:tc>
                <a:tc>
                  <a:txBody>
                    <a:bodyPr/>
                    <a:lstStyle/>
                    <a:p>
                      <a:pPr algn="ctr"/>
                      <a:r>
                        <a:rPr lang="en-US" sz="1400" dirty="0"/>
                        <a:t>50</a:t>
                      </a:r>
                    </a:p>
                  </a:txBody>
                  <a:tcPr/>
                </a:tc>
                <a:tc>
                  <a:txBody>
                    <a:bodyPr/>
                    <a:lstStyle/>
                    <a:p>
                      <a:pPr algn="ctr"/>
                      <a:r>
                        <a:rPr lang="en-US" sz="1400" dirty="0"/>
                        <a:t>71</a:t>
                      </a:r>
                    </a:p>
                  </a:txBody>
                  <a:tcPr/>
                </a:tc>
                <a:tc>
                  <a:txBody>
                    <a:bodyPr/>
                    <a:lstStyle/>
                    <a:p>
                      <a:pPr algn="ctr"/>
                      <a:r>
                        <a:rPr lang="en-US" sz="1400" dirty="0"/>
                        <a:t>1716</a:t>
                      </a:r>
                    </a:p>
                  </a:txBody>
                  <a:tcPr/>
                </a:tc>
                <a:extLst>
                  <a:ext uri="{0D108BD9-81ED-4DB2-BD59-A6C34878D82A}">
                    <a16:rowId xmlns:a16="http://schemas.microsoft.com/office/drawing/2014/main" val="1571275983"/>
                  </a:ext>
                </a:extLst>
              </a:tr>
            </a:tbl>
          </a:graphicData>
        </a:graphic>
      </p:graphicFrame>
    </p:spTree>
    <p:extLst>
      <p:ext uri="{BB962C8B-B14F-4D97-AF65-F5344CB8AC3E}">
        <p14:creationId xmlns:p14="http://schemas.microsoft.com/office/powerpoint/2010/main" val="904432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EF2D9-32D8-BB45-C2BF-6C678127C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8A97CD-5CCE-B225-9569-A5B643730E8C}"/>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400" kern="0" dirty="0"/>
              <a:t>Model selection &amp; METRICs </a:t>
            </a:r>
            <a:r>
              <a:rPr lang="en-US" sz="2400" kern="0" dirty="0" err="1"/>
              <a:t>EVALUATIOn</a:t>
            </a:r>
            <a:endParaRPr lang="en-US" sz="2400" kern="0" dirty="0"/>
          </a:p>
        </p:txBody>
      </p:sp>
      <p:sp>
        <p:nvSpPr>
          <p:cNvPr id="4" name="TextBox 3">
            <a:extLst>
              <a:ext uri="{FF2B5EF4-FFF2-40B4-BE49-F238E27FC236}">
                <a16:creationId xmlns:a16="http://schemas.microsoft.com/office/drawing/2014/main" id="{79080E30-C342-34C5-7D32-6FCA18D89E3A}"/>
              </a:ext>
            </a:extLst>
          </p:cNvPr>
          <p:cNvSpPr txBox="1"/>
          <p:nvPr/>
        </p:nvSpPr>
        <p:spPr>
          <a:xfrm>
            <a:off x="1447800" y="1037033"/>
            <a:ext cx="8186035" cy="1384995"/>
          </a:xfrm>
          <a:prstGeom prst="rect">
            <a:avLst/>
          </a:prstGeom>
          <a:noFill/>
        </p:spPr>
        <p:txBody>
          <a:bodyPr wrap="square">
            <a:spAutoFit/>
          </a:bodyPr>
          <a:lstStyle/>
          <a:p>
            <a:pPr marL="342900" indent="-342900" algn="l">
              <a:buFont typeface="Arial" panose="020B0604020202020204" pitchFamily="34" charset="0"/>
              <a:buChar char="•"/>
            </a:pPr>
            <a:r>
              <a:rPr lang="en-US" sz="1400" dirty="0">
                <a:latin typeface="+mj-lt"/>
                <a:sym typeface="Wingdings" panose="05000000000000000000" pitchFamily="2" charset="2"/>
              </a:rPr>
              <a:t>Linear Regression</a:t>
            </a:r>
          </a:p>
          <a:p>
            <a:pPr marL="342900" indent="-342900" algn="l">
              <a:buFont typeface="Arial" panose="020B0604020202020204" pitchFamily="34" charset="0"/>
              <a:buChar char="•"/>
            </a:pPr>
            <a:r>
              <a:rPr lang="en-US" sz="1400" dirty="0">
                <a:latin typeface="+mj-lt"/>
                <a:sym typeface="Wingdings" panose="05000000000000000000" pitchFamily="2" charset="2"/>
              </a:rPr>
              <a:t>K-Nearest Neighbors Regression</a:t>
            </a:r>
          </a:p>
          <a:p>
            <a:pPr marL="342900" indent="-342900" algn="l">
              <a:buFont typeface="Arial" panose="020B0604020202020204" pitchFamily="34" charset="0"/>
              <a:buChar char="•"/>
            </a:pPr>
            <a:r>
              <a:rPr lang="en-US" sz="1400" dirty="0">
                <a:latin typeface="+mj-lt"/>
                <a:sym typeface="Wingdings" panose="05000000000000000000" pitchFamily="2" charset="2"/>
              </a:rPr>
              <a:t>Decision Tree Regression</a:t>
            </a:r>
          </a:p>
          <a:p>
            <a:pPr marL="342900" indent="-342900" algn="l">
              <a:buFont typeface="Arial" panose="020B0604020202020204" pitchFamily="34" charset="0"/>
              <a:buChar char="•"/>
            </a:pPr>
            <a:r>
              <a:rPr lang="en-US" sz="1400" dirty="0">
                <a:latin typeface="+mj-lt"/>
                <a:sym typeface="Wingdings" panose="05000000000000000000" pitchFamily="2" charset="2"/>
              </a:rPr>
              <a:t>Random Forest Regression</a:t>
            </a:r>
          </a:p>
          <a:p>
            <a:pPr marL="342900" indent="-342900" algn="l">
              <a:buFont typeface="Arial" panose="020B0604020202020204" pitchFamily="34" charset="0"/>
              <a:buChar char="•"/>
            </a:pPr>
            <a:r>
              <a:rPr lang="en-US" sz="1400" dirty="0">
                <a:latin typeface="+mj-lt"/>
                <a:sym typeface="Wingdings" panose="05000000000000000000" pitchFamily="2" charset="2"/>
              </a:rPr>
              <a:t>Gradient Boosting Regression</a:t>
            </a:r>
          </a:p>
          <a:p>
            <a:pPr marL="342900" indent="-342900" algn="l">
              <a:buFont typeface="Arial" panose="020B0604020202020204" pitchFamily="34" charset="0"/>
              <a:buChar char="•"/>
            </a:pPr>
            <a:r>
              <a:rPr lang="en-US" sz="1400" dirty="0" err="1">
                <a:latin typeface="+mj-lt"/>
                <a:sym typeface="Wingdings" panose="05000000000000000000" pitchFamily="2" charset="2"/>
              </a:rPr>
              <a:t>XGBoost</a:t>
            </a:r>
            <a:r>
              <a:rPr lang="en-US" sz="1400" dirty="0">
                <a:latin typeface="+mj-lt"/>
                <a:sym typeface="Wingdings" panose="05000000000000000000" pitchFamily="2" charset="2"/>
              </a:rPr>
              <a:t> Regression</a:t>
            </a:r>
          </a:p>
        </p:txBody>
      </p:sp>
      <p:pic>
        <p:nvPicPr>
          <p:cNvPr id="6" name="Picture 5">
            <a:extLst>
              <a:ext uri="{FF2B5EF4-FFF2-40B4-BE49-F238E27FC236}">
                <a16:creationId xmlns:a16="http://schemas.microsoft.com/office/drawing/2014/main" id="{DB9FEB48-FCAB-66AA-1717-F87565EF8C4A}"/>
              </a:ext>
            </a:extLst>
          </p:cNvPr>
          <p:cNvPicPr>
            <a:picLocks noChangeAspect="1"/>
          </p:cNvPicPr>
          <p:nvPr/>
        </p:nvPicPr>
        <p:blipFill>
          <a:blip r:embed="rId3"/>
          <a:stretch>
            <a:fillRect/>
          </a:stretch>
        </p:blipFill>
        <p:spPr>
          <a:xfrm>
            <a:off x="1146272" y="2895600"/>
            <a:ext cx="6851455" cy="3331688"/>
          </a:xfrm>
          <a:prstGeom prst="rect">
            <a:avLst/>
          </a:prstGeom>
        </p:spPr>
      </p:pic>
      <p:sp>
        <p:nvSpPr>
          <p:cNvPr id="8" name="TextBox 7">
            <a:extLst>
              <a:ext uri="{FF2B5EF4-FFF2-40B4-BE49-F238E27FC236}">
                <a16:creationId xmlns:a16="http://schemas.microsoft.com/office/drawing/2014/main" id="{F9B54388-B27E-0F49-5654-148D64ECF681}"/>
              </a:ext>
            </a:extLst>
          </p:cNvPr>
          <p:cNvSpPr txBox="1"/>
          <p:nvPr/>
        </p:nvSpPr>
        <p:spPr>
          <a:xfrm>
            <a:off x="4707533" y="1098588"/>
            <a:ext cx="4572000" cy="1169551"/>
          </a:xfrm>
          <a:prstGeom prst="rect">
            <a:avLst/>
          </a:prstGeom>
          <a:noFill/>
        </p:spPr>
        <p:txBody>
          <a:bodyPr wrap="square">
            <a:spAutoFit/>
          </a:bodyPr>
          <a:lstStyle/>
          <a:p>
            <a:pPr marL="342900" indent="-342900" algn="l">
              <a:buFont typeface="Arial" panose="020B0604020202020204" pitchFamily="34" charset="0"/>
              <a:buChar char="•"/>
            </a:pPr>
            <a:r>
              <a:rPr lang="en-US" sz="1400" dirty="0">
                <a:latin typeface="+mj-lt"/>
                <a:sym typeface="Wingdings" panose="05000000000000000000" pitchFamily="2" charset="2"/>
              </a:rPr>
              <a:t>Ridge Regression</a:t>
            </a:r>
          </a:p>
          <a:p>
            <a:pPr marL="342900" indent="-342900" algn="l">
              <a:buFont typeface="Arial" panose="020B0604020202020204" pitchFamily="34" charset="0"/>
              <a:buChar char="•"/>
            </a:pPr>
            <a:r>
              <a:rPr lang="en-US" sz="1400" dirty="0">
                <a:latin typeface="+mj-lt"/>
                <a:sym typeface="Wingdings" panose="05000000000000000000" pitchFamily="2" charset="2"/>
              </a:rPr>
              <a:t>Lasso Regression</a:t>
            </a:r>
          </a:p>
          <a:p>
            <a:pPr marL="342900" indent="-342900" algn="l">
              <a:buFont typeface="Arial" panose="020B0604020202020204" pitchFamily="34" charset="0"/>
              <a:buChar char="•"/>
            </a:pPr>
            <a:r>
              <a:rPr lang="en-US" sz="1400" dirty="0">
                <a:latin typeface="+mj-lt"/>
                <a:sym typeface="Wingdings" panose="05000000000000000000" pitchFamily="2" charset="2"/>
              </a:rPr>
              <a:t>Elastic Net</a:t>
            </a:r>
          </a:p>
          <a:p>
            <a:pPr marL="342900" indent="-342900" algn="l">
              <a:buFont typeface="Arial" panose="020B0604020202020204" pitchFamily="34" charset="0"/>
              <a:buChar char="•"/>
            </a:pPr>
            <a:r>
              <a:rPr lang="en-US" sz="1400" dirty="0">
                <a:latin typeface="+mj-lt"/>
                <a:sym typeface="Wingdings" panose="05000000000000000000" pitchFamily="2" charset="2"/>
              </a:rPr>
              <a:t>AdaBoost Regression</a:t>
            </a:r>
          </a:p>
          <a:p>
            <a:pPr marL="342900" indent="-342900" algn="l">
              <a:buFont typeface="Arial" panose="020B0604020202020204" pitchFamily="34" charset="0"/>
              <a:buChar char="•"/>
            </a:pPr>
            <a:r>
              <a:rPr lang="en-US" sz="1400" dirty="0" err="1">
                <a:latin typeface="+mj-lt"/>
                <a:sym typeface="Wingdings" panose="05000000000000000000" pitchFamily="2" charset="2"/>
              </a:rPr>
              <a:t>CatBoost</a:t>
            </a:r>
            <a:r>
              <a:rPr lang="en-US" sz="1400" dirty="0">
                <a:latin typeface="+mj-lt"/>
                <a:sym typeface="Wingdings" panose="05000000000000000000" pitchFamily="2" charset="2"/>
              </a:rPr>
              <a:t> Regression</a:t>
            </a:r>
            <a:endParaRPr lang="en-US" sz="1400" dirty="0"/>
          </a:p>
        </p:txBody>
      </p:sp>
      <p:sp>
        <p:nvSpPr>
          <p:cNvPr id="14" name="Rectangle 13">
            <a:extLst>
              <a:ext uri="{FF2B5EF4-FFF2-40B4-BE49-F238E27FC236}">
                <a16:creationId xmlns:a16="http://schemas.microsoft.com/office/drawing/2014/main" id="{7BA4A628-2A0B-9DE3-4549-D6F437239A63}"/>
              </a:ext>
            </a:extLst>
          </p:cNvPr>
          <p:cNvSpPr/>
          <p:nvPr/>
        </p:nvSpPr>
        <p:spPr>
          <a:xfrm>
            <a:off x="3048000" y="2764311"/>
            <a:ext cx="914400" cy="35977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3EF395-E909-EA08-D242-758FBF3591DE}"/>
              </a:ext>
            </a:extLst>
          </p:cNvPr>
          <p:cNvSpPr/>
          <p:nvPr/>
        </p:nvSpPr>
        <p:spPr>
          <a:xfrm>
            <a:off x="4800600" y="2743200"/>
            <a:ext cx="914400" cy="35977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A5D4CD-D494-99F8-5AE7-3615C1DAD74D}"/>
              </a:ext>
            </a:extLst>
          </p:cNvPr>
          <p:cNvSpPr/>
          <p:nvPr/>
        </p:nvSpPr>
        <p:spPr>
          <a:xfrm>
            <a:off x="6553200" y="2743200"/>
            <a:ext cx="685800" cy="35977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4709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FAE7A-B7BE-0467-1EF3-3BE2E6F8B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E7B51-3C4A-1EF0-C40B-BD915E510519}"/>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400" kern="0" dirty="0"/>
              <a:t>Model selection &amp; METRICs </a:t>
            </a:r>
            <a:r>
              <a:rPr lang="en-US" sz="2400" kern="0" dirty="0" err="1"/>
              <a:t>EVALUATIOn</a:t>
            </a:r>
            <a:endParaRPr lang="en-US" sz="2400" kern="0" dirty="0"/>
          </a:p>
        </p:txBody>
      </p:sp>
      <p:pic>
        <p:nvPicPr>
          <p:cNvPr id="3" name="Picture 2">
            <a:extLst>
              <a:ext uri="{FF2B5EF4-FFF2-40B4-BE49-F238E27FC236}">
                <a16:creationId xmlns:a16="http://schemas.microsoft.com/office/drawing/2014/main" id="{23271009-FA1C-4CCD-7E12-FD8ECC1FCA5F}"/>
              </a:ext>
            </a:extLst>
          </p:cNvPr>
          <p:cNvPicPr>
            <a:picLocks noChangeAspect="1"/>
          </p:cNvPicPr>
          <p:nvPr/>
        </p:nvPicPr>
        <p:blipFill>
          <a:blip r:embed="rId3"/>
          <a:stretch>
            <a:fillRect/>
          </a:stretch>
        </p:blipFill>
        <p:spPr>
          <a:xfrm>
            <a:off x="2133600" y="3733800"/>
            <a:ext cx="6392167" cy="2495898"/>
          </a:xfrm>
          <a:prstGeom prst="rect">
            <a:avLst/>
          </a:prstGeom>
        </p:spPr>
      </p:pic>
      <p:pic>
        <p:nvPicPr>
          <p:cNvPr id="5" name="Picture 4">
            <a:extLst>
              <a:ext uri="{FF2B5EF4-FFF2-40B4-BE49-F238E27FC236}">
                <a16:creationId xmlns:a16="http://schemas.microsoft.com/office/drawing/2014/main" id="{D92B8042-5915-7CD8-3F5C-2C846BD2814F}"/>
              </a:ext>
            </a:extLst>
          </p:cNvPr>
          <p:cNvPicPr>
            <a:picLocks noChangeAspect="1"/>
          </p:cNvPicPr>
          <p:nvPr/>
        </p:nvPicPr>
        <p:blipFill>
          <a:blip r:embed="rId4"/>
          <a:stretch>
            <a:fillRect/>
          </a:stretch>
        </p:blipFill>
        <p:spPr>
          <a:xfrm>
            <a:off x="609600" y="1134924"/>
            <a:ext cx="6315956" cy="2505425"/>
          </a:xfrm>
          <a:prstGeom prst="rect">
            <a:avLst/>
          </a:prstGeom>
        </p:spPr>
      </p:pic>
      <p:sp>
        <p:nvSpPr>
          <p:cNvPr id="4" name="Rectangle 3">
            <a:extLst>
              <a:ext uri="{FF2B5EF4-FFF2-40B4-BE49-F238E27FC236}">
                <a16:creationId xmlns:a16="http://schemas.microsoft.com/office/drawing/2014/main" id="{96CD1C09-32A9-1E9C-062C-629BF49F8978}"/>
              </a:ext>
            </a:extLst>
          </p:cNvPr>
          <p:cNvSpPr/>
          <p:nvPr/>
        </p:nvSpPr>
        <p:spPr>
          <a:xfrm>
            <a:off x="6172200" y="2209800"/>
            <a:ext cx="533400" cy="6463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83879DA-F2E7-81F5-DC24-D946FFA813E1}"/>
              </a:ext>
            </a:extLst>
          </p:cNvPr>
          <p:cNvSpPr/>
          <p:nvPr/>
        </p:nvSpPr>
        <p:spPr>
          <a:xfrm>
            <a:off x="7772400" y="3733800"/>
            <a:ext cx="533400" cy="6463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3678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04D64-B3E2-3241-F4CA-21C99582FB4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9B1E302-C0B5-CCB0-DDF8-BFEE1A59A645}"/>
              </a:ext>
            </a:extLst>
          </p:cNvPr>
          <p:cNvPicPr>
            <a:picLocks noChangeAspect="1"/>
          </p:cNvPicPr>
          <p:nvPr/>
        </p:nvPicPr>
        <p:blipFill>
          <a:blip r:embed="rId3"/>
          <a:stretch>
            <a:fillRect/>
          </a:stretch>
        </p:blipFill>
        <p:spPr>
          <a:xfrm>
            <a:off x="1066800" y="1285708"/>
            <a:ext cx="6725896" cy="2876739"/>
          </a:xfrm>
          <a:prstGeom prst="rect">
            <a:avLst/>
          </a:prstGeom>
        </p:spPr>
      </p:pic>
      <p:sp>
        <p:nvSpPr>
          <p:cNvPr id="2" name="Title 1">
            <a:extLst>
              <a:ext uri="{FF2B5EF4-FFF2-40B4-BE49-F238E27FC236}">
                <a16:creationId xmlns:a16="http://schemas.microsoft.com/office/drawing/2014/main" id="{708CE793-74C8-011E-34CD-51EB663F1390}"/>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800" kern="0" dirty="0"/>
              <a:t>Selected model: </a:t>
            </a:r>
            <a:r>
              <a:rPr lang="en-US" sz="2800" kern="0" dirty="0" err="1"/>
              <a:t>catboost</a:t>
            </a:r>
            <a:endParaRPr lang="en-US" sz="2800" kern="0" dirty="0"/>
          </a:p>
        </p:txBody>
      </p:sp>
      <p:pic>
        <p:nvPicPr>
          <p:cNvPr id="5" name="Picture 4">
            <a:extLst>
              <a:ext uri="{FF2B5EF4-FFF2-40B4-BE49-F238E27FC236}">
                <a16:creationId xmlns:a16="http://schemas.microsoft.com/office/drawing/2014/main" id="{2041DFF5-F41D-95F5-A01F-799202ECFE24}"/>
              </a:ext>
            </a:extLst>
          </p:cNvPr>
          <p:cNvPicPr>
            <a:picLocks noChangeAspect="1"/>
          </p:cNvPicPr>
          <p:nvPr/>
        </p:nvPicPr>
        <p:blipFill>
          <a:blip r:embed="rId4"/>
          <a:stretch>
            <a:fillRect/>
          </a:stretch>
        </p:blipFill>
        <p:spPr>
          <a:xfrm>
            <a:off x="1066800" y="4391790"/>
            <a:ext cx="4694223" cy="1066869"/>
          </a:xfrm>
          <a:prstGeom prst="rect">
            <a:avLst/>
          </a:prstGeom>
        </p:spPr>
      </p:pic>
      <p:pic>
        <p:nvPicPr>
          <p:cNvPr id="7" name="Picture 6">
            <a:extLst>
              <a:ext uri="{FF2B5EF4-FFF2-40B4-BE49-F238E27FC236}">
                <a16:creationId xmlns:a16="http://schemas.microsoft.com/office/drawing/2014/main" id="{FD36DF9D-91F6-E293-04A1-A2B4ADA4400D}"/>
              </a:ext>
            </a:extLst>
          </p:cNvPr>
          <p:cNvPicPr>
            <a:picLocks noChangeAspect="1"/>
          </p:cNvPicPr>
          <p:nvPr/>
        </p:nvPicPr>
        <p:blipFill>
          <a:blip r:embed="rId5"/>
          <a:stretch>
            <a:fillRect/>
          </a:stretch>
        </p:blipFill>
        <p:spPr>
          <a:xfrm>
            <a:off x="1043615" y="5614963"/>
            <a:ext cx="3680785" cy="633437"/>
          </a:xfrm>
          <a:prstGeom prst="rect">
            <a:avLst/>
          </a:prstGeom>
        </p:spPr>
      </p:pic>
    </p:spTree>
    <p:extLst>
      <p:ext uri="{BB962C8B-B14F-4D97-AF65-F5344CB8AC3E}">
        <p14:creationId xmlns:p14="http://schemas.microsoft.com/office/powerpoint/2010/main" val="14814692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13BFABA-55F0-F087-2929-F9C5A4A3897F}"/>
              </a:ext>
            </a:extLst>
          </p:cNvPr>
          <p:cNvPicPr>
            <a:picLocks noChangeAspect="1"/>
          </p:cNvPicPr>
          <p:nvPr/>
        </p:nvPicPr>
        <p:blipFill>
          <a:blip r:embed="rId3"/>
          <a:stretch>
            <a:fillRect/>
          </a:stretch>
        </p:blipFill>
        <p:spPr>
          <a:xfrm>
            <a:off x="1181100" y="1550135"/>
            <a:ext cx="6781800" cy="4779943"/>
          </a:xfrm>
          <a:prstGeom prst="rect">
            <a:avLst/>
          </a:prstGeom>
        </p:spPr>
      </p:pic>
      <p:sp>
        <p:nvSpPr>
          <p:cNvPr id="2" name="Title 1">
            <a:extLst>
              <a:ext uri="{FF2B5EF4-FFF2-40B4-BE49-F238E27FC236}">
                <a16:creationId xmlns:a16="http://schemas.microsoft.com/office/drawing/2014/main" id="{3FB2435E-253A-D8A4-7F32-C273518969AF}"/>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400" kern="0" dirty="0" err="1"/>
              <a:t>Catboost</a:t>
            </a:r>
            <a:r>
              <a:rPr lang="en-US" sz="2400" kern="0" dirty="0"/>
              <a:t> model: </a:t>
            </a:r>
          </a:p>
          <a:p>
            <a:pPr algn="ctr"/>
            <a:r>
              <a:rPr lang="en-US" kern="0" dirty="0"/>
              <a:t>Predicted vs actual price plot and residual plot</a:t>
            </a:r>
          </a:p>
        </p:txBody>
      </p:sp>
    </p:spTree>
    <p:extLst>
      <p:ext uri="{BB962C8B-B14F-4D97-AF65-F5344CB8AC3E}">
        <p14:creationId xmlns:p14="http://schemas.microsoft.com/office/powerpoint/2010/main" val="18885070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2BBFF-7E30-4694-02BC-BC405853F67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1E884CA-6A5D-B8D4-00FF-0889ACCAEE99}"/>
              </a:ext>
            </a:extLst>
          </p:cNvPr>
          <p:cNvPicPr>
            <a:picLocks noChangeAspect="1"/>
          </p:cNvPicPr>
          <p:nvPr/>
        </p:nvPicPr>
        <p:blipFill>
          <a:blip r:embed="rId3"/>
          <a:stretch>
            <a:fillRect/>
          </a:stretch>
        </p:blipFill>
        <p:spPr>
          <a:xfrm>
            <a:off x="1071016" y="1524000"/>
            <a:ext cx="7252349" cy="4110730"/>
          </a:xfrm>
          <a:prstGeom prst="rect">
            <a:avLst/>
          </a:prstGeom>
        </p:spPr>
      </p:pic>
      <p:sp>
        <p:nvSpPr>
          <p:cNvPr id="2" name="Title 1">
            <a:extLst>
              <a:ext uri="{FF2B5EF4-FFF2-40B4-BE49-F238E27FC236}">
                <a16:creationId xmlns:a16="http://schemas.microsoft.com/office/drawing/2014/main" id="{65D2C584-16DA-3C82-8B9A-76B3204DFAE0}"/>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400" kern="0" dirty="0" err="1"/>
              <a:t>Catboost</a:t>
            </a:r>
            <a:r>
              <a:rPr lang="en-US" sz="2400" kern="0" dirty="0"/>
              <a:t> model: </a:t>
            </a:r>
          </a:p>
          <a:p>
            <a:pPr algn="ctr"/>
            <a:r>
              <a:rPr lang="en-US" sz="2400" kern="0" dirty="0"/>
              <a:t>Features importance</a:t>
            </a:r>
          </a:p>
        </p:txBody>
      </p:sp>
    </p:spTree>
    <p:extLst>
      <p:ext uri="{BB962C8B-B14F-4D97-AF65-F5344CB8AC3E}">
        <p14:creationId xmlns:p14="http://schemas.microsoft.com/office/powerpoint/2010/main" val="15980875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977B-D702-FDAF-92D8-85BEA47D7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8B69F-BD76-DA46-A24E-3BA4246F0084}"/>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400" kern="0" dirty="0"/>
              <a:t>Model deployment on </a:t>
            </a:r>
            <a:r>
              <a:rPr lang="en-US" sz="2400" kern="0" dirty="0" err="1"/>
              <a:t>streamlit</a:t>
            </a:r>
            <a:endParaRPr lang="en-US" sz="2400" kern="0" dirty="0"/>
          </a:p>
        </p:txBody>
      </p:sp>
      <p:pic>
        <p:nvPicPr>
          <p:cNvPr id="4" name="Picture 3">
            <a:extLst>
              <a:ext uri="{FF2B5EF4-FFF2-40B4-BE49-F238E27FC236}">
                <a16:creationId xmlns:a16="http://schemas.microsoft.com/office/drawing/2014/main" id="{0E3B9700-19F2-64D4-744D-B0F214952010}"/>
              </a:ext>
            </a:extLst>
          </p:cNvPr>
          <p:cNvPicPr>
            <a:picLocks noChangeAspect="1"/>
          </p:cNvPicPr>
          <p:nvPr/>
        </p:nvPicPr>
        <p:blipFill>
          <a:blip r:embed="rId3"/>
          <a:stretch>
            <a:fillRect/>
          </a:stretch>
        </p:blipFill>
        <p:spPr>
          <a:xfrm>
            <a:off x="353791" y="1447800"/>
            <a:ext cx="8436417" cy="4246267"/>
          </a:xfrm>
          <a:prstGeom prst="rect">
            <a:avLst/>
          </a:prstGeom>
        </p:spPr>
      </p:pic>
    </p:spTree>
    <p:extLst>
      <p:ext uri="{BB962C8B-B14F-4D97-AF65-F5344CB8AC3E}">
        <p14:creationId xmlns:p14="http://schemas.microsoft.com/office/powerpoint/2010/main" val="18539353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95082-5896-D3C5-B657-89422F8FB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89C997-5E0E-E714-2F2E-43B3D46C6726}"/>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400" kern="0" dirty="0"/>
              <a:t>Conclusion</a:t>
            </a:r>
          </a:p>
        </p:txBody>
      </p:sp>
      <p:sp>
        <p:nvSpPr>
          <p:cNvPr id="5" name="TextBox 4">
            <a:extLst>
              <a:ext uri="{FF2B5EF4-FFF2-40B4-BE49-F238E27FC236}">
                <a16:creationId xmlns:a16="http://schemas.microsoft.com/office/drawing/2014/main" id="{6FCD3808-421B-53F2-AE4D-1BB926FD0388}"/>
              </a:ext>
            </a:extLst>
          </p:cNvPr>
          <p:cNvSpPr txBox="1"/>
          <p:nvPr/>
        </p:nvSpPr>
        <p:spPr>
          <a:xfrm>
            <a:off x="478983" y="1142298"/>
            <a:ext cx="8055417" cy="4616648"/>
          </a:xfrm>
          <a:prstGeom prst="rect">
            <a:avLst/>
          </a:prstGeom>
          <a:noFill/>
        </p:spPr>
        <p:txBody>
          <a:bodyPr wrap="square" rtlCol="0">
            <a:spAutoFit/>
          </a:bodyPr>
          <a:lstStyle/>
          <a:p>
            <a:r>
              <a:rPr lang="en-US" sz="1400" dirty="0"/>
              <a:t>After modeling is carried out for the Saudi Arabia dataset, it can be concluded that:</a:t>
            </a:r>
          </a:p>
          <a:p>
            <a:pPr marL="171450" indent="-171450">
              <a:buFontTx/>
              <a:buChar char="-"/>
            </a:pPr>
            <a:r>
              <a:rPr lang="en-US" sz="1400" dirty="0"/>
              <a:t>The best model to implement on this Dataset is </a:t>
            </a:r>
            <a:r>
              <a:rPr lang="en-US" sz="1400" dirty="0" err="1"/>
              <a:t>CatBoost</a:t>
            </a:r>
            <a:r>
              <a:rPr lang="en-US" sz="1400" dirty="0"/>
              <a:t>.</a:t>
            </a:r>
          </a:p>
          <a:p>
            <a:endParaRPr lang="en-US" sz="1400" dirty="0"/>
          </a:p>
          <a:p>
            <a:endParaRPr lang="en-US" sz="1400" dirty="0"/>
          </a:p>
          <a:p>
            <a:endParaRPr lang="en-US" sz="1400" dirty="0"/>
          </a:p>
          <a:p>
            <a:endParaRPr lang="en-US" sz="1400" dirty="0"/>
          </a:p>
          <a:p>
            <a:endParaRPr lang="en-US" sz="1400" dirty="0"/>
          </a:p>
          <a:p>
            <a:pPr marL="171450" indent="-171450">
              <a:buFontTx/>
              <a:buChar char="-"/>
            </a:pPr>
            <a:r>
              <a:rPr lang="en-US" sz="1400" dirty="0"/>
              <a:t>In comparing actual values vs. predicted results and residual plots, the higher accuracy in predicting is on used car prices below 100,000 SAR.</a:t>
            </a:r>
          </a:p>
          <a:p>
            <a:pPr marL="171450" indent="-171450">
              <a:buFontTx/>
              <a:buChar char="-"/>
            </a:pP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marL="285750" indent="-285750">
              <a:buFontTx/>
              <a:buChar char="-"/>
            </a:pPr>
            <a:r>
              <a:rPr lang="en-US" sz="1400" dirty="0"/>
              <a:t>Through feature analysis, it was found that the most important feature in determining car prices is the year of manufacturing. </a:t>
            </a:r>
          </a:p>
        </p:txBody>
      </p:sp>
      <p:grpSp>
        <p:nvGrpSpPr>
          <p:cNvPr id="10" name="Group 9">
            <a:extLst>
              <a:ext uri="{FF2B5EF4-FFF2-40B4-BE49-F238E27FC236}">
                <a16:creationId xmlns:a16="http://schemas.microsoft.com/office/drawing/2014/main" id="{63C49D61-68DB-F82E-D879-5E61048CA245}"/>
              </a:ext>
            </a:extLst>
          </p:cNvPr>
          <p:cNvGrpSpPr/>
          <p:nvPr/>
        </p:nvGrpSpPr>
        <p:grpSpPr>
          <a:xfrm>
            <a:off x="1865587" y="3226535"/>
            <a:ext cx="5282208" cy="1878865"/>
            <a:chOff x="1181100" y="1550135"/>
            <a:chExt cx="5282208" cy="1878865"/>
          </a:xfrm>
        </p:grpSpPr>
        <p:pic>
          <p:nvPicPr>
            <p:cNvPr id="8" name="Picture 7">
              <a:extLst>
                <a:ext uri="{FF2B5EF4-FFF2-40B4-BE49-F238E27FC236}">
                  <a16:creationId xmlns:a16="http://schemas.microsoft.com/office/drawing/2014/main" id="{AE62743F-F57B-4BA1-AC96-005B9A020ABB}"/>
                </a:ext>
              </a:extLst>
            </p:cNvPr>
            <p:cNvPicPr>
              <a:picLocks noChangeAspect="1"/>
            </p:cNvPicPr>
            <p:nvPr/>
          </p:nvPicPr>
          <p:blipFill>
            <a:blip r:embed="rId3"/>
            <a:srcRect b="49534"/>
            <a:stretch/>
          </p:blipFill>
          <p:spPr>
            <a:xfrm>
              <a:off x="1181100" y="1550135"/>
              <a:ext cx="5282208" cy="1878865"/>
            </a:xfrm>
            <a:prstGeom prst="rect">
              <a:avLst/>
            </a:prstGeom>
          </p:spPr>
        </p:pic>
        <p:sp>
          <p:nvSpPr>
            <p:cNvPr id="9" name="Oval 8">
              <a:extLst>
                <a:ext uri="{FF2B5EF4-FFF2-40B4-BE49-F238E27FC236}">
                  <a16:creationId xmlns:a16="http://schemas.microsoft.com/office/drawing/2014/main" id="{E5EFFF3B-9224-DDAA-9F8F-933B3676711F}"/>
                </a:ext>
              </a:extLst>
            </p:cNvPr>
            <p:cNvSpPr/>
            <p:nvPr/>
          </p:nvSpPr>
          <p:spPr>
            <a:xfrm rot="20426504">
              <a:off x="1649293" y="2719962"/>
              <a:ext cx="1034479" cy="471594"/>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 name="Table 10">
            <a:extLst>
              <a:ext uri="{FF2B5EF4-FFF2-40B4-BE49-F238E27FC236}">
                <a16:creationId xmlns:a16="http://schemas.microsoft.com/office/drawing/2014/main" id="{FCE80275-E6D3-6B11-1A6F-B52A353CE054}"/>
              </a:ext>
            </a:extLst>
          </p:cNvPr>
          <p:cNvGraphicFramePr>
            <a:graphicFrameLocks noGrp="1"/>
          </p:cNvGraphicFramePr>
          <p:nvPr>
            <p:extLst>
              <p:ext uri="{D42A27DB-BD31-4B8C-83A1-F6EECF244321}">
                <p14:modId xmlns:p14="http://schemas.microsoft.com/office/powerpoint/2010/main" val="2924462409"/>
              </p:ext>
            </p:extLst>
          </p:nvPr>
        </p:nvGraphicFramePr>
        <p:xfrm>
          <a:off x="2141907" y="1828800"/>
          <a:ext cx="4563692" cy="651326"/>
        </p:xfrm>
        <a:graphic>
          <a:graphicData uri="http://schemas.openxmlformats.org/drawingml/2006/table">
            <a:tbl>
              <a:tblPr firstRow="1" bandRow="1">
                <a:tableStyleId>{5C22544A-7EE6-4342-B048-85BDC9FD1C3A}</a:tableStyleId>
              </a:tblPr>
              <a:tblGrid>
                <a:gridCol w="1140923">
                  <a:extLst>
                    <a:ext uri="{9D8B030D-6E8A-4147-A177-3AD203B41FA5}">
                      <a16:colId xmlns:a16="http://schemas.microsoft.com/office/drawing/2014/main" val="3017844120"/>
                    </a:ext>
                  </a:extLst>
                </a:gridCol>
                <a:gridCol w="1140923">
                  <a:extLst>
                    <a:ext uri="{9D8B030D-6E8A-4147-A177-3AD203B41FA5}">
                      <a16:colId xmlns:a16="http://schemas.microsoft.com/office/drawing/2014/main" val="1883899864"/>
                    </a:ext>
                  </a:extLst>
                </a:gridCol>
                <a:gridCol w="1140923">
                  <a:extLst>
                    <a:ext uri="{9D8B030D-6E8A-4147-A177-3AD203B41FA5}">
                      <a16:colId xmlns:a16="http://schemas.microsoft.com/office/drawing/2014/main" val="3275549890"/>
                    </a:ext>
                  </a:extLst>
                </a:gridCol>
                <a:gridCol w="1140923">
                  <a:extLst>
                    <a:ext uri="{9D8B030D-6E8A-4147-A177-3AD203B41FA5}">
                      <a16:colId xmlns:a16="http://schemas.microsoft.com/office/drawing/2014/main" val="3312732724"/>
                    </a:ext>
                  </a:extLst>
                </a:gridCol>
              </a:tblGrid>
              <a:tr h="325663">
                <a:tc>
                  <a:txBody>
                    <a:bodyPr/>
                    <a:lstStyle/>
                    <a:p>
                      <a:pPr algn="ctr"/>
                      <a:r>
                        <a:rPr lang="en-US" sz="1100" dirty="0"/>
                        <a:t>MAE</a:t>
                      </a:r>
                    </a:p>
                  </a:txBody>
                  <a:tcPr/>
                </a:tc>
                <a:tc>
                  <a:txBody>
                    <a:bodyPr/>
                    <a:lstStyle/>
                    <a:p>
                      <a:pPr algn="ctr"/>
                      <a:r>
                        <a:rPr lang="en-US" sz="1100" dirty="0"/>
                        <a:t>RMSE</a:t>
                      </a:r>
                    </a:p>
                  </a:txBody>
                  <a:tcPr/>
                </a:tc>
                <a:tc>
                  <a:txBody>
                    <a:bodyPr/>
                    <a:lstStyle/>
                    <a:p>
                      <a:pPr algn="ctr"/>
                      <a:r>
                        <a:rPr lang="en-US" sz="1100" dirty="0"/>
                        <a:t>R2</a:t>
                      </a:r>
                    </a:p>
                  </a:txBody>
                  <a:tcPr/>
                </a:tc>
                <a:tc>
                  <a:txBody>
                    <a:bodyPr/>
                    <a:lstStyle/>
                    <a:p>
                      <a:pPr algn="ctr"/>
                      <a:r>
                        <a:rPr lang="en-US" sz="1100" dirty="0"/>
                        <a:t>MAPE</a:t>
                      </a:r>
                    </a:p>
                  </a:txBody>
                  <a:tcPr/>
                </a:tc>
                <a:extLst>
                  <a:ext uri="{0D108BD9-81ED-4DB2-BD59-A6C34878D82A}">
                    <a16:rowId xmlns:a16="http://schemas.microsoft.com/office/drawing/2014/main" val="179889694"/>
                  </a:ext>
                </a:extLst>
              </a:tr>
              <a:tr h="325663">
                <a:tc>
                  <a:txBody>
                    <a:bodyPr/>
                    <a:lstStyle/>
                    <a:p>
                      <a:pPr algn="ctr"/>
                      <a:r>
                        <a:rPr lang="en-US" sz="1100" dirty="0"/>
                        <a:t>13445.621970</a:t>
                      </a:r>
                    </a:p>
                  </a:txBody>
                  <a:tcPr/>
                </a:tc>
                <a:tc>
                  <a:txBody>
                    <a:bodyPr/>
                    <a:lstStyle/>
                    <a:p>
                      <a:pPr algn="ctr"/>
                      <a:r>
                        <a:rPr lang="en-US" sz="1100" dirty="0"/>
                        <a:t>27653.812494</a:t>
                      </a:r>
                    </a:p>
                  </a:txBody>
                  <a:tcPr/>
                </a:tc>
                <a:tc>
                  <a:txBody>
                    <a:bodyPr/>
                    <a:lstStyle/>
                    <a:p>
                      <a:pPr algn="ctr"/>
                      <a:r>
                        <a:rPr lang="en-US" sz="1100" dirty="0"/>
                        <a:t>0.831955</a:t>
                      </a:r>
                    </a:p>
                  </a:txBody>
                  <a:tcPr/>
                </a:tc>
                <a:tc>
                  <a:txBody>
                    <a:bodyPr/>
                    <a:lstStyle/>
                    <a:p>
                      <a:pPr algn="ctr"/>
                      <a:r>
                        <a:rPr lang="en-US" sz="1100" dirty="0"/>
                        <a:t>21.226297</a:t>
                      </a:r>
                    </a:p>
                  </a:txBody>
                  <a:tcPr/>
                </a:tc>
                <a:extLst>
                  <a:ext uri="{0D108BD9-81ED-4DB2-BD59-A6C34878D82A}">
                    <a16:rowId xmlns:a16="http://schemas.microsoft.com/office/drawing/2014/main" val="207119810"/>
                  </a:ext>
                </a:extLst>
              </a:tr>
            </a:tbl>
          </a:graphicData>
        </a:graphic>
      </p:graphicFrame>
    </p:spTree>
    <p:extLst>
      <p:ext uri="{BB962C8B-B14F-4D97-AF65-F5344CB8AC3E}">
        <p14:creationId xmlns:p14="http://schemas.microsoft.com/office/powerpoint/2010/main" val="20082912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C030A-40DB-2730-1177-AC7BA13398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1821D-E23E-E495-BDB7-9141E96A7BF5}"/>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400" kern="0" dirty="0"/>
              <a:t>recommendation</a:t>
            </a:r>
          </a:p>
        </p:txBody>
      </p:sp>
      <p:sp>
        <p:nvSpPr>
          <p:cNvPr id="5" name="TextBox 4">
            <a:extLst>
              <a:ext uri="{FF2B5EF4-FFF2-40B4-BE49-F238E27FC236}">
                <a16:creationId xmlns:a16="http://schemas.microsoft.com/office/drawing/2014/main" id="{49382305-58F2-E37F-43EF-998B153E77F0}"/>
              </a:ext>
            </a:extLst>
          </p:cNvPr>
          <p:cNvSpPr txBox="1"/>
          <p:nvPr/>
        </p:nvSpPr>
        <p:spPr>
          <a:xfrm>
            <a:off x="478983" y="1142298"/>
            <a:ext cx="8055417" cy="23123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Add data rows so that the resulting evaluation matrix does not tend to overfit. </a:t>
            </a:r>
          </a:p>
          <a:p>
            <a:pPr marL="285750" indent="-285750">
              <a:lnSpc>
                <a:spcPct val="150000"/>
              </a:lnSpc>
              <a:buFont typeface="Arial" panose="020B0604020202020204" pitchFamily="34" charset="0"/>
              <a:buChar char="•"/>
            </a:pPr>
            <a:r>
              <a:rPr lang="en-US" sz="1400" dirty="0"/>
              <a:t>Carefully preprocess the data to handle missing values, outliers, and skewed distributions. </a:t>
            </a:r>
            <a:r>
              <a:rPr lang="en-US" sz="1400" dirty="0" err="1"/>
              <a:t>CatBoost</a:t>
            </a:r>
            <a:r>
              <a:rPr lang="en-US" sz="1400" dirty="0"/>
              <a:t> is robust to these issues to some extent, but preprocessing the data appropriately can still improve model performance.</a:t>
            </a:r>
          </a:p>
          <a:p>
            <a:pPr marL="285750" indent="-285750">
              <a:lnSpc>
                <a:spcPct val="150000"/>
              </a:lnSpc>
              <a:buFont typeface="Arial" panose="020B0604020202020204" pitchFamily="34" charset="0"/>
              <a:buChar char="•"/>
            </a:pPr>
            <a:r>
              <a:rPr lang="en-US" sz="1400" dirty="0"/>
              <a:t>Experiment with ensemble methods that combine </a:t>
            </a:r>
            <a:r>
              <a:rPr lang="en-US" sz="1400" dirty="0" err="1"/>
              <a:t>CatBoost</a:t>
            </a:r>
            <a:r>
              <a:rPr lang="en-US" sz="1400" dirty="0"/>
              <a:t> models with other algorithms such as random forests or gradient boosting engines, to further improve predictive performance.</a:t>
            </a:r>
          </a:p>
        </p:txBody>
      </p:sp>
    </p:spTree>
    <p:extLst>
      <p:ext uri="{BB962C8B-B14F-4D97-AF65-F5344CB8AC3E}">
        <p14:creationId xmlns:p14="http://schemas.microsoft.com/office/powerpoint/2010/main" val="287739043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164C4-282F-F252-4339-2A8A36BB43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C72B8-DD49-F40D-7A1C-F9B10ED71C19}"/>
              </a:ext>
            </a:extLst>
          </p:cNvPr>
          <p:cNvSpPr>
            <a:spLocks noGrp="1"/>
          </p:cNvSpPr>
          <p:nvPr>
            <p:ph type="title"/>
          </p:nvPr>
        </p:nvSpPr>
        <p:spPr/>
        <p:txBody>
          <a:bodyPr/>
          <a:lstStyle/>
          <a:p>
            <a:pPr algn="ctr"/>
            <a:r>
              <a:rPr lang="en-US" dirty="0"/>
              <a:t>Workflow</a:t>
            </a:r>
          </a:p>
        </p:txBody>
      </p:sp>
      <p:graphicFrame>
        <p:nvGraphicFramePr>
          <p:cNvPr id="4" name="Diagram 3">
            <a:extLst>
              <a:ext uri="{FF2B5EF4-FFF2-40B4-BE49-F238E27FC236}">
                <a16:creationId xmlns:a16="http://schemas.microsoft.com/office/drawing/2014/main" id="{A58FAF8C-9DE0-6C70-F64E-0F830C0F0956}"/>
              </a:ext>
            </a:extLst>
          </p:cNvPr>
          <p:cNvGraphicFramePr/>
          <p:nvPr>
            <p:extLst>
              <p:ext uri="{D42A27DB-BD31-4B8C-83A1-F6EECF244321}">
                <p14:modId xmlns:p14="http://schemas.microsoft.com/office/powerpoint/2010/main" val="132751300"/>
              </p:ext>
            </p:extLst>
          </p:nvPr>
        </p:nvGraphicFramePr>
        <p:xfrm>
          <a:off x="647700" y="1537112"/>
          <a:ext cx="7848600" cy="4101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Placeholder 19">
            <a:extLst>
              <a:ext uri="{FF2B5EF4-FFF2-40B4-BE49-F238E27FC236}">
                <a16:creationId xmlns:a16="http://schemas.microsoft.com/office/drawing/2014/main" id="{3D26959F-4039-4540-AC75-B3B2C66B92EC}"/>
              </a:ext>
            </a:extLst>
          </p:cNvPr>
          <p:cNvPicPr>
            <a:picLocks noChangeAspect="1"/>
          </p:cNvPicPr>
          <p:nvPr/>
        </p:nvPicPr>
        <p:blipFill>
          <a:blip r:embed="rId8"/>
          <a:srcRect l="10790" t="9213" r="5129"/>
          <a:stretch/>
        </p:blipFill>
        <p:spPr>
          <a:xfrm>
            <a:off x="5257800" y="4457700"/>
            <a:ext cx="3886200" cy="2362200"/>
          </a:xfrm>
          <a:prstGeom prst="rect">
            <a:avLst/>
          </a:prstGeom>
          <a:ln w="38100">
            <a:solidFill>
              <a:schemeClr val="tx1"/>
            </a:solidFill>
          </a:ln>
        </p:spPr>
      </p:pic>
    </p:spTree>
    <p:extLst>
      <p:ext uri="{BB962C8B-B14F-4D97-AF65-F5344CB8AC3E}">
        <p14:creationId xmlns:p14="http://schemas.microsoft.com/office/powerpoint/2010/main" val="155750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526" y="649069"/>
            <a:ext cx="7781544" cy="646331"/>
          </a:xfrm>
        </p:spPr>
        <p:txBody>
          <a:bodyPr>
            <a:normAutofit fontScale="90000"/>
          </a:bodyPr>
          <a:lstStyle/>
          <a:p>
            <a:r>
              <a:rPr lang="en-US" dirty="0"/>
              <a:t>Business problem understanding</a:t>
            </a:r>
          </a:p>
        </p:txBody>
      </p:sp>
      <p:sp>
        <p:nvSpPr>
          <p:cNvPr id="6" name="TextBox 5">
            <a:extLst>
              <a:ext uri="{FF2B5EF4-FFF2-40B4-BE49-F238E27FC236}">
                <a16:creationId xmlns:a16="http://schemas.microsoft.com/office/drawing/2014/main" id="{B90BF91C-EEF1-315A-4BA3-5FA4E0112647}"/>
              </a:ext>
            </a:extLst>
          </p:cNvPr>
          <p:cNvSpPr txBox="1"/>
          <p:nvPr/>
        </p:nvSpPr>
        <p:spPr>
          <a:xfrm>
            <a:off x="6071664" y="3981271"/>
            <a:ext cx="2895600" cy="1477328"/>
          </a:xfrm>
          <a:prstGeom prst="rect">
            <a:avLst/>
          </a:prstGeom>
          <a:noFill/>
        </p:spPr>
        <p:txBody>
          <a:bodyPr wrap="square">
            <a:spAutoFit/>
          </a:bodyPr>
          <a:lstStyle/>
          <a:p>
            <a:r>
              <a:rPr lang="en-US" dirty="0"/>
              <a:t>Metric Evaluation:</a:t>
            </a:r>
          </a:p>
          <a:p>
            <a:pPr marL="285750" indent="-285750">
              <a:buFontTx/>
              <a:buChar char="-"/>
            </a:pPr>
            <a:r>
              <a:rPr lang="en-US" dirty="0"/>
              <a:t>MAE</a:t>
            </a:r>
          </a:p>
          <a:p>
            <a:pPr marL="285750" indent="-285750">
              <a:buFontTx/>
              <a:buChar char="-"/>
            </a:pPr>
            <a:r>
              <a:rPr lang="en-US" dirty="0"/>
              <a:t>RMSE</a:t>
            </a:r>
          </a:p>
          <a:p>
            <a:pPr marL="285750" indent="-285750">
              <a:buFontTx/>
              <a:buChar char="-"/>
            </a:pPr>
            <a:r>
              <a:rPr lang="en-US" dirty="0"/>
              <a:t>R-Square</a:t>
            </a:r>
          </a:p>
          <a:p>
            <a:pPr marL="285750" indent="-285750">
              <a:buFontTx/>
              <a:buChar char="-"/>
            </a:pPr>
            <a:r>
              <a:rPr lang="en-US" dirty="0"/>
              <a:t>MAPE</a:t>
            </a:r>
          </a:p>
        </p:txBody>
      </p:sp>
      <p:sp>
        <p:nvSpPr>
          <p:cNvPr id="8" name="TextBox 7">
            <a:extLst>
              <a:ext uri="{FF2B5EF4-FFF2-40B4-BE49-F238E27FC236}">
                <a16:creationId xmlns:a16="http://schemas.microsoft.com/office/drawing/2014/main" id="{3D524EDB-51AE-A1DE-6B78-2E90B968DD4C}"/>
              </a:ext>
            </a:extLst>
          </p:cNvPr>
          <p:cNvSpPr txBox="1"/>
          <p:nvPr/>
        </p:nvSpPr>
        <p:spPr>
          <a:xfrm>
            <a:off x="786338" y="3886200"/>
            <a:ext cx="2590798" cy="2585323"/>
          </a:xfrm>
          <a:prstGeom prst="rect">
            <a:avLst/>
          </a:prstGeom>
          <a:noFill/>
        </p:spPr>
        <p:txBody>
          <a:bodyPr wrap="square">
            <a:spAutoFit/>
          </a:bodyPr>
          <a:lstStyle/>
          <a:p>
            <a:r>
              <a:rPr lang="en-US" dirty="0"/>
              <a:t>Problem Statement: </a:t>
            </a:r>
          </a:p>
          <a:p>
            <a:r>
              <a:rPr lang="en-US" dirty="0"/>
              <a:t>Difficulty in determining competitive prices to optimize transactions on used car buying and selling platforms in Saudi Arabia</a:t>
            </a:r>
          </a:p>
          <a:p>
            <a:endParaRPr lang="en-US" dirty="0"/>
          </a:p>
        </p:txBody>
      </p:sp>
      <p:sp>
        <p:nvSpPr>
          <p:cNvPr id="14" name="TextBox 13">
            <a:extLst>
              <a:ext uri="{FF2B5EF4-FFF2-40B4-BE49-F238E27FC236}">
                <a16:creationId xmlns:a16="http://schemas.microsoft.com/office/drawing/2014/main" id="{8A8F86A9-4DFA-295E-8248-A5F54601A16D}"/>
              </a:ext>
            </a:extLst>
          </p:cNvPr>
          <p:cNvSpPr txBox="1"/>
          <p:nvPr/>
        </p:nvSpPr>
        <p:spPr>
          <a:xfrm>
            <a:off x="3581400" y="3912275"/>
            <a:ext cx="2286000" cy="2585323"/>
          </a:xfrm>
          <a:prstGeom prst="rect">
            <a:avLst/>
          </a:prstGeom>
          <a:noFill/>
        </p:spPr>
        <p:txBody>
          <a:bodyPr wrap="square">
            <a:spAutoFit/>
          </a:bodyPr>
          <a:lstStyle/>
          <a:p>
            <a:r>
              <a:rPr lang="en-US" dirty="0"/>
              <a:t>Goals:</a:t>
            </a:r>
          </a:p>
          <a:p>
            <a:r>
              <a:rPr lang="en-US" dirty="0"/>
              <a:t>Create a machine learning model that can predict the price of a used car based on its specification with a </a:t>
            </a:r>
            <a:r>
              <a:rPr lang="en-US" b="1" dirty="0"/>
              <a:t>Regression</a:t>
            </a:r>
            <a:r>
              <a:rPr lang="en-US" dirty="0"/>
              <a:t> approach</a:t>
            </a:r>
          </a:p>
        </p:txBody>
      </p:sp>
      <p:pic>
        <p:nvPicPr>
          <p:cNvPr id="9" name="Picture Placeholder 8">
            <a:extLst>
              <a:ext uri="{FF2B5EF4-FFF2-40B4-BE49-F238E27FC236}">
                <a16:creationId xmlns:a16="http://schemas.microsoft.com/office/drawing/2014/main" id="{D4BB1413-992D-AA09-DCBB-17D0FC66882E}"/>
              </a:ext>
            </a:extLst>
          </p:cNvPr>
          <p:cNvPicPr>
            <a:picLocks noGrp="1" noChangeAspect="1"/>
          </p:cNvPicPr>
          <p:nvPr>
            <p:ph type="pic" sz="quarter" idx="11"/>
          </p:nvPr>
        </p:nvPicPr>
        <p:blipFill>
          <a:blip r:embed="rId3"/>
          <a:srcRect l="21853" r="21853"/>
          <a:stretch>
            <a:fillRect/>
          </a:stretch>
        </p:blipFill>
        <p:spPr>
          <a:xfrm>
            <a:off x="3755066" y="1715729"/>
            <a:ext cx="1938668" cy="1938668"/>
          </a:xfrm>
        </p:spPr>
      </p:pic>
      <p:pic>
        <p:nvPicPr>
          <p:cNvPr id="16" name="Picture Placeholder 15">
            <a:extLst>
              <a:ext uri="{FF2B5EF4-FFF2-40B4-BE49-F238E27FC236}">
                <a16:creationId xmlns:a16="http://schemas.microsoft.com/office/drawing/2014/main" id="{2FE25603-605B-8C2B-AC2C-2CF470961AFE}"/>
              </a:ext>
            </a:extLst>
          </p:cNvPr>
          <p:cNvPicPr>
            <a:picLocks noGrp="1" noChangeAspect="1"/>
          </p:cNvPicPr>
          <p:nvPr>
            <p:ph type="pic" sz="quarter" idx="15"/>
          </p:nvPr>
        </p:nvPicPr>
        <p:blipFill>
          <a:blip r:embed="rId4"/>
          <a:srcRect l="21853" r="21853"/>
          <a:stretch>
            <a:fillRect/>
          </a:stretch>
        </p:blipFill>
        <p:spPr>
          <a:xfrm>
            <a:off x="943899" y="1715728"/>
            <a:ext cx="1938669" cy="1938669"/>
          </a:xfrm>
        </p:spPr>
      </p:pic>
      <p:pic>
        <p:nvPicPr>
          <p:cNvPr id="20" name="Picture Placeholder 19">
            <a:extLst>
              <a:ext uri="{FF2B5EF4-FFF2-40B4-BE49-F238E27FC236}">
                <a16:creationId xmlns:a16="http://schemas.microsoft.com/office/drawing/2014/main" id="{6FDFD0D9-9621-0CC0-FBC3-9C37697AD331}"/>
              </a:ext>
            </a:extLst>
          </p:cNvPr>
          <p:cNvPicPr>
            <a:picLocks noGrp="1" noChangeAspect="1"/>
          </p:cNvPicPr>
          <p:nvPr>
            <p:ph type="pic" sz="quarter" idx="16"/>
          </p:nvPr>
        </p:nvPicPr>
        <p:blipFill>
          <a:blip r:embed="rId5"/>
          <a:srcRect l="21853" r="21853"/>
          <a:stretch>
            <a:fillRect/>
          </a:stretch>
        </p:blipFill>
        <p:spPr>
          <a:xfrm>
            <a:off x="6261433" y="1715727"/>
            <a:ext cx="1938670" cy="1938670"/>
          </a:xfr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77F7B-69AF-87A6-1DC2-8A80186EB2CC}"/>
            </a:ext>
          </a:extLst>
        </p:cNvPr>
        <p:cNvGrpSpPr/>
        <p:nvPr/>
      </p:nvGrpSpPr>
      <p:grpSpPr>
        <a:xfrm>
          <a:off x="0" y="0"/>
          <a:ext cx="0" cy="0"/>
          <a:chOff x="0" y="0"/>
          <a:chExt cx="0" cy="0"/>
        </a:xfrm>
      </p:grpSpPr>
      <p:sp>
        <p:nvSpPr>
          <p:cNvPr id="9" name="Arrow: Bent 8">
            <a:extLst>
              <a:ext uri="{FF2B5EF4-FFF2-40B4-BE49-F238E27FC236}">
                <a16:creationId xmlns:a16="http://schemas.microsoft.com/office/drawing/2014/main" id="{A3F2D7B0-2F3C-60CF-55D5-76B680DE16CF}"/>
              </a:ext>
            </a:extLst>
          </p:cNvPr>
          <p:cNvSpPr/>
          <p:nvPr/>
        </p:nvSpPr>
        <p:spPr>
          <a:xfrm rot="10800000" flipH="1">
            <a:off x="2141811" y="1981200"/>
            <a:ext cx="1393364" cy="1769052"/>
          </a:xfrm>
          <a:prstGeom prst="bentArrow">
            <a:avLst>
              <a:gd name="adj1" fmla="val 6559"/>
              <a:gd name="adj2" fmla="val 7284"/>
              <a:gd name="adj3" fmla="val 9887"/>
              <a:gd name="adj4" fmla="val 4375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29D5C90-C8BA-7A73-810E-84101CA03FDD}"/>
              </a:ext>
            </a:extLst>
          </p:cNvPr>
          <p:cNvSpPr txBox="1">
            <a:spLocks/>
          </p:cNvSpPr>
          <p:nvPr/>
        </p:nvSpPr>
        <p:spPr>
          <a:xfrm>
            <a:off x="478983" y="801469"/>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400" kern="0" dirty="0"/>
              <a:t>Data understanding &amp; Data cleaning</a:t>
            </a:r>
          </a:p>
        </p:txBody>
      </p:sp>
      <p:sp>
        <p:nvSpPr>
          <p:cNvPr id="4" name="Rectangle: Rounded Corners 3">
            <a:extLst>
              <a:ext uri="{FF2B5EF4-FFF2-40B4-BE49-F238E27FC236}">
                <a16:creationId xmlns:a16="http://schemas.microsoft.com/office/drawing/2014/main" id="{EABA4CFE-A0FA-500E-806B-4E8A1CAC55A6}"/>
              </a:ext>
            </a:extLst>
          </p:cNvPr>
          <p:cNvSpPr/>
          <p:nvPr/>
        </p:nvSpPr>
        <p:spPr>
          <a:xfrm>
            <a:off x="838200" y="1828800"/>
            <a:ext cx="2532251" cy="555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5624 Rows &amp; 11 Columns</a:t>
            </a:r>
          </a:p>
        </p:txBody>
      </p:sp>
      <p:sp>
        <p:nvSpPr>
          <p:cNvPr id="5" name="Arrow: Bent 4">
            <a:extLst>
              <a:ext uri="{FF2B5EF4-FFF2-40B4-BE49-F238E27FC236}">
                <a16:creationId xmlns:a16="http://schemas.microsoft.com/office/drawing/2014/main" id="{D6D08959-BD6B-8DEA-24C4-BC8570D8EABA}"/>
              </a:ext>
            </a:extLst>
          </p:cNvPr>
          <p:cNvSpPr/>
          <p:nvPr/>
        </p:nvSpPr>
        <p:spPr>
          <a:xfrm rot="10800000" flipH="1">
            <a:off x="2141812" y="2438400"/>
            <a:ext cx="2122709" cy="381000"/>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Rounded Corners 5">
            <a:extLst>
              <a:ext uri="{FF2B5EF4-FFF2-40B4-BE49-F238E27FC236}">
                <a16:creationId xmlns:a16="http://schemas.microsoft.com/office/drawing/2014/main" id="{391373BC-855C-ED45-2E6E-C1E68B44CAC8}"/>
              </a:ext>
            </a:extLst>
          </p:cNvPr>
          <p:cNvSpPr/>
          <p:nvPr/>
        </p:nvSpPr>
        <p:spPr>
          <a:xfrm>
            <a:off x="4264521" y="2421950"/>
            <a:ext cx="3176339" cy="555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4 Numerical Data: </a:t>
            </a:r>
          </a:p>
          <a:p>
            <a:pPr algn="ctr"/>
            <a:r>
              <a:rPr lang="en-US" sz="1400" dirty="0"/>
              <a:t>Year, </a:t>
            </a:r>
            <a:r>
              <a:rPr lang="en-US" sz="1400" dirty="0" err="1"/>
              <a:t>Engine_Size</a:t>
            </a:r>
            <a:r>
              <a:rPr lang="en-US" sz="1400" dirty="0"/>
              <a:t>, Mileage, Price</a:t>
            </a:r>
          </a:p>
        </p:txBody>
      </p:sp>
      <p:sp>
        <p:nvSpPr>
          <p:cNvPr id="10" name="Rectangle: Rounded Corners 9">
            <a:extLst>
              <a:ext uri="{FF2B5EF4-FFF2-40B4-BE49-F238E27FC236}">
                <a16:creationId xmlns:a16="http://schemas.microsoft.com/office/drawing/2014/main" id="{878EAC77-0C01-4C7A-4E4E-AC6EADEB8B92}"/>
              </a:ext>
            </a:extLst>
          </p:cNvPr>
          <p:cNvSpPr/>
          <p:nvPr/>
        </p:nvSpPr>
        <p:spPr>
          <a:xfrm>
            <a:off x="3535175" y="3124200"/>
            <a:ext cx="33528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7 Non-Numerical Data: </a:t>
            </a:r>
          </a:p>
          <a:p>
            <a:pPr algn="ctr"/>
            <a:r>
              <a:rPr lang="en-US" sz="1400" dirty="0"/>
              <a:t>Type, Region, Make, </a:t>
            </a:r>
            <a:r>
              <a:rPr lang="en-US" sz="1400" dirty="0" err="1"/>
              <a:t>Gear_Type</a:t>
            </a:r>
            <a:r>
              <a:rPr lang="en-US" sz="1400" dirty="0"/>
              <a:t>, </a:t>
            </a:r>
            <a:br>
              <a:rPr lang="en-US" sz="1400" dirty="0"/>
            </a:br>
            <a:r>
              <a:rPr lang="en-US" sz="1400" dirty="0"/>
              <a:t>Origin, Options, Negotiable</a:t>
            </a:r>
          </a:p>
        </p:txBody>
      </p:sp>
      <p:sp>
        <p:nvSpPr>
          <p:cNvPr id="7" name="TextBox 6">
            <a:extLst>
              <a:ext uri="{FF2B5EF4-FFF2-40B4-BE49-F238E27FC236}">
                <a16:creationId xmlns:a16="http://schemas.microsoft.com/office/drawing/2014/main" id="{D72DCFAA-F9E9-EC1F-B08A-F4D77D6E9267}"/>
              </a:ext>
            </a:extLst>
          </p:cNvPr>
          <p:cNvSpPr txBox="1"/>
          <p:nvPr/>
        </p:nvSpPr>
        <p:spPr>
          <a:xfrm>
            <a:off x="478983" y="1362988"/>
            <a:ext cx="4572000" cy="369332"/>
          </a:xfrm>
          <a:prstGeom prst="rect">
            <a:avLst/>
          </a:prstGeom>
          <a:noFill/>
        </p:spPr>
        <p:txBody>
          <a:bodyPr wrap="square">
            <a:spAutoFit/>
          </a:bodyPr>
          <a:lstStyle/>
          <a:p>
            <a:r>
              <a:rPr lang="en-US" sz="1800" kern="0" dirty="0"/>
              <a:t>1) Data Types</a:t>
            </a:r>
          </a:p>
        </p:txBody>
      </p:sp>
      <p:sp>
        <p:nvSpPr>
          <p:cNvPr id="8" name="TextBox 7">
            <a:extLst>
              <a:ext uri="{FF2B5EF4-FFF2-40B4-BE49-F238E27FC236}">
                <a16:creationId xmlns:a16="http://schemas.microsoft.com/office/drawing/2014/main" id="{BF435BF9-C4A6-4FCE-5B2E-F6A6259267A3}"/>
              </a:ext>
            </a:extLst>
          </p:cNvPr>
          <p:cNvSpPr txBox="1"/>
          <p:nvPr/>
        </p:nvSpPr>
        <p:spPr>
          <a:xfrm>
            <a:off x="455585" y="4114800"/>
            <a:ext cx="4572000" cy="369332"/>
          </a:xfrm>
          <a:prstGeom prst="rect">
            <a:avLst/>
          </a:prstGeom>
          <a:noFill/>
        </p:spPr>
        <p:txBody>
          <a:bodyPr wrap="square">
            <a:spAutoFit/>
          </a:bodyPr>
          <a:lstStyle/>
          <a:p>
            <a:r>
              <a:rPr lang="en-US" kern="0" dirty="0"/>
              <a:t>2</a:t>
            </a:r>
            <a:r>
              <a:rPr lang="en-US" sz="1800" kern="0" dirty="0"/>
              <a:t>) Statistic Descriptive </a:t>
            </a:r>
          </a:p>
        </p:txBody>
      </p:sp>
      <p:pic>
        <p:nvPicPr>
          <p:cNvPr id="12" name="Picture 11">
            <a:extLst>
              <a:ext uri="{FF2B5EF4-FFF2-40B4-BE49-F238E27FC236}">
                <a16:creationId xmlns:a16="http://schemas.microsoft.com/office/drawing/2014/main" id="{546A3D1A-6549-97E5-E3CD-F5531314088A}"/>
              </a:ext>
            </a:extLst>
          </p:cNvPr>
          <p:cNvPicPr>
            <a:picLocks noChangeAspect="1"/>
          </p:cNvPicPr>
          <p:nvPr/>
        </p:nvPicPr>
        <p:blipFill>
          <a:blip r:embed="rId3"/>
          <a:stretch>
            <a:fillRect/>
          </a:stretch>
        </p:blipFill>
        <p:spPr>
          <a:xfrm>
            <a:off x="914400" y="4495800"/>
            <a:ext cx="2895600" cy="1692049"/>
          </a:xfrm>
          <a:prstGeom prst="rect">
            <a:avLst/>
          </a:prstGeom>
        </p:spPr>
      </p:pic>
      <p:pic>
        <p:nvPicPr>
          <p:cNvPr id="14" name="Picture 13">
            <a:extLst>
              <a:ext uri="{FF2B5EF4-FFF2-40B4-BE49-F238E27FC236}">
                <a16:creationId xmlns:a16="http://schemas.microsoft.com/office/drawing/2014/main" id="{E6775854-3994-C457-6FAB-FD5FBC504A2A}"/>
              </a:ext>
            </a:extLst>
          </p:cNvPr>
          <p:cNvPicPr>
            <a:picLocks noChangeAspect="1"/>
          </p:cNvPicPr>
          <p:nvPr/>
        </p:nvPicPr>
        <p:blipFill>
          <a:blip r:embed="rId4"/>
          <a:stretch>
            <a:fillRect/>
          </a:stretch>
        </p:blipFill>
        <p:spPr>
          <a:xfrm>
            <a:off x="4570562" y="4779987"/>
            <a:ext cx="3352800" cy="999544"/>
          </a:xfrm>
          <a:prstGeom prst="rect">
            <a:avLst/>
          </a:prstGeom>
        </p:spPr>
      </p:pic>
    </p:spTree>
    <p:extLst>
      <p:ext uri="{BB962C8B-B14F-4D97-AF65-F5344CB8AC3E}">
        <p14:creationId xmlns:p14="http://schemas.microsoft.com/office/powerpoint/2010/main" val="12382513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D8E53-1B91-3133-6849-2F645D55FEA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33807A7-E4EC-9D0B-F9BB-0DDCA4F80D94}"/>
              </a:ext>
            </a:extLst>
          </p:cNvPr>
          <p:cNvSpPr>
            <a:spLocks noGrp="1"/>
          </p:cNvSpPr>
          <p:nvPr>
            <p:ph type="body" sz="quarter" idx="11"/>
          </p:nvPr>
        </p:nvSpPr>
        <p:spPr>
          <a:xfrm>
            <a:off x="5257800" y="1447800"/>
            <a:ext cx="3505200" cy="4953000"/>
          </a:xfrm>
        </p:spPr>
        <p:txBody>
          <a:bodyPr/>
          <a:lstStyle/>
          <a:p>
            <a:endParaRPr lang="en-US" dirty="0"/>
          </a:p>
          <a:p>
            <a:endParaRPr lang="en-US" dirty="0"/>
          </a:p>
        </p:txBody>
      </p:sp>
      <p:sp>
        <p:nvSpPr>
          <p:cNvPr id="2" name="Title 1">
            <a:extLst>
              <a:ext uri="{FF2B5EF4-FFF2-40B4-BE49-F238E27FC236}">
                <a16:creationId xmlns:a16="http://schemas.microsoft.com/office/drawing/2014/main" id="{6306ECC0-DE8E-6E95-1E3A-74B167A1C944}"/>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r>
              <a:rPr lang="en-US" sz="2800" kern="0" dirty="0"/>
              <a:t>Data understanding &amp; Data cleaning</a:t>
            </a:r>
          </a:p>
        </p:txBody>
      </p:sp>
      <p:sp>
        <p:nvSpPr>
          <p:cNvPr id="13" name="TextBox 12">
            <a:extLst>
              <a:ext uri="{FF2B5EF4-FFF2-40B4-BE49-F238E27FC236}">
                <a16:creationId xmlns:a16="http://schemas.microsoft.com/office/drawing/2014/main" id="{56CA1A26-B480-6FA6-DFA3-9D58F24D88EA}"/>
              </a:ext>
            </a:extLst>
          </p:cNvPr>
          <p:cNvSpPr txBox="1"/>
          <p:nvPr/>
        </p:nvSpPr>
        <p:spPr>
          <a:xfrm>
            <a:off x="478982" y="1154668"/>
            <a:ext cx="8186035" cy="369332"/>
          </a:xfrm>
          <a:prstGeom prst="rect">
            <a:avLst/>
          </a:prstGeom>
          <a:noFill/>
        </p:spPr>
        <p:txBody>
          <a:bodyPr wrap="square">
            <a:spAutoFit/>
          </a:bodyPr>
          <a:lstStyle/>
          <a:p>
            <a:r>
              <a:rPr lang="en-US" dirty="0"/>
              <a:t>3) Unique Values in Every Column</a:t>
            </a:r>
          </a:p>
        </p:txBody>
      </p:sp>
      <p:graphicFrame>
        <p:nvGraphicFramePr>
          <p:cNvPr id="4" name="Table 3">
            <a:extLst>
              <a:ext uri="{FF2B5EF4-FFF2-40B4-BE49-F238E27FC236}">
                <a16:creationId xmlns:a16="http://schemas.microsoft.com/office/drawing/2014/main" id="{76A5DD23-3991-3D81-8D03-F364F9859791}"/>
              </a:ext>
            </a:extLst>
          </p:cNvPr>
          <p:cNvGraphicFramePr>
            <a:graphicFrameLocks noGrp="1"/>
          </p:cNvGraphicFramePr>
          <p:nvPr>
            <p:extLst>
              <p:ext uri="{D42A27DB-BD31-4B8C-83A1-F6EECF244321}">
                <p14:modId xmlns:p14="http://schemas.microsoft.com/office/powerpoint/2010/main" val="842243572"/>
              </p:ext>
            </p:extLst>
          </p:nvPr>
        </p:nvGraphicFramePr>
        <p:xfrm>
          <a:off x="761999" y="1701800"/>
          <a:ext cx="7847233" cy="741680"/>
        </p:xfrm>
        <a:graphic>
          <a:graphicData uri="http://schemas.openxmlformats.org/drawingml/2006/table">
            <a:tbl>
              <a:tblPr firstRow="1" bandRow="1">
                <a:tableStyleId>{5C22544A-7EE6-4342-B048-85BDC9FD1C3A}</a:tableStyleId>
              </a:tblPr>
              <a:tblGrid>
                <a:gridCol w="542654">
                  <a:extLst>
                    <a:ext uri="{9D8B030D-6E8A-4147-A177-3AD203B41FA5}">
                      <a16:colId xmlns:a16="http://schemas.microsoft.com/office/drawing/2014/main" val="2606590321"/>
                    </a:ext>
                  </a:extLst>
                </a:gridCol>
                <a:gridCol w="697698">
                  <a:extLst>
                    <a:ext uri="{9D8B030D-6E8A-4147-A177-3AD203B41FA5}">
                      <a16:colId xmlns:a16="http://schemas.microsoft.com/office/drawing/2014/main" val="3656726224"/>
                    </a:ext>
                  </a:extLst>
                </a:gridCol>
                <a:gridCol w="620177">
                  <a:extLst>
                    <a:ext uri="{9D8B030D-6E8A-4147-A177-3AD203B41FA5}">
                      <a16:colId xmlns:a16="http://schemas.microsoft.com/office/drawing/2014/main" val="1084765482"/>
                    </a:ext>
                  </a:extLst>
                </a:gridCol>
                <a:gridCol w="930264">
                  <a:extLst>
                    <a:ext uri="{9D8B030D-6E8A-4147-A177-3AD203B41FA5}">
                      <a16:colId xmlns:a16="http://schemas.microsoft.com/office/drawing/2014/main" val="2406274912"/>
                    </a:ext>
                  </a:extLst>
                </a:gridCol>
                <a:gridCol w="697698">
                  <a:extLst>
                    <a:ext uri="{9D8B030D-6E8A-4147-A177-3AD203B41FA5}">
                      <a16:colId xmlns:a16="http://schemas.microsoft.com/office/drawing/2014/main" val="1625768125"/>
                    </a:ext>
                  </a:extLst>
                </a:gridCol>
                <a:gridCol w="775220">
                  <a:extLst>
                    <a:ext uri="{9D8B030D-6E8A-4147-A177-3AD203B41FA5}">
                      <a16:colId xmlns:a16="http://schemas.microsoft.com/office/drawing/2014/main" val="886778419"/>
                    </a:ext>
                  </a:extLst>
                </a:gridCol>
                <a:gridCol w="540715">
                  <a:extLst>
                    <a:ext uri="{9D8B030D-6E8A-4147-A177-3AD203B41FA5}">
                      <a16:colId xmlns:a16="http://schemas.microsoft.com/office/drawing/2014/main" val="490697423"/>
                    </a:ext>
                  </a:extLst>
                </a:gridCol>
                <a:gridCol w="544593">
                  <a:extLst>
                    <a:ext uri="{9D8B030D-6E8A-4147-A177-3AD203B41FA5}">
                      <a16:colId xmlns:a16="http://schemas.microsoft.com/office/drawing/2014/main" val="3268039686"/>
                    </a:ext>
                  </a:extLst>
                </a:gridCol>
                <a:gridCol w="1025293">
                  <a:extLst>
                    <a:ext uri="{9D8B030D-6E8A-4147-A177-3AD203B41FA5}">
                      <a16:colId xmlns:a16="http://schemas.microsoft.com/office/drawing/2014/main" val="3946508185"/>
                    </a:ext>
                  </a:extLst>
                </a:gridCol>
                <a:gridCol w="852742">
                  <a:extLst>
                    <a:ext uri="{9D8B030D-6E8A-4147-A177-3AD203B41FA5}">
                      <a16:colId xmlns:a16="http://schemas.microsoft.com/office/drawing/2014/main" val="1001384053"/>
                    </a:ext>
                  </a:extLst>
                </a:gridCol>
                <a:gridCol w="620179">
                  <a:extLst>
                    <a:ext uri="{9D8B030D-6E8A-4147-A177-3AD203B41FA5}">
                      <a16:colId xmlns:a16="http://schemas.microsoft.com/office/drawing/2014/main" val="1132393052"/>
                    </a:ext>
                  </a:extLst>
                </a:gridCol>
              </a:tblGrid>
              <a:tr h="370840">
                <a:tc>
                  <a:txBody>
                    <a:bodyPr/>
                    <a:lstStyle/>
                    <a:p>
                      <a:pPr algn="ctr"/>
                      <a:r>
                        <a:rPr lang="en-US" sz="1000" dirty="0"/>
                        <a:t>Type</a:t>
                      </a:r>
                    </a:p>
                  </a:txBody>
                  <a:tcPr/>
                </a:tc>
                <a:tc>
                  <a:txBody>
                    <a:bodyPr/>
                    <a:lstStyle/>
                    <a:p>
                      <a:pPr algn="ctr"/>
                      <a:r>
                        <a:rPr lang="en-US" sz="1000" dirty="0"/>
                        <a:t>Region</a:t>
                      </a:r>
                    </a:p>
                  </a:txBody>
                  <a:tcPr/>
                </a:tc>
                <a:tc>
                  <a:txBody>
                    <a:bodyPr/>
                    <a:lstStyle/>
                    <a:p>
                      <a:pPr algn="ctr"/>
                      <a:r>
                        <a:rPr lang="en-US" sz="1000" dirty="0"/>
                        <a:t>Make</a:t>
                      </a:r>
                    </a:p>
                  </a:txBody>
                  <a:tcPr/>
                </a:tc>
                <a:tc>
                  <a:txBody>
                    <a:bodyPr/>
                    <a:lstStyle/>
                    <a:p>
                      <a:pPr algn="ctr"/>
                      <a:r>
                        <a:rPr lang="en-US" sz="1000" dirty="0"/>
                        <a:t>Gear Type </a:t>
                      </a:r>
                    </a:p>
                  </a:txBody>
                  <a:tcPr/>
                </a:tc>
                <a:tc>
                  <a:txBody>
                    <a:bodyPr/>
                    <a:lstStyle/>
                    <a:p>
                      <a:pPr algn="ctr"/>
                      <a:r>
                        <a:rPr lang="en-US" sz="1000" dirty="0"/>
                        <a:t>Origin</a:t>
                      </a:r>
                    </a:p>
                  </a:txBody>
                  <a:tcPr/>
                </a:tc>
                <a:tc>
                  <a:txBody>
                    <a:bodyPr/>
                    <a:lstStyle/>
                    <a:p>
                      <a:pPr algn="ctr"/>
                      <a:r>
                        <a:rPr lang="en-US" sz="1000" dirty="0"/>
                        <a:t>Options</a:t>
                      </a:r>
                    </a:p>
                  </a:txBody>
                  <a:tcPr/>
                </a:tc>
                <a:tc>
                  <a:txBody>
                    <a:bodyPr/>
                    <a:lstStyle/>
                    <a:p>
                      <a:pPr algn="ctr"/>
                      <a:r>
                        <a:rPr lang="en-US" sz="1000" dirty="0"/>
                        <a:t>Nego</a:t>
                      </a:r>
                    </a:p>
                  </a:txBody>
                  <a:tcPr/>
                </a:tc>
                <a:tc>
                  <a:txBody>
                    <a:bodyPr/>
                    <a:lstStyle/>
                    <a:p>
                      <a:pPr algn="ctr"/>
                      <a:r>
                        <a:rPr lang="en-US" sz="1000" dirty="0"/>
                        <a:t>Year</a:t>
                      </a:r>
                    </a:p>
                  </a:txBody>
                  <a:tcPr>
                    <a:noFill/>
                  </a:tcPr>
                </a:tc>
                <a:tc>
                  <a:txBody>
                    <a:bodyPr/>
                    <a:lstStyle/>
                    <a:p>
                      <a:pPr algn="ctr"/>
                      <a:r>
                        <a:rPr lang="en-US" sz="1000" dirty="0"/>
                        <a:t>Engine Size</a:t>
                      </a:r>
                    </a:p>
                  </a:txBody>
                  <a:tcPr>
                    <a:noFill/>
                  </a:tcPr>
                </a:tc>
                <a:tc>
                  <a:txBody>
                    <a:bodyPr/>
                    <a:lstStyle/>
                    <a:p>
                      <a:pPr algn="ctr"/>
                      <a:r>
                        <a:rPr lang="en-US" sz="1000" dirty="0"/>
                        <a:t>Mileage</a:t>
                      </a:r>
                    </a:p>
                  </a:txBody>
                  <a:tcPr>
                    <a:noFill/>
                  </a:tcPr>
                </a:tc>
                <a:tc>
                  <a:txBody>
                    <a:bodyPr/>
                    <a:lstStyle/>
                    <a:p>
                      <a:pPr algn="ctr"/>
                      <a:r>
                        <a:rPr lang="en-US" sz="1000" dirty="0"/>
                        <a:t>Price</a:t>
                      </a:r>
                    </a:p>
                  </a:txBody>
                  <a:tcPr>
                    <a:noFill/>
                  </a:tcPr>
                </a:tc>
                <a:extLst>
                  <a:ext uri="{0D108BD9-81ED-4DB2-BD59-A6C34878D82A}">
                    <a16:rowId xmlns:a16="http://schemas.microsoft.com/office/drawing/2014/main" val="3180644802"/>
                  </a:ext>
                </a:extLst>
              </a:tr>
              <a:tr h="370840">
                <a:tc>
                  <a:txBody>
                    <a:bodyPr/>
                    <a:lstStyle/>
                    <a:p>
                      <a:pPr algn="ctr"/>
                      <a:r>
                        <a:rPr lang="en-US" sz="1400" dirty="0"/>
                        <a:t>347</a:t>
                      </a:r>
                    </a:p>
                  </a:txBody>
                  <a:tcPr/>
                </a:tc>
                <a:tc>
                  <a:txBody>
                    <a:bodyPr/>
                    <a:lstStyle/>
                    <a:p>
                      <a:pPr algn="ctr"/>
                      <a:r>
                        <a:rPr lang="en-US" sz="1400" dirty="0"/>
                        <a:t>27</a:t>
                      </a:r>
                    </a:p>
                  </a:txBody>
                  <a:tcPr/>
                </a:tc>
                <a:tc>
                  <a:txBody>
                    <a:bodyPr/>
                    <a:lstStyle/>
                    <a:p>
                      <a:pPr algn="ctr"/>
                      <a:r>
                        <a:rPr lang="en-US" sz="1400" dirty="0"/>
                        <a:t>58</a:t>
                      </a:r>
                    </a:p>
                  </a:txBody>
                  <a:tcPr/>
                </a:tc>
                <a:tc>
                  <a:txBody>
                    <a:bodyPr/>
                    <a:lstStyle/>
                    <a:p>
                      <a:pPr algn="ctr"/>
                      <a:r>
                        <a:rPr lang="en-US" sz="1400" dirty="0"/>
                        <a:t>2</a:t>
                      </a:r>
                    </a:p>
                  </a:txBody>
                  <a:tcPr/>
                </a:tc>
                <a:tc>
                  <a:txBody>
                    <a:bodyPr/>
                    <a:lstStyle/>
                    <a:p>
                      <a:pPr algn="ctr"/>
                      <a:r>
                        <a:rPr lang="en-US" sz="1400" dirty="0"/>
                        <a:t>4</a:t>
                      </a:r>
                    </a:p>
                  </a:txBody>
                  <a:tcPr/>
                </a:tc>
                <a:tc>
                  <a:txBody>
                    <a:bodyPr/>
                    <a:lstStyle/>
                    <a:p>
                      <a:pPr algn="ctr"/>
                      <a:r>
                        <a:rPr lang="en-US" sz="1400" dirty="0"/>
                        <a:t>3</a:t>
                      </a:r>
                    </a:p>
                  </a:txBody>
                  <a:tcPr/>
                </a:tc>
                <a:tc>
                  <a:txBody>
                    <a:bodyPr/>
                    <a:lstStyle/>
                    <a:p>
                      <a:pPr algn="ctr"/>
                      <a:r>
                        <a:rPr lang="en-US" sz="1400" dirty="0"/>
                        <a:t>2</a:t>
                      </a:r>
                    </a:p>
                  </a:txBody>
                  <a:tcPr/>
                </a:tc>
                <a:tc>
                  <a:txBody>
                    <a:bodyPr/>
                    <a:lstStyle/>
                    <a:p>
                      <a:pPr algn="ctr"/>
                      <a:r>
                        <a:rPr lang="en-US" sz="1400" dirty="0">
                          <a:solidFill>
                            <a:schemeClr val="tx1"/>
                          </a:solidFill>
                        </a:rPr>
                        <a:t>50</a:t>
                      </a:r>
                    </a:p>
                  </a:txBody>
                  <a:tcPr>
                    <a:noFill/>
                  </a:tcPr>
                </a:tc>
                <a:tc>
                  <a:txBody>
                    <a:bodyPr/>
                    <a:lstStyle/>
                    <a:p>
                      <a:pPr algn="ctr"/>
                      <a:r>
                        <a:rPr lang="en-US" sz="1400" dirty="0">
                          <a:solidFill>
                            <a:schemeClr val="tx1"/>
                          </a:solidFill>
                        </a:rPr>
                        <a:t>71</a:t>
                      </a:r>
                    </a:p>
                  </a:txBody>
                  <a:tcPr>
                    <a:noFill/>
                  </a:tcPr>
                </a:tc>
                <a:tc>
                  <a:txBody>
                    <a:bodyPr/>
                    <a:lstStyle/>
                    <a:p>
                      <a:pPr algn="ctr"/>
                      <a:r>
                        <a:rPr lang="en-US" sz="1400" dirty="0">
                          <a:solidFill>
                            <a:schemeClr val="tx1"/>
                          </a:solidFill>
                        </a:rPr>
                        <a:t>1716</a:t>
                      </a:r>
                    </a:p>
                  </a:txBody>
                  <a:tcPr>
                    <a:noFill/>
                  </a:tcPr>
                </a:tc>
                <a:tc>
                  <a:txBody>
                    <a:bodyPr/>
                    <a:lstStyle/>
                    <a:p>
                      <a:pPr algn="ctr"/>
                      <a:r>
                        <a:rPr lang="en-US" sz="1400" dirty="0">
                          <a:solidFill>
                            <a:schemeClr val="tx1"/>
                          </a:solidFill>
                        </a:rPr>
                        <a:t>467</a:t>
                      </a:r>
                    </a:p>
                  </a:txBody>
                  <a:tcPr>
                    <a:noFill/>
                  </a:tcPr>
                </a:tc>
                <a:extLst>
                  <a:ext uri="{0D108BD9-81ED-4DB2-BD59-A6C34878D82A}">
                    <a16:rowId xmlns:a16="http://schemas.microsoft.com/office/drawing/2014/main" val="1571275983"/>
                  </a:ext>
                </a:extLst>
              </a:tr>
            </a:tbl>
          </a:graphicData>
        </a:graphic>
      </p:graphicFrame>
      <p:sp>
        <p:nvSpPr>
          <p:cNvPr id="5" name="TextBox 4">
            <a:extLst>
              <a:ext uri="{FF2B5EF4-FFF2-40B4-BE49-F238E27FC236}">
                <a16:creationId xmlns:a16="http://schemas.microsoft.com/office/drawing/2014/main" id="{71CA0C1A-E620-CFF2-9064-9DE834222362}"/>
              </a:ext>
            </a:extLst>
          </p:cNvPr>
          <p:cNvSpPr txBox="1"/>
          <p:nvPr/>
        </p:nvSpPr>
        <p:spPr>
          <a:xfrm>
            <a:off x="500765" y="2602468"/>
            <a:ext cx="8186035" cy="369332"/>
          </a:xfrm>
          <a:prstGeom prst="rect">
            <a:avLst/>
          </a:prstGeom>
          <a:noFill/>
        </p:spPr>
        <p:txBody>
          <a:bodyPr wrap="square">
            <a:spAutoFit/>
          </a:bodyPr>
          <a:lstStyle/>
          <a:p>
            <a:r>
              <a:rPr lang="en-US" dirty="0"/>
              <a:t>4) Duplicated Data </a:t>
            </a:r>
          </a:p>
        </p:txBody>
      </p:sp>
      <p:sp>
        <p:nvSpPr>
          <p:cNvPr id="6" name="Rectangle: Rounded Corners 5">
            <a:extLst>
              <a:ext uri="{FF2B5EF4-FFF2-40B4-BE49-F238E27FC236}">
                <a16:creationId xmlns:a16="http://schemas.microsoft.com/office/drawing/2014/main" id="{256C2D33-218D-74BF-AB26-905EF0767D70}"/>
              </a:ext>
            </a:extLst>
          </p:cNvPr>
          <p:cNvSpPr/>
          <p:nvPr/>
        </p:nvSpPr>
        <p:spPr>
          <a:xfrm>
            <a:off x="762000" y="3017094"/>
            <a:ext cx="2743200" cy="555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Number of duplicate rows: 4</a:t>
            </a:r>
          </a:p>
        </p:txBody>
      </p:sp>
      <p:cxnSp>
        <p:nvCxnSpPr>
          <p:cNvPr id="8" name="Straight Arrow Connector 7">
            <a:extLst>
              <a:ext uri="{FF2B5EF4-FFF2-40B4-BE49-F238E27FC236}">
                <a16:creationId xmlns:a16="http://schemas.microsoft.com/office/drawing/2014/main" id="{47A1510B-39E6-CEB6-096A-7768EC86CCD0}"/>
              </a:ext>
            </a:extLst>
          </p:cNvPr>
          <p:cNvCxnSpPr>
            <a:stCxn id="6" idx="3"/>
          </p:cNvCxnSpPr>
          <p:nvPr/>
        </p:nvCxnSpPr>
        <p:spPr>
          <a:xfrm flipV="1">
            <a:off x="3505200" y="3276599"/>
            <a:ext cx="731520"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Rounded Corners 8">
            <a:extLst>
              <a:ext uri="{FF2B5EF4-FFF2-40B4-BE49-F238E27FC236}">
                <a16:creationId xmlns:a16="http://schemas.microsoft.com/office/drawing/2014/main" id="{1BEE8418-47FF-C2D1-BA67-94435ED7B57E}"/>
              </a:ext>
            </a:extLst>
          </p:cNvPr>
          <p:cNvSpPr/>
          <p:nvPr/>
        </p:nvSpPr>
        <p:spPr>
          <a:xfrm>
            <a:off x="4267200" y="3025746"/>
            <a:ext cx="1722120" cy="555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Drop duplicate</a:t>
            </a:r>
          </a:p>
        </p:txBody>
      </p:sp>
      <p:sp>
        <p:nvSpPr>
          <p:cNvPr id="10" name="TextBox 9">
            <a:extLst>
              <a:ext uri="{FF2B5EF4-FFF2-40B4-BE49-F238E27FC236}">
                <a16:creationId xmlns:a16="http://schemas.microsoft.com/office/drawing/2014/main" id="{92587534-6BEB-A5F0-D6C6-6471697D6333}"/>
              </a:ext>
            </a:extLst>
          </p:cNvPr>
          <p:cNvSpPr txBox="1"/>
          <p:nvPr/>
        </p:nvSpPr>
        <p:spPr>
          <a:xfrm>
            <a:off x="500765" y="3745468"/>
            <a:ext cx="8186035" cy="369332"/>
          </a:xfrm>
          <a:prstGeom prst="rect">
            <a:avLst/>
          </a:prstGeom>
          <a:noFill/>
        </p:spPr>
        <p:txBody>
          <a:bodyPr wrap="square">
            <a:spAutoFit/>
          </a:bodyPr>
          <a:lstStyle/>
          <a:p>
            <a:r>
              <a:rPr lang="en-US" dirty="0"/>
              <a:t>5) Data Distribution  </a:t>
            </a:r>
          </a:p>
        </p:txBody>
      </p:sp>
      <p:pic>
        <p:nvPicPr>
          <p:cNvPr id="12" name="Picture 11">
            <a:extLst>
              <a:ext uri="{FF2B5EF4-FFF2-40B4-BE49-F238E27FC236}">
                <a16:creationId xmlns:a16="http://schemas.microsoft.com/office/drawing/2014/main" id="{58005106-E205-6173-66AE-C3CF4C64BD54}"/>
              </a:ext>
            </a:extLst>
          </p:cNvPr>
          <p:cNvPicPr>
            <a:picLocks noChangeAspect="1"/>
          </p:cNvPicPr>
          <p:nvPr/>
        </p:nvPicPr>
        <p:blipFill>
          <a:blip r:embed="rId3"/>
          <a:stretch>
            <a:fillRect/>
          </a:stretch>
        </p:blipFill>
        <p:spPr>
          <a:xfrm>
            <a:off x="685800" y="4175558"/>
            <a:ext cx="5989320" cy="2012083"/>
          </a:xfrm>
          <a:prstGeom prst="rect">
            <a:avLst/>
          </a:prstGeom>
        </p:spPr>
      </p:pic>
      <p:pic>
        <p:nvPicPr>
          <p:cNvPr id="15" name="Picture 14">
            <a:extLst>
              <a:ext uri="{FF2B5EF4-FFF2-40B4-BE49-F238E27FC236}">
                <a16:creationId xmlns:a16="http://schemas.microsoft.com/office/drawing/2014/main" id="{F65DFB19-F945-4E86-1547-B3B6D314D52B}"/>
              </a:ext>
            </a:extLst>
          </p:cNvPr>
          <p:cNvPicPr>
            <a:picLocks noChangeAspect="1"/>
          </p:cNvPicPr>
          <p:nvPr/>
        </p:nvPicPr>
        <p:blipFill>
          <a:blip r:embed="rId4"/>
          <a:stretch>
            <a:fillRect/>
          </a:stretch>
        </p:blipFill>
        <p:spPr>
          <a:xfrm>
            <a:off x="6591300" y="4175558"/>
            <a:ext cx="2017933" cy="2012083"/>
          </a:xfrm>
          <a:prstGeom prst="rect">
            <a:avLst/>
          </a:prstGeom>
        </p:spPr>
      </p:pic>
    </p:spTree>
    <p:extLst>
      <p:ext uri="{BB962C8B-B14F-4D97-AF65-F5344CB8AC3E}">
        <p14:creationId xmlns:p14="http://schemas.microsoft.com/office/powerpoint/2010/main" val="10486999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5B791-095A-9727-E432-C9EFAD1C008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3725E78-BCCB-523A-56B4-49F0DE86DF73}"/>
              </a:ext>
            </a:extLst>
          </p:cNvPr>
          <p:cNvSpPr>
            <a:spLocks noGrp="1"/>
          </p:cNvSpPr>
          <p:nvPr>
            <p:ph type="body" sz="quarter" idx="11"/>
          </p:nvPr>
        </p:nvSpPr>
        <p:spPr>
          <a:xfrm>
            <a:off x="5257800" y="1447800"/>
            <a:ext cx="3505200" cy="4953000"/>
          </a:xfrm>
        </p:spPr>
        <p:txBody>
          <a:bodyPr/>
          <a:lstStyle/>
          <a:p>
            <a:endParaRPr lang="en-US" dirty="0"/>
          </a:p>
          <a:p>
            <a:endParaRPr lang="en-US" dirty="0"/>
          </a:p>
        </p:txBody>
      </p:sp>
      <p:sp>
        <p:nvSpPr>
          <p:cNvPr id="2" name="Title 1">
            <a:extLst>
              <a:ext uri="{FF2B5EF4-FFF2-40B4-BE49-F238E27FC236}">
                <a16:creationId xmlns:a16="http://schemas.microsoft.com/office/drawing/2014/main" id="{F6254529-9DF8-3F23-4805-FA4EFF5AC90A}"/>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r>
              <a:rPr lang="en-US" sz="2800" kern="0" dirty="0"/>
              <a:t>Data understanding &amp; Data cleaning</a:t>
            </a:r>
          </a:p>
        </p:txBody>
      </p:sp>
      <p:sp>
        <p:nvSpPr>
          <p:cNvPr id="13" name="TextBox 12">
            <a:extLst>
              <a:ext uri="{FF2B5EF4-FFF2-40B4-BE49-F238E27FC236}">
                <a16:creationId xmlns:a16="http://schemas.microsoft.com/office/drawing/2014/main" id="{8EC8EB31-E00D-4EEF-D498-59CD41B18C95}"/>
              </a:ext>
            </a:extLst>
          </p:cNvPr>
          <p:cNvSpPr txBox="1"/>
          <p:nvPr/>
        </p:nvSpPr>
        <p:spPr>
          <a:xfrm>
            <a:off x="478982" y="1447800"/>
            <a:ext cx="8186035" cy="369332"/>
          </a:xfrm>
          <a:prstGeom prst="rect">
            <a:avLst/>
          </a:prstGeom>
          <a:noFill/>
        </p:spPr>
        <p:txBody>
          <a:bodyPr wrap="square">
            <a:spAutoFit/>
          </a:bodyPr>
          <a:lstStyle/>
          <a:p>
            <a:r>
              <a:rPr lang="en-US" dirty="0"/>
              <a:t>6) Outliers</a:t>
            </a:r>
          </a:p>
        </p:txBody>
      </p:sp>
      <p:pic>
        <p:nvPicPr>
          <p:cNvPr id="5" name="Picture 4">
            <a:extLst>
              <a:ext uri="{FF2B5EF4-FFF2-40B4-BE49-F238E27FC236}">
                <a16:creationId xmlns:a16="http://schemas.microsoft.com/office/drawing/2014/main" id="{ABF762F1-8C19-A0DE-5B32-51DB79B69ED6}"/>
              </a:ext>
            </a:extLst>
          </p:cNvPr>
          <p:cNvPicPr>
            <a:picLocks noChangeAspect="1"/>
          </p:cNvPicPr>
          <p:nvPr/>
        </p:nvPicPr>
        <p:blipFill>
          <a:blip r:embed="rId3"/>
          <a:srcRect t="7064"/>
          <a:stretch/>
        </p:blipFill>
        <p:spPr>
          <a:xfrm>
            <a:off x="838200" y="1877342"/>
            <a:ext cx="5801211" cy="1806178"/>
          </a:xfrm>
          <a:prstGeom prst="rect">
            <a:avLst/>
          </a:prstGeom>
        </p:spPr>
      </p:pic>
      <p:sp>
        <p:nvSpPr>
          <p:cNvPr id="6" name="TextBox 5">
            <a:extLst>
              <a:ext uri="{FF2B5EF4-FFF2-40B4-BE49-F238E27FC236}">
                <a16:creationId xmlns:a16="http://schemas.microsoft.com/office/drawing/2014/main" id="{722988C1-99D7-A384-DE58-39B707B232FE}"/>
              </a:ext>
            </a:extLst>
          </p:cNvPr>
          <p:cNvSpPr txBox="1"/>
          <p:nvPr/>
        </p:nvSpPr>
        <p:spPr>
          <a:xfrm>
            <a:off x="478981" y="3885331"/>
            <a:ext cx="8186035" cy="369332"/>
          </a:xfrm>
          <a:prstGeom prst="rect">
            <a:avLst/>
          </a:prstGeom>
          <a:noFill/>
        </p:spPr>
        <p:txBody>
          <a:bodyPr wrap="square">
            <a:spAutoFit/>
          </a:bodyPr>
          <a:lstStyle/>
          <a:p>
            <a:r>
              <a:rPr lang="en-US" dirty="0"/>
              <a:t>7) Anomaly Data</a:t>
            </a:r>
          </a:p>
        </p:txBody>
      </p:sp>
      <p:sp>
        <p:nvSpPr>
          <p:cNvPr id="7" name="TextBox 6">
            <a:extLst>
              <a:ext uri="{FF2B5EF4-FFF2-40B4-BE49-F238E27FC236}">
                <a16:creationId xmlns:a16="http://schemas.microsoft.com/office/drawing/2014/main" id="{D2F502BE-C651-7C39-1900-E3D71BF64293}"/>
              </a:ext>
            </a:extLst>
          </p:cNvPr>
          <p:cNvSpPr txBox="1"/>
          <p:nvPr/>
        </p:nvSpPr>
        <p:spPr>
          <a:xfrm>
            <a:off x="6700174" y="2309771"/>
            <a:ext cx="2443826" cy="1015663"/>
          </a:xfrm>
          <a:prstGeom prst="rect">
            <a:avLst/>
          </a:prstGeom>
          <a:noFill/>
        </p:spPr>
        <p:txBody>
          <a:bodyPr wrap="square">
            <a:spAutoFit/>
          </a:bodyPr>
          <a:lstStyle/>
          <a:p>
            <a:r>
              <a:rPr lang="en-US" sz="1200" dirty="0"/>
              <a:t>Reduce the range of outliers:</a:t>
            </a:r>
          </a:p>
          <a:p>
            <a:pPr marL="285750" indent="-285750">
              <a:buFont typeface="Arial" panose="020B0604020202020204" pitchFamily="34" charset="0"/>
              <a:buChar char="•"/>
            </a:pPr>
            <a:r>
              <a:rPr lang="en-US" sz="1200" dirty="0"/>
              <a:t>Drop year &lt; 1970</a:t>
            </a:r>
          </a:p>
          <a:p>
            <a:pPr marL="285750" indent="-285750">
              <a:buFont typeface="Arial" panose="020B0604020202020204" pitchFamily="34" charset="0"/>
              <a:buChar char="•"/>
            </a:pPr>
            <a:r>
              <a:rPr lang="en-US" sz="1200" dirty="0"/>
              <a:t>Drop </a:t>
            </a:r>
            <a:r>
              <a:rPr lang="en-US" sz="1200" dirty="0" err="1"/>
              <a:t>Engine_Size</a:t>
            </a:r>
            <a:r>
              <a:rPr lang="en-US" sz="1200" dirty="0"/>
              <a:t> &gt; 8</a:t>
            </a:r>
          </a:p>
          <a:p>
            <a:pPr marL="285750" indent="-285750">
              <a:buFont typeface="Arial" panose="020B0604020202020204" pitchFamily="34" charset="0"/>
              <a:buChar char="•"/>
            </a:pPr>
            <a:r>
              <a:rPr lang="en-US" sz="1200" dirty="0"/>
              <a:t>Drop Mileage &gt; 9000000</a:t>
            </a:r>
          </a:p>
          <a:p>
            <a:pPr marL="285750" indent="-285750">
              <a:buFont typeface="Arial" panose="020B0604020202020204" pitchFamily="34" charset="0"/>
              <a:buChar char="•"/>
            </a:pPr>
            <a:r>
              <a:rPr lang="en-US" sz="1200" dirty="0"/>
              <a:t>Drop Price &gt; 500000</a:t>
            </a:r>
          </a:p>
        </p:txBody>
      </p:sp>
      <p:sp>
        <p:nvSpPr>
          <p:cNvPr id="8" name="Rectangle: Rounded Corners 7">
            <a:extLst>
              <a:ext uri="{FF2B5EF4-FFF2-40B4-BE49-F238E27FC236}">
                <a16:creationId xmlns:a16="http://schemas.microsoft.com/office/drawing/2014/main" id="{ADB7EFA3-B0A5-E97B-EF00-CE785247DE9A}"/>
              </a:ext>
            </a:extLst>
          </p:cNvPr>
          <p:cNvSpPr/>
          <p:nvPr/>
        </p:nvSpPr>
        <p:spPr>
          <a:xfrm>
            <a:off x="838200" y="4347210"/>
            <a:ext cx="2743200" cy="555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Price = 0 and Price &lt; 5000 </a:t>
            </a:r>
          </a:p>
        </p:txBody>
      </p:sp>
      <p:cxnSp>
        <p:nvCxnSpPr>
          <p:cNvPr id="9" name="Straight Arrow Connector 8">
            <a:extLst>
              <a:ext uri="{FF2B5EF4-FFF2-40B4-BE49-F238E27FC236}">
                <a16:creationId xmlns:a16="http://schemas.microsoft.com/office/drawing/2014/main" id="{41BC8B4D-4230-7073-ED27-8409AD0C9C46}"/>
              </a:ext>
            </a:extLst>
          </p:cNvPr>
          <p:cNvCxnSpPr/>
          <p:nvPr/>
        </p:nvCxnSpPr>
        <p:spPr>
          <a:xfrm flipV="1">
            <a:off x="3505200" y="4598063"/>
            <a:ext cx="731520"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Rounded Corners 9">
            <a:extLst>
              <a:ext uri="{FF2B5EF4-FFF2-40B4-BE49-F238E27FC236}">
                <a16:creationId xmlns:a16="http://schemas.microsoft.com/office/drawing/2014/main" id="{3A91CE64-6E02-0609-31C0-126D5473D4BB}"/>
              </a:ext>
            </a:extLst>
          </p:cNvPr>
          <p:cNvSpPr/>
          <p:nvPr/>
        </p:nvSpPr>
        <p:spPr>
          <a:xfrm>
            <a:off x="4267200" y="4347210"/>
            <a:ext cx="1828800" cy="555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Drop anomaly data</a:t>
            </a:r>
          </a:p>
        </p:txBody>
      </p:sp>
    </p:spTree>
    <p:extLst>
      <p:ext uri="{BB962C8B-B14F-4D97-AF65-F5344CB8AC3E}">
        <p14:creationId xmlns:p14="http://schemas.microsoft.com/office/powerpoint/2010/main" val="3260356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33F1F-1C91-9D76-EAF9-BCE10599C89A}"/>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034223D-2211-1160-1976-8AE089F00ED0}"/>
              </a:ext>
            </a:extLst>
          </p:cNvPr>
          <p:cNvSpPr>
            <a:spLocks noGrp="1"/>
          </p:cNvSpPr>
          <p:nvPr>
            <p:ph type="body" sz="quarter" idx="11"/>
          </p:nvPr>
        </p:nvSpPr>
        <p:spPr>
          <a:xfrm>
            <a:off x="5257800" y="1447800"/>
            <a:ext cx="3505200" cy="4953000"/>
          </a:xfrm>
        </p:spPr>
        <p:txBody>
          <a:bodyPr/>
          <a:lstStyle/>
          <a:p>
            <a:endParaRPr lang="en-US" dirty="0"/>
          </a:p>
          <a:p>
            <a:endParaRPr lang="en-US" dirty="0"/>
          </a:p>
        </p:txBody>
      </p:sp>
      <p:sp>
        <p:nvSpPr>
          <p:cNvPr id="2" name="Title 1">
            <a:extLst>
              <a:ext uri="{FF2B5EF4-FFF2-40B4-BE49-F238E27FC236}">
                <a16:creationId xmlns:a16="http://schemas.microsoft.com/office/drawing/2014/main" id="{51A0F599-6A0D-6A97-28F7-2FFC557F6693}"/>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r>
              <a:rPr lang="en-US" sz="2800" kern="0" dirty="0"/>
              <a:t>Data understanding &amp; Data cleaning</a:t>
            </a:r>
          </a:p>
        </p:txBody>
      </p:sp>
      <p:pic>
        <p:nvPicPr>
          <p:cNvPr id="12" name="Picture 11">
            <a:extLst>
              <a:ext uri="{FF2B5EF4-FFF2-40B4-BE49-F238E27FC236}">
                <a16:creationId xmlns:a16="http://schemas.microsoft.com/office/drawing/2014/main" id="{1B5FAB50-5D21-A599-9256-C846C39723BC}"/>
              </a:ext>
            </a:extLst>
          </p:cNvPr>
          <p:cNvPicPr>
            <a:picLocks noChangeAspect="1"/>
          </p:cNvPicPr>
          <p:nvPr/>
        </p:nvPicPr>
        <p:blipFill>
          <a:blip r:embed="rId3"/>
          <a:stretch>
            <a:fillRect/>
          </a:stretch>
        </p:blipFill>
        <p:spPr>
          <a:xfrm>
            <a:off x="4800600" y="2057400"/>
            <a:ext cx="3618968" cy="2195681"/>
          </a:xfrm>
          <a:prstGeom prst="rect">
            <a:avLst/>
          </a:prstGeom>
        </p:spPr>
      </p:pic>
      <p:pic>
        <p:nvPicPr>
          <p:cNvPr id="11" name="Picture 10">
            <a:extLst>
              <a:ext uri="{FF2B5EF4-FFF2-40B4-BE49-F238E27FC236}">
                <a16:creationId xmlns:a16="http://schemas.microsoft.com/office/drawing/2014/main" id="{076BFBE3-39B0-6294-823D-F51B64475B91}"/>
              </a:ext>
            </a:extLst>
          </p:cNvPr>
          <p:cNvPicPr>
            <a:picLocks noChangeAspect="1"/>
          </p:cNvPicPr>
          <p:nvPr/>
        </p:nvPicPr>
        <p:blipFill>
          <a:blip r:embed="rId4"/>
          <a:stretch>
            <a:fillRect/>
          </a:stretch>
        </p:blipFill>
        <p:spPr>
          <a:xfrm>
            <a:off x="4815114" y="4349180"/>
            <a:ext cx="3618968" cy="1127220"/>
          </a:xfrm>
          <a:prstGeom prst="rect">
            <a:avLst/>
          </a:prstGeom>
        </p:spPr>
      </p:pic>
      <p:pic>
        <p:nvPicPr>
          <p:cNvPr id="14" name="Picture 13">
            <a:extLst>
              <a:ext uri="{FF2B5EF4-FFF2-40B4-BE49-F238E27FC236}">
                <a16:creationId xmlns:a16="http://schemas.microsoft.com/office/drawing/2014/main" id="{5EB5D173-928C-5BAD-195C-9E09CB588D5B}"/>
              </a:ext>
            </a:extLst>
          </p:cNvPr>
          <p:cNvPicPr>
            <a:picLocks noChangeAspect="1"/>
          </p:cNvPicPr>
          <p:nvPr/>
        </p:nvPicPr>
        <p:blipFill>
          <a:blip r:embed="rId5"/>
          <a:stretch>
            <a:fillRect/>
          </a:stretch>
        </p:blipFill>
        <p:spPr>
          <a:xfrm>
            <a:off x="729344" y="2057400"/>
            <a:ext cx="3813724" cy="2228557"/>
          </a:xfrm>
          <a:prstGeom prst="rect">
            <a:avLst/>
          </a:prstGeom>
        </p:spPr>
      </p:pic>
      <p:pic>
        <p:nvPicPr>
          <p:cNvPr id="15" name="Picture 14">
            <a:extLst>
              <a:ext uri="{FF2B5EF4-FFF2-40B4-BE49-F238E27FC236}">
                <a16:creationId xmlns:a16="http://schemas.microsoft.com/office/drawing/2014/main" id="{BCECE5BA-6A51-7301-C3C2-D9C9F3FDDAD4}"/>
              </a:ext>
            </a:extLst>
          </p:cNvPr>
          <p:cNvPicPr>
            <a:picLocks noChangeAspect="1"/>
          </p:cNvPicPr>
          <p:nvPr/>
        </p:nvPicPr>
        <p:blipFill>
          <a:blip r:embed="rId6"/>
          <a:stretch>
            <a:fillRect/>
          </a:stretch>
        </p:blipFill>
        <p:spPr>
          <a:xfrm>
            <a:off x="714732" y="4349180"/>
            <a:ext cx="3781068" cy="1127220"/>
          </a:xfrm>
          <a:prstGeom prst="rect">
            <a:avLst/>
          </a:prstGeom>
        </p:spPr>
      </p:pic>
      <p:sp>
        <p:nvSpPr>
          <p:cNvPr id="16" name="TextBox 15">
            <a:extLst>
              <a:ext uri="{FF2B5EF4-FFF2-40B4-BE49-F238E27FC236}">
                <a16:creationId xmlns:a16="http://schemas.microsoft.com/office/drawing/2014/main" id="{3D88BE59-F843-27BB-7D7E-93EF88DD8371}"/>
              </a:ext>
            </a:extLst>
          </p:cNvPr>
          <p:cNvSpPr txBox="1"/>
          <p:nvPr/>
        </p:nvSpPr>
        <p:spPr>
          <a:xfrm>
            <a:off x="1618305" y="1471791"/>
            <a:ext cx="1973921" cy="369332"/>
          </a:xfrm>
          <a:prstGeom prst="rect">
            <a:avLst/>
          </a:prstGeom>
          <a:noFill/>
        </p:spPr>
        <p:txBody>
          <a:bodyPr wrap="square">
            <a:spAutoFit/>
          </a:bodyPr>
          <a:lstStyle/>
          <a:p>
            <a:r>
              <a:rPr lang="en-US" dirty="0"/>
              <a:t>Before Cleaning</a:t>
            </a:r>
          </a:p>
        </p:txBody>
      </p:sp>
      <p:sp>
        <p:nvSpPr>
          <p:cNvPr id="17" name="TextBox 16">
            <a:extLst>
              <a:ext uri="{FF2B5EF4-FFF2-40B4-BE49-F238E27FC236}">
                <a16:creationId xmlns:a16="http://schemas.microsoft.com/office/drawing/2014/main" id="{EFCC3584-377E-6B13-2683-D35855C5155D}"/>
              </a:ext>
            </a:extLst>
          </p:cNvPr>
          <p:cNvSpPr txBox="1"/>
          <p:nvPr/>
        </p:nvSpPr>
        <p:spPr>
          <a:xfrm>
            <a:off x="5798479" y="1447800"/>
            <a:ext cx="1973921" cy="369332"/>
          </a:xfrm>
          <a:prstGeom prst="rect">
            <a:avLst/>
          </a:prstGeom>
          <a:noFill/>
        </p:spPr>
        <p:txBody>
          <a:bodyPr wrap="square">
            <a:spAutoFit/>
          </a:bodyPr>
          <a:lstStyle/>
          <a:p>
            <a:r>
              <a:rPr lang="en-US" dirty="0"/>
              <a:t>After Cleaning</a:t>
            </a:r>
          </a:p>
        </p:txBody>
      </p:sp>
    </p:spTree>
    <p:extLst>
      <p:ext uri="{BB962C8B-B14F-4D97-AF65-F5344CB8AC3E}">
        <p14:creationId xmlns:p14="http://schemas.microsoft.com/office/powerpoint/2010/main" val="11801095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326ED-D9BE-3394-8506-E1F2A5F23ED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80D72F7-269F-91D7-D7F3-6B60915B88CC}"/>
              </a:ext>
            </a:extLst>
          </p:cNvPr>
          <p:cNvSpPr>
            <a:spLocks noGrp="1"/>
          </p:cNvSpPr>
          <p:nvPr>
            <p:ph type="body" sz="quarter" idx="11"/>
          </p:nvPr>
        </p:nvSpPr>
        <p:spPr>
          <a:xfrm>
            <a:off x="5257800" y="1447800"/>
            <a:ext cx="3505200" cy="4953000"/>
          </a:xfrm>
        </p:spPr>
        <p:txBody>
          <a:bodyPr/>
          <a:lstStyle/>
          <a:p>
            <a:endParaRPr lang="en-US" dirty="0"/>
          </a:p>
          <a:p>
            <a:endParaRPr lang="en-US" dirty="0"/>
          </a:p>
        </p:txBody>
      </p:sp>
      <p:sp>
        <p:nvSpPr>
          <p:cNvPr id="2" name="Title 1">
            <a:extLst>
              <a:ext uri="{FF2B5EF4-FFF2-40B4-BE49-F238E27FC236}">
                <a16:creationId xmlns:a16="http://schemas.microsoft.com/office/drawing/2014/main" id="{F0160F12-6D8E-E3AA-1D99-002640D47909}"/>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800" kern="0" dirty="0"/>
              <a:t>Exploratory data analysis</a:t>
            </a:r>
          </a:p>
        </p:txBody>
      </p:sp>
      <p:pic>
        <p:nvPicPr>
          <p:cNvPr id="5" name="Picture 4">
            <a:extLst>
              <a:ext uri="{FF2B5EF4-FFF2-40B4-BE49-F238E27FC236}">
                <a16:creationId xmlns:a16="http://schemas.microsoft.com/office/drawing/2014/main" id="{FF7B3EE0-FB61-2A8C-7991-505E2EF0E9C1}"/>
              </a:ext>
            </a:extLst>
          </p:cNvPr>
          <p:cNvPicPr>
            <a:picLocks noChangeAspect="1"/>
          </p:cNvPicPr>
          <p:nvPr/>
        </p:nvPicPr>
        <p:blipFill>
          <a:blip r:embed="rId3"/>
          <a:srcRect r="48770"/>
          <a:stretch/>
        </p:blipFill>
        <p:spPr>
          <a:xfrm>
            <a:off x="657225" y="1327661"/>
            <a:ext cx="3407218" cy="2477395"/>
          </a:xfrm>
          <a:prstGeom prst="rect">
            <a:avLst/>
          </a:prstGeom>
        </p:spPr>
      </p:pic>
      <p:pic>
        <p:nvPicPr>
          <p:cNvPr id="7" name="Picture 6">
            <a:extLst>
              <a:ext uri="{FF2B5EF4-FFF2-40B4-BE49-F238E27FC236}">
                <a16:creationId xmlns:a16="http://schemas.microsoft.com/office/drawing/2014/main" id="{5A6BC5AC-B75A-60F2-7FEC-D941FC34A4D7}"/>
              </a:ext>
            </a:extLst>
          </p:cNvPr>
          <p:cNvPicPr>
            <a:picLocks noChangeAspect="1"/>
          </p:cNvPicPr>
          <p:nvPr/>
        </p:nvPicPr>
        <p:blipFill>
          <a:blip r:embed="rId4"/>
          <a:stretch>
            <a:fillRect/>
          </a:stretch>
        </p:blipFill>
        <p:spPr>
          <a:xfrm>
            <a:off x="685800" y="4019631"/>
            <a:ext cx="3407218" cy="2513411"/>
          </a:xfrm>
          <a:prstGeom prst="rect">
            <a:avLst/>
          </a:prstGeom>
        </p:spPr>
      </p:pic>
      <p:pic>
        <p:nvPicPr>
          <p:cNvPr id="8" name="Picture 7">
            <a:extLst>
              <a:ext uri="{FF2B5EF4-FFF2-40B4-BE49-F238E27FC236}">
                <a16:creationId xmlns:a16="http://schemas.microsoft.com/office/drawing/2014/main" id="{ADCABC9D-4EC8-9C0B-B2D1-4A4E2A868C4A}"/>
              </a:ext>
            </a:extLst>
          </p:cNvPr>
          <p:cNvPicPr>
            <a:picLocks noChangeAspect="1"/>
          </p:cNvPicPr>
          <p:nvPr/>
        </p:nvPicPr>
        <p:blipFill>
          <a:blip r:embed="rId3"/>
          <a:srcRect l="50768" t="1300" r="-1998" b="-1300"/>
          <a:stretch/>
        </p:blipFill>
        <p:spPr>
          <a:xfrm>
            <a:off x="4321618" y="1295049"/>
            <a:ext cx="3537098" cy="2571831"/>
          </a:xfrm>
          <a:prstGeom prst="rect">
            <a:avLst/>
          </a:prstGeom>
        </p:spPr>
      </p:pic>
      <p:pic>
        <p:nvPicPr>
          <p:cNvPr id="12" name="Picture 11">
            <a:extLst>
              <a:ext uri="{FF2B5EF4-FFF2-40B4-BE49-F238E27FC236}">
                <a16:creationId xmlns:a16="http://schemas.microsoft.com/office/drawing/2014/main" id="{24A4B2F5-E1DC-6305-04F1-17F251E47518}"/>
              </a:ext>
            </a:extLst>
          </p:cNvPr>
          <p:cNvPicPr>
            <a:picLocks noChangeAspect="1"/>
          </p:cNvPicPr>
          <p:nvPr/>
        </p:nvPicPr>
        <p:blipFill>
          <a:blip r:embed="rId5"/>
          <a:stretch>
            <a:fillRect/>
          </a:stretch>
        </p:blipFill>
        <p:spPr>
          <a:xfrm>
            <a:off x="4311724" y="4019631"/>
            <a:ext cx="3765476" cy="2534891"/>
          </a:xfrm>
          <a:prstGeom prst="rect">
            <a:avLst/>
          </a:prstGeom>
        </p:spPr>
      </p:pic>
    </p:spTree>
    <p:extLst>
      <p:ext uri="{BB962C8B-B14F-4D97-AF65-F5344CB8AC3E}">
        <p14:creationId xmlns:p14="http://schemas.microsoft.com/office/powerpoint/2010/main" val="2273903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EC734-3AC6-29F6-1E1C-9F1EE698024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5C7713C-F635-3C00-6EBB-9D6A5361431F}"/>
              </a:ext>
            </a:extLst>
          </p:cNvPr>
          <p:cNvSpPr>
            <a:spLocks noGrp="1"/>
          </p:cNvSpPr>
          <p:nvPr>
            <p:ph type="body" sz="quarter" idx="11"/>
          </p:nvPr>
        </p:nvSpPr>
        <p:spPr>
          <a:xfrm>
            <a:off x="5257800" y="1447800"/>
            <a:ext cx="3505200" cy="4953000"/>
          </a:xfrm>
        </p:spPr>
        <p:txBody>
          <a:bodyPr/>
          <a:lstStyle/>
          <a:p>
            <a:endParaRPr lang="en-US" dirty="0"/>
          </a:p>
          <a:p>
            <a:endParaRPr lang="en-US" dirty="0"/>
          </a:p>
        </p:txBody>
      </p:sp>
      <p:sp>
        <p:nvSpPr>
          <p:cNvPr id="2" name="Title 1">
            <a:extLst>
              <a:ext uri="{FF2B5EF4-FFF2-40B4-BE49-F238E27FC236}">
                <a16:creationId xmlns:a16="http://schemas.microsoft.com/office/drawing/2014/main" id="{988EFE94-C527-118D-9C49-F2C8CB8DF68E}"/>
              </a:ext>
            </a:extLst>
          </p:cNvPr>
          <p:cNvSpPr txBox="1">
            <a:spLocks/>
          </p:cNvSpPr>
          <p:nvPr/>
        </p:nvSpPr>
        <p:spPr>
          <a:xfrm>
            <a:off x="478983" y="495967"/>
            <a:ext cx="8436417" cy="646331"/>
          </a:xfrm>
          <a:prstGeom prst="rect">
            <a:avLst/>
          </a:prstGeom>
        </p:spPr>
        <p:txBody>
          <a:bodyPr anchor="t" anchorCtr="0">
            <a:noAutofit/>
          </a:bodyPr>
          <a:lstStyle>
            <a:lvl1pPr algn="l" rtl="0" eaLnBrk="1" latinLnBrk="0" hangingPunct="1">
              <a:spcBef>
                <a:spcPct val="0"/>
              </a:spcBef>
              <a:buNone/>
              <a:defRPr kumimoji="0" sz="20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a:lstStyle>
          <a:p>
            <a:pPr algn="ctr"/>
            <a:r>
              <a:rPr lang="en-US" sz="2800" kern="0" dirty="0"/>
              <a:t>Exploratory data analysis</a:t>
            </a:r>
          </a:p>
        </p:txBody>
      </p:sp>
      <p:pic>
        <p:nvPicPr>
          <p:cNvPr id="6" name="Picture 5">
            <a:extLst>
              <a:ext uri="{FF2B5EF4-FFF2-40B4-BE49-F238E27FC236}">
                <a16:creationId xmlns:a16="http://schemas.microsoft.com/office/drawing/2014/main" id="{6BBF5F9E-2A42-F559-4477-5D1B08BA12D9}"/>
              </a:ext>
            </a:extLst>
          </p:cNvPr>
          <p:cNvPicPr>
            <a:picLocks noChangeAspect="1"/>
          </p:cNvPicPr>
          <p:nvPr/>
        </p:nvPicPr>
        <p:blipFill>
          <a:blip r:embed="rId3"/>
          <a:stretch>
            <a:fillRect/>
          </a:stretch>
        </p:blipFill>
        <p:spPr>
          <a:xfrm>
            <a:off x="588736" y="1295400"/>
            <a:ext cx="6392167" cy="3810532"/>
          </a:xfrm>
          <a:prstGeom prst="rect">
            <a:avLst/>
          </a:prstGeom>
        </p:spPr>
      </p:pic>
      <p:pic>
        <p:nvPicPr>
          <p:cNvPr id="10" name="Picture 9">
            <a:extLst>
              <a:ext uri="{FF2B5EF4-FFF2-40B4-BE49-F238E27FC236}">
                <a16:creationId xmlns:a16="http://schemas.microsoft.com/office/drawing/2014/main" id="{2289834B-3A38-A557-4E7F-6C9B20D9F911}"/>
              </a:ext>
            </a:extLst>
          </p:cNvPr>
          <p:cNvPicPr>
            <a:picLocks noChangeAspect="1"/>
          </p:cNvPicPr>
          <p:nvPr/>
        </p:nvPicPr>
        <p:blipFill>
          <a:blip r:embed="rId4"/>
          <a:stretch>
            <a:fillRect/>
          </a:stretch>
        </p:blipFill>
        <p:spPr>
          <a:xfrm>
            <a:off x="3526064" y="4583534"/>
            <a:ext cx="5029200" cy="1653331"/>
          </a:xfrm>
          <a:prstGeom prst="rect">
            <a:avLst/>
          </a:prstGeom>
        </p:spPr>
      </p:pic>
    </p:spTree>
    <p:extLst>
      <p:ext uri="{BB962C8B-B14F-4D97-AF65-F5344CB8AC3E}">
        <p14:creationId xmlns:p14="http://schemas.microsoft.com/office/powerpoint/2010/main" val="1395164562"/>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Photo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extLst>
    <a:ext uri="{05A4C25C-085E-4340-85A3-A5531E510DB2}">
      <thm15:themeFamily xmlns:thm15="http://schemas.microsoft.com/office/thememl/2012/main" name="tf16401343_win32_fixed" id="{FBB8635E-6387-48A4-8589-1BB99B1D4FF9}" vid="{466AD663-0B4B-4698-88A4-8A5467FF60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BA93842-4D7E-4E5F-94A9-35F5B3E5E199}">
  <ds:schemaRefs>
    <ds:schemaRef ds:uri="http://schemas.microsoft.com/sharepoint/v3/contenttype/forms"/>
  </ds:schemaRefs>
</ds:datastoreItem>
</file>

<file path=customXml/itemProps2.xml><?xml version="1.0" encoding="utf-8"?>
<ds:datastoreItem xmlns:ds="http://schemas.openxmlformats.org/officeDocument/2006/customXml" ds:itemID="{8B395253-62BB-4CDE-B288-C74B01D2A4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EBC9B2-5A7A-494C-BC37-26061F5259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Classic photo album</Template>
  <TotalTime>2207</TotalTime>
  <Words>1589</Words>
  <Application>Microsoft Office PowerPoint</Application>
  <PresentationFormat>On-screen Show (4:3)</PresentationFormat>
  <Paragraphs>211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Schoolbook</vt:lpstr>
      <vt:lpstr>Helvetica Neue</vt:lpstr>
      <vt:lpstr>ClassicPhotoAlbum</vt:lpstr>
      <vt:lpstr>Machine learning for predicting used car price in Saudi arabia  by: Puji Maryane (DTI-DS Student) </vt:lpstr>
      <vt:lpstr>Workflow</vt:lpstr>
      <vt:lpstr>Business problem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6219</dc:creator>
  <cp:lastModifiedBy>6219</cp:lastModifiedBy>
  <cp:revision>16</cp:revision>
  <dcterms:created xsi:type="dcterms:W3CDTF">2024-11-22T05:25:43Z</dcterms:created>
  <dcterms:modified xsi:type="dcterms:W3CDTF">2024-12-16T10:29:59Z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