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9" r:id="rId4"/>
    <p:sldId id="260" r:id="rId5"/>
    <p:sldId id="305" r:id="rId6"/>
    <p:sldId id="261" r:id="rId7"/>
    <p:sldId id="296" r:id="rId8"/>
    <p:sldId id="262" r:id="rId9"/>
    <p:sldId id="297" r:id="rId10"/>
    <p:sldId id="298" r:id="rId11"/>
    <p:sldId id="299" r:id="rId12"/>
    <p:sldId id="284" r:id="rId13"/>
    <p:sldId id="306" r:id="rId14"/>
    <p:sldId id="307" r:id="rId15"/>
    <p:sldId id="288" r:id="rId16"/>
    <p:sldId id="302" r:id="rId17"/>
    <p:sldId id="303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267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279" r:id="rId40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42"/>
      <p:bold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Merriweather" panose="02060503050406030704" pitchFamily="18" charset="0"/>
      <p:regular r:id="rId48"/>
      <p:bold r:id="rId49"/>
      <p:italic r:id="rId50"/>
      <p:boldItalic r:id="rId51"/>
    </p:embeddedFont>
    <p:embeddedFont>
      <p:font typeface="Poppins" panose="000005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164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d2b3a775d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d2b3a775d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566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d2b3a775d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d2b3a775d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d2b3a775d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d2b3a775d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171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d2b3a775d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d2b3a775d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155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d2b3a775d7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d2b3a775d7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230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03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6098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57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661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65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9116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535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406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7068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662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9099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864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01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d2b3a775d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d2b3a775d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0088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874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9115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435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961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4363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3357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0225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29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97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64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400" y="1085088"/>
            <a:ext cx="5995200" cy="2170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/>
              <a:t>Hostel management</a:t>
            </a:r>
            <a:br>
              <a:rPr lang="en-US" sz="5500" b="1" dirty="0"/>
            </a:br>
            <a:r>
              <a:rPr lang="en-US" sz="5500" b="1" dirty="0"/>
              <a:t>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C0E36-0E22-F73A-53EE-5D41C2A22E92}"/>
              </a:ext>
            </a:extLst>
          </p:cNvPr>
          <p:cNvSpPr txBox="1"/>
          <p:nvPr/>
        </p:nvSpPr>
        <p:spPr>
          <a:xfrm>
            <a:off x="2006400" y="3094828"/>
            <a:ext cx="513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Presentation by 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Parth Desai – (202003103410001)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Pooja Patel – (202006100110037)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3FB85-87D7-44E6-91E1-BB7E6705ADDA}"/>
              </a:ext>
            </a:extLst>
          </p:cNvPr>
          <p:cNvSpPr txBox="1"/>
          <p:nvPr/>
        </p:nvSpPr>
        <p:spPr>
          <a:xfrm>
            <a:off x="-55418" y="4664133"/>
            <a:ext cx="214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Dr. </a:t>
            </a:r>
            <a:r>
              <a:rPr lang="en-US" sz="12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Sapan</a:t>
            </a:r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Naik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3CEEEE-DA2A-D3D3-9F1E-DD322E46513F}"/>
              </a:ext>
            </a:extLst>
          </p:cNvPr>
          <p:cNvSpPr txBox="1"/>
          <p:nvPr/>
        </p:nvSpPr>
        <p:spPr>
          <a:xfrm>
            <a:off x="-55418" y="4449387"/>
            <a:ext cx="2144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Guided by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Font typeface="Merriweather"/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Software Specification</a:t>
            </a: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900" dirty="0"/>
              <a:t>Operating System : Microsoft Windows 11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900" dirty="0"/>
              <a:t>Front End : HTML, CSS, JS, Bootstrap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900" dirty="0"/>
              <a:t>Back End : MySQL, PHP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900" dirty="0"/>
              <a:t>Input Device : Keyboard, Mouse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900" dirty="0"/>
              <a:t>Output Device : Monitor, Printer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900" dirty="0"/>
              <a:t>Software Used : Visual Studio Code (Version 1.69.0), Brave Browser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900" dirty="0"/>
              <a:t>Tools : Xampp (Version 3.3.0), Apache NetBeans IDE 14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864943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39"/>
          <p:cNvSpPr txBox="1">
            <a:spLocks noGrp="1"/>
          </p:cNvSpPr>
          <p:nvPr>
            <p:ph type="ctrTitle"/>
          </p:nvPr>
        </p:nvSpPr>
        <p:spPr>
          <a:xfrm>
            <a:off x="1557875" y="1411893"/>
            <a:ext cx="6028200" cy="14698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3.</a:t>
            </a:r>
            <a:br>
              <a:rPr lang="en" b="1" dirty="0"/>
            </a:br>
            <a:r>
              <a:rPr lang="en" b="1" dirty="0"/>
              <a:t>System Specific Requirements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0131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4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Functional Requirements</a:t>
            </a:r>
            <a:endParaRPr sz="2000" dirty="0"/>
          </a:p>
        </p:txBody>
      </p:sp>
      <p:sp>
        <p:nvSpPr>
          <p:cNvPr id="2215" name="Google Shape;2215;p4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16" name="Google Shape;2216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7" name="Google Shape;2217;p41"/>
          <p:cNvSpPr/>
          <p:nvPr/>
        </p:nvSpPr>
        <p:spPr>
          <a:xfrm>
            <a:off x="-200" y="2366001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8" name="Google Shape;2218;p4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2219" name="Google Shape;2219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220" name="Google Shape;2220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1</a:t>
              </a:r>
              <a:endParaRPr sz="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221" name="Google Shape;2221;p4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2222" name="Google Shape;2222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223" name="Google Shape;2223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3</a:t>
              </a:r>
              <a:endParaRPr sz="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224" name="Google Shape;2224;p4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2225" name="Google Shape;2225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226" name="Google Shape;2226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5</a:t>
              </a:r>
              <a:endParaRPr sz="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227" name="Google Shape;2227;p4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2228" name="Google Shape;2228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229" name="Google Shape;2229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6</a:t>
              </a:r>
              <a:endParaRPr sz="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230" name="Google Shape;2230;p4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2231" name="Google Shape;2231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232" name="Google Shape;2232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4</a:t>
              </a:r>
              <a:endParaRPr sz="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233" name="Google Shape;2233;p4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2234" name="Google Shape;2234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235" name="Google Shape;2235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2</a:t>
              </a:r>
              <a:endParaRPr sz="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236" name="Google Shape;2236;p41"/>
          <p:cNvSpPr txBox="1"/>
          <p:nvPr/>
        </p:nvSpPr>
        <p:spPr>
          <a:xfrm>
            <a:off x="1379950" y="115609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Registration</a:t>
            </a:r>
          </a:p>
        </p:txBody>
      </p:sp>
      <p:sp>
        <p:nvSpPr>
          <p:cNvPr id="2237" name="Google Shape;2237;p41"/>
          <p:cNvSpPr txBox="1"/>
          <p:nvPr/>
        </p:nvSpPr>
        <p:spPr>
          <a:xfrm>
            <a:off x="3375640" y="115609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View Dashboard</a:t>
            </a:r>
          </a:p>
        </p:txBody>
      </p:sp>
      <p:sp>
        <p:nvSpPr>
          <p:cNvPr id="2238" name="Google Shape;2238;p41"/>
          <p:cNvSpPr txBox="1"/>
          <p:nvPr/>
        </p:nvSpPr>
        <p:spPr>
          <a:xfrm>
            <a:off x="5434445" y="115609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Book Rooms</a:t>
            </a:r>
          </a:p>
        </p:txBody>
      </p:sp>
      <p:sp>
        <p:nvSpPr>
          <p:cNvPr id="2239" name="Google Shape;2239;p41"/>
          <p:cNvSpPr txBox="1"/>
          <p:nvPr/>
        </p:nvSpPr>
        <p:spPr>
          <a:xfrm>
            <a:off x="2416610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Login</a:t>
            </a:r>
          </a:p>
        </p:txBody>
      </p:sp>
      <p:sp>
        <p:nvSpPr>
          <p:cNvPr id="2240" name="Google Shape;2240;p41"/>
          <p:cNvSpPr txBox="1"/>
          <p:nvPr/>
        </p:nvSpPr>
        <p:spPr>
          <a:xfrm>
            <a:off x="4444690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Manage User Profiles (All users)</a:t>
            </a:r>
          </a:p>
        </p:txBody>
      </p:sp>
      <p:sp>
        <p:nvSpPr>
          <p:cNvPr id="2241" name="Google Shape;2241;p41"/>
          <p:cNvSpPr txBox="1"/>
          <p:nvPr/>
        </p:nvSpPr>
        <p:spPr>
          <a:xfrm>
            <a:off x="6472670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Manage Rooms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6" grpId="0" animBg="1"/>
      <p:bldP spid="2217" grpId="0" animBg="1"/>
      <p:bldP spid="2236" grpId="0"/>
      <p:bldP spid="2237" grpId="0"/>
      <p:bldP spid="2238" grpId="0"/>
      <p:bldP spid="2239" grpId="0"/>
      <p:bldP spid="2240" grpId="0"/>
      <p:bldP spid="22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4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Functional Requirements</a:t>
            </a:r>
            <a:endParaRPr sz="2000" dirty="0"/>
          </a:p>
        </p:txBody>
      </p:sp>
      <p:sp>
        <p:nvSpPr>
          <p:cNvPr id="2215" name="Google Shape;2215;p4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16" name="Google Shape;2216;p41"/>
          <p:cNvSpPr/>
          <p:nvPr/>
        </p:nvSpPr>
        <p:spPr>
          <a:xfrm flipH="1">
            <a:off x="0" y="2371028"/>
            <a:ext cx="91438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7" name="Google Shape;2217;p41"/>
          <p:cNvSpPr/>
          <p:nvPr/>
        </p:nvSpPr>
        <p:spPr>
          <a:xfrm flipH="1"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8" name="Google Shape;2218;p41"/>
          <p:cNvGrpSpPr/>
          <p:nvPr/>
        </p:nvGrpSpPr>
        <p:grpSpPr>
          <a:xfrm rot="10800000">
            <a:off x="1859114" y="3659527"/>
            <a:ext cx="334744" cy="334744"/>
            <a:chOff x="1855667" y="1772729"/>
            <a:chExt cx="334744" cy="334744"/>
          </a:xfrm>
        </p:grpSpPr>
        <p:sp>
          <p:nvSpPr>
            <p:cNvPr id="2219" name="Google Shape;2219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220" name="Google Shape;2220;p41"/>
            <p:cNvSpPr/>
            <p:nvPr/>
          </p:nvSpPr>
          <p:spPr>
            <a:xfrm rot="10800000"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7</a:t>
              </a:r>
              <a:endParaRPr sz="6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221" name="Google Shape;2221;p41"/>
          <p:cNvGrpSpPr/>
          <p:nvPr/>
        </p:nvGrpSpPr>
        <p:grpSpPr>
          <a:xfrm rot="10800000">
            <a:off x="3883742" y="3662545"/>
            <a:ext cx="334744" cy="334744"/>
            <a:chOff x="3883742" y="1772729"/>
            <a:chExt cx="334744" cy="334744"/>
          </a:xfrm>
        </p:grpSpPr>
        <p:sp>
          <p:nvSpPr>
            <p:cNvPr id="2222" name="Google Shape;2222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223" name="Google Shape;2223;p41"/>
            <p:cNvSpPr/>
            <p:nvPr/>
          </p:nvSpPr>
          <p:spPr>
            <a:xfrm rot="10800000"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9</a:t>
              </a:r>
              <a:endParaRPr sz="6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224" name="Google Shape;2224;p41"/>
          <p:cNvGrpSpPr/>
          <p:nvPr/>
        </p:nvGrpSpPr>
        <p:grpSpPr>
          <a:xfrm rot="10800000">
            <a:off x="5911838" y="3629028"/>
            <a:ext cx="334744" cy="334744"/>
            <a:chOff x="5911817" y="1772729"/>
            <a:chExt cx="334744" cy="334744"/>
          </a:xfrm>
        </p:grpSpPr>
        <p:sp>
          <p:nvSpPr>
            <p:cNvPr id="2225" name="Google Shape;2225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226" name="Google Shape;2226;p41"/>
            <p:cNvSpPr/>
            <p:nvPr/>
          </p:nvSpPr>
          <p:spPr>
            <a:xfrm rot="10800000"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11</a:t>
              </a:r>
              <a:endParaRPr sz="6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227" name="Google Shape;2227;p41"/>
          <p:cNvGrpSpPr/>
          <p:nvPr/>
        </p:nvGrpSpPr>
        <p:grpSpPr>
          <a:xfrm rot="10800000">
            <a:off x="6950163" y="1755810"/>
            <a:ext cx="334744" cy="334744"/>
            <a:chOff x="6950142" y="3645628"/>
            <a:chExt cx="334744" cy="334744"/>
          </a:xfrm>
        </p:grpSpPr>
        <p:sp>
          <p:nvSpPr>
            <p:cNvPr id="2228" name="Google Shape;2228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229" name="Google Shape;2229;p41"/>
            <p:cNvSpPr/>
            <p:nvPr/>
          </p:nvSpPr>
          <p:spPr>
            <a:xfrm rot="10800000"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12</a:t>
              </a:r>
              <a:endParaRPr sz="6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230" name="Google Shape;2230;p41"/>
          <p:cNvGrpSpPr/>
          <p:nvPr/>
        </p:nvGrpSpPr>
        <p:grpSpPr>
          <a:xfrm rot="10800000">
            <a:off x="4922083" y="1772727"/>
            <a:ext cx="334744" cy="334744"/>
            <a:chOff x="4922067" y="3645628"/>
            <a:chExt cx="334744" cy="334744"/>
          </a:xfrm>
        </p:grpSpPr>
        <p:sp>
          <p:nvSpPr>
            <p:cNvPr id="2231" name="Google Shape;2231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232" name="Google Shape;2232;p41"/>
            <p:cNvSpPr/>
            <p:nvPr/>
          </p:nvSpPr>
          <p:spPr>
            <a:xfrm rot="10800000"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10</a:t>
              </a:r>
              <a:endParaRPr sz="6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233" name="Google Shape;2233;p41"/>
          <p:cNvGrpSpPr/>
          <p:nvPr/>
        </p:nvGrpSpPr>
        <p:grpSpPr>
          <a:xfrm rot="10800000">
            <a:off x="2828112" y="1708945"/>
            <a:ext cx="473400" cy="473400"/>
            <a:chOff x="2824664" y="3576300"/>
            <a:chExt cx="473400" cy="473400"/>
          </a:xfrm>
        </p:grpSpPr>
        <p:sp>
          <p:nvSpPr>
            <p:cNvPr id="2234" name="Google Shape;2234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235" name="Google Shape;2235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8</a:t>
              </a:r>
              <a:endParaRPr sz="6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236" name="Google Shape;2236;p41"/>
          <p:cNvSpPr txBox="1"/>
          <p:nvPr/>
        </p:nvSpPr>
        <p:spPr>
          <a:xfrm>
            <a:off x="1372040" y="4033100"/>
            <a:ext cx="1286400" cy="1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Manage Packages</a:t>
            </a:r>
          </a:p>
        </p:txBody>
      </p:sp>
      <p:sp>
        <p:nvSpPr>
          <p:cNvPr id="2237" name="Google Shape;2237;p41"/>
          <p:cNvSpPr txBox="1"/>
          <p:nvPr/>
        </p:nvSpPr>
        <p:spPr>
          <a:xfrm>
            <a:off x="3427137" y="4030785"/>
            <a:ext cx="1286400" cy="13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Manage Events / Activities</a:t>
            </a:r>
          </a:p>
        </p:txBody>
      </p:sp>
      <p:sp>
        <p:nvSpPr>
          <p:cNvPr id="2238" name="Google Shape;2238;p41"/>
          <p:cNvSpPr txBox="1"/>
          <p:nvPr/>
        </p:nvSpPr>
        <p:spPr>
          <a:xfrm>
            <a:off x="5443788" y="4047631"/>
            <a:ext cx="1286400" cy="1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Manage Requests</a:t>
            </a:r>
          </a:p>
        </p:txBody>
      </p:sp>
      <p:sp>
        <p:nvSpPr>
          <p:cNvPr id="2239" name="Google Shape;2239;p41"/>
          <p:cNvSpPr txBox="1"/>
          <p:nvPr/>
        </p:nvSpPr>
        <p:spPr>
          <a:xfrm>
            <a:off x="2411248" y="1573210"/>
            <a:ext cx="1286400" cy="13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Manage Mess Information</a:t>
            </a:r>
          </a:p>
        </p:txBody>
      </p:sp>
      <p:sp>
        <p:nvSpPr>
          <p:cNvPr id="2240" name="Google Shape;2240;p41"/>
          <p:cNvSpPr txBox="1"/>
          <p:nvPr/>
        </p:nvSpPr>
        <p:spPr>
          <a:xfrm>
            <a:off x="4439328" y="1585952"/>
            <a:ext cx="1286400" cy="13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Manage Leaves</a:t>
            </a:r>
          </a:p>
        </p:txBody>
      </p:sp>
      <p:sp>
        <p:nvSpPr>
          <p:cNvPr id="2241" name="Google Shape;2241;p41"/>
          <p:cNvSpPr txBox="1"/>
          <p:nvPr/>
        </p:nvSpPr>
        <p:spPr>
          <a:xfrm>
            <a:off x="6467408" y="1576604"/>
            <a:ext cx="1286400" cy="145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Manage Complains</a:t>
            </a:r>
          </a:p>
        </p:txBody>
      </p:sp>
    </p:spTree>
    <p:extLst>
      <p:ext uri="{BB962C8B-B14F-4D97-AF65-F5344CB8AC3E}">
        <p14:creationId xmlns:p14="http://schemas.microsoft.com/office/powerpoint/2010/main" val="1458224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6" grpId="0"/>
      <p:bldP spid="2237" grpId="0"/>
      <p:bldP spid="2238" grpId="0"/>
      <p:bldP spid="2239" grpId="0"/>
      <p:bldP spid="2240" grpId="0"/>
      <p:bldP spid="22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4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Functional Requirements</a:t>
            </a:r>
            <a:endParaRPr sz="2000" dirty="0"/>
          </a:p>
        </p:txBody>
      </p:sp>
      <p:sp>
        <p:nvSpPr>
          <p:cNvPr id="2215" name="Google Shape;2215;p4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16" name="Google Shape;2216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7" name="Google Shape;2217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8" name="Google Shape;2218;p4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2219" name="Google Shape;2219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220" name="Google Shape;2220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13</a:t>
              </a:r>
              <a:endParaRPr sz="6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221" name="Google Shape;2221;p4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2222" name="Google Shape;2222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223" name="Google Shape;2223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15</a:t>
              </a:r>
              <a:endParaRPr sz="6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230" name="Google Shape;2230;p4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2231" name="Google Shape;2231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232" name="Google Shape;2232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16</a:t>
              </a:r>
              <a:endParaRPr sz="6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233" name="Google Shape;2233;p4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2234" name="Google Shape;2234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235" name="Google Shape;2235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14</a:t>
              </a:r>
              <a:endParaRPr sz="6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236" name="Google Shape;2236;p41"/>
          <p:cNvSpPr txBox="1"/>
          <p:nvPr/>
        </p:nvSpPr>
        <p:spPr>
          <a:xfrm>
            <a:off x="1379850" y="1156100"/>
            <a:ext cx="1286400" cy="49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Manage Duties</a:t>
            </a:r>
          </a:p>
        </p:txBody>
      </p:sp>
      <p:sp>
        <p:nvSpPr>
          <p:cNvPr id="2237" name="Google Shape;2237;p41"/>
          <p:cNvSpPr txBox="1"/>
          <p:nvPr/>
        </p:nvSpPr>
        <p:spPr>
          <a:xfrm>
            <a:off x="3377194" y="1156100"/>
            <a:ext cx="1286400" cy="49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Add contact details</a:t>
            </a:r>
          </a:p>
        </p:txBody>
      </p:sp>
      <p:sp>
        <p:nvSpPr>
          <p:cNvPr id="2239" name="Google Shape;2239;p41"/>
          <p:cNvSpPr txBox="1"/>
          <p:nvPr/>
        </p:nvSpPr>
        <p:spPr>
          <a:xfrm>
            <a:off x="2418164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Manage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Feedbacks, Ratings</a:t>
            </a:r>
          </a:p>
        </p:txBody>
      </p:sp>
      <p:sp>
        <p:nvSpPr>
          <p:cNvPr id="2240" name="Google Shape;2240;p4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Manage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Posts/Notices</a:t>
            </a:r>
          </a:p>
        </p:txBody>
      </p:sp>
    </p:spTree>
    <p:extLst>
      <p:ext uri="{BB962C8B-B14F-4D97-AF65-F5344CB8AC3E}">
        <p14:creationId xmlns:p14="http://schemas.microsoft.com/office/powerpoint/2010/main" val="32019272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6" grpId="0"/>
      <p:bldP spid="2237" grpId="0"/>
      <p:bldP spid="2239" grpId="0"/>
      <p:bldP spid="22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4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Non-Functional Requirements</a:t>
            </a:r>
            <a:endParaRPr sz="2000" dirty="0"/>
          </a:p>
        </p:txBody>
      </p:sp>
      <p:sp>
        <p:nvSpPr>
          <p:cNvPr id="2296" name="Google Shape;2296;p4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297" name="Google Shape;2297;p45"/>
          <p:cNvGrpSpPr/>
          <p:nvPr/>
        </p:nvGrpSpPr>
        <p:grpSpPr>
          <a:xfrm>
            <a:off x="602739" y="1383183"/>
            <a:ext cx="3318570" cy="2983523"/>
            <a:chOff x="3778727" y="4460423"/>
            <a:chExt cx="720160" cy="647438"/>
          </a:xfrm>
        </p:grpSpPr>
        <p:sp>
          <p:nvSpPr>
            <p:cNvPr id="2298" name="Google Shape;2298;p45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Compatibility</a:t>
              </a:r>
              <a:endParaRPr lang="en-US" sz="1200" b="1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299" name="Google Shape;2299;p45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Simplicity</a:t>
              </a:r>
              <a:endParaRPr lang="en-US" sz="1200" b="1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300" name="Google Shape;2300;p45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Security</a:t>
              </a:r>
              <a:endParaRPr lang="en-US" sz="1200" b="1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301" name="Google Shape;2301;p45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Reliability</a:t>
              </a:r>
              <a:endParaRPr lang="en-US" sz="1200" b="1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302" name="Google Shape;2302;p45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Availability</a:t>
              </a:r>
              <a:endParaRPr lang="en-US" sz="1200" b="1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303" name="Google Shape;2303;p45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Useability</a:t>
              </a:r>
              <a:endParaRPr lang="en-US" sz="1200" b="1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304" name="Google Shape;2304;p45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cxnSp>
        <p:nvCxnSpPr>
          <p:cNvPr id="2305" name="Google Shape;2305;p45"/>
          <p:cNvCxnSpPr/>
          <p:nvPr/>
        </p:nvCxnSpPr>
        <p:spPr>
          <a:xfrm>
            <a:off x="3870243" y="1876954"/>
            <a:ext cx="97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06" name="Google Shape;2306;p45"/>
          <p:cNvSpPr txBox="1"/>
          <p:nvPr/>
        </p:nvSpPr>
        <p:spPr>
          <a:xfrm>
            <a:off x="4990452" y="1718713"/>
            <a:ext cx="3941675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The System will be able to Manage stored Payment Options</a:t>
            </a:r>
          </a:p>
        </p:txBody>
      </p:sp>
      <p:cxnSp>
        <p:nvCxnSpPr>
          <p:cNvPr id="2307" name="Google Shape;2307;p45"/>
          <p:cNvCxnSpPr/>
          <p:nvPr/>
        </p:nvCxnSpPr>
        <p:spPr>
          <a:xfrm>
            <a:off x="3727063" y="2319923"/>
            <a:ext cx="1115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08" name="Google Shape;2308;p45"/>
          <p:cNvSpPr txBox="1"/>
          <p:nvPr/>
        </p:nvSpPr>
        <p:spPr>
          <a:xfrm>
            <a:off x="4990452" y="2161672"/>
            <a:ext cx="3758548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The System will be able to provide all the necessary data under regular traffic as well as critical situations.</a:t>
            </a:r>
          </a:p>
        </p:txBody>
      </p:sp>
      <p:cxnSp>
        <p:nvCxnSpPr>
          <p:cNvPr id="2309" name="Google Shape;2309;p45"/>
          <p:cNvCxnSpPr/>
          <p:nvPr/>
        </p:nvCxnSpPr>
        <p:spPr>
          <a:xfrm>
            <a:off x="3523595" y="2762892"/>
            <a:ext cx="1318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10" name="Google Shape;2310;p45"/>
          <p:cNvSpPr txBox="1"/>
          <p:nvPr/>
        </p:nvSpPr>
        <p:spPr>
          <a:xfrm>
            <a:off x="4990452" y="2604632"/>
            <a:ext cx="3758548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The System will be reliable on Enrollment Number and Institute Id.</a:t>
            </a:r>
          </a:p>
        </p:txBody>
      </p:sp>
      <p:cxnSp>
        <p:nvCxnSpPr>
          <p:cNvPr id="2311" name="Google Shape;2311;p45"/>
          <p:cNvCxnSpPr/>
          <p:nvPr/>
        </p:nvCxnSpPr>
        <p:spPr>
          <a:xfrm>
            <a:off x="3350272" y="3205838"/>
            <a:ext cx="1491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12" name="Google Shape;2312;p45"/>
          <p:cNvSpPr txBox="1"/>
          <p:nvPr/>
        </p:nvSpPr>
        <p:spPr>
          <a:xfrm>
            <a:off x="4990452" y="3047592"/>
            <a:ext cx="3758548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The System will be able to Provide Easy-to-Use Interface to for Users.</a:t>
            </a:r>
          </a:p>
        </p:txBody>
      </p:sp>
      <p:cxnSp>
        <p:nvCxnSpPr>
          <p:cNvPr id="2313" name="Google Shape;2313;p45"/>
          <p:cNvCxnSpPr/>
          <p:nvPr/>
        </p:nvCxnSpPr>
        <p:spPr>
          <a:xfrm>
            <a:off x="3161865" y="3648806"/>
            <a:ext cx="16803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14" name="Google Shape;2314;p45"/>
          <p:cNvSpPr txBox="1"/>
          <p:nvPr/>
        </p:nvSpPr>
        <p:spPr>
          <a:xfrm>
            <a:off x="4990451" y="3490552"/>
            <a:ext cx="3758547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The System will be compatible with different OS and Devices.</a:t>
            </a:r>
          </a:p>
        </p:txBody>
      </p:sp>
      <p:cxnSp>
        <p:nvCxnSpPr>
          <p:cNvPr id="2315" name="Google Shape;2315;p45"/>
          <p:cNvCxnSpPr/>
          <p:nvPr/>
        </p:nvCxnSpPr>
        <p:spPr>
          <a:xfrm>
            <a:off x="2965938" y="4091752"/>
            <a:ext cx="1868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16" name="Google Shape;2316;p45"/>
          <p:cNvSpPr txBox="1"/>
          <p:nvPr/>
        </p:nvSpPr>
        <p:spPr>
          <a:xfrm>
            <a:off x="4998209" y="3933511"/>
            <a:ext cx="3750789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The System will be able to perform simple tasks and Operations.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740917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FFFFFF"/>
                </a:solidFill>
              </a:rPr>
              <a:t>4. System Design</a:t>
            </a:r>
            <a:endParaRPr sz="5200" dirty="0">
              <a:solidFill>
                <a:srgbClr val="FFFFFF"/>
              </a:solidFill>
            </a:endParaRPr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178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Font typeface="Merriweather"/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Database Schema</a:t>
            </a: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719538" y="743700"/>
            <a:ext cx="8226862" cy="418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1. Table Name : </a:t>
            </a:r>
            <a:r>
              <a:rPr lang="en-US" sz="700" dirty="0" err="1"/>
              <a:t>tblRegister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tblRegister</a:t>
            </a:r>
            <a:r>
              <a:rPr lang="en-US" sz="700" dirty="0"/>
              <a:t> (</a:t>
            </a:r>
            <a:r>
              <a:rPr lang="en-US" sz="700" dirty="0" err="1"/>
              <a:t>user_id</a:t>
            </a:r>
            <a:r>
              <a:rPr lang="en-US" sz="700" dirty="0"/>
              <a:t>[PK], </a:t>
            </a:r>
            <a:r>
              <a:rPr lang="en-US" sz="700" dirty="0" err="1"/>
              <a:t>EnrollmentNo</a:t>
            </a:r>
            <a:r>
              <a:rPr lang="en-US" sz="700" dirty="0"/>
              <a:t>, </a:t>
            </a:r>
            <a:r>
              <a:rPr lang="en-US" sz="700" dirty="0" err="1"/>
              <a:t>CourseName</a:t>
            </a:r>
            <a:r>
              <a:rPr lang="en-US" sz="700" dirty="0"/>
              <a:t>, </a:t>
            </a:r>
            <a:r>
              <a:rPr lang="en-US" sz="700" dirty="0" err="1"/>
              <a:t>DepartmentName</a:t>
            </a:r>
            <a:r>
              <a:rPr lang="en-US" sz="700" dirty="0"/>
              <a:t>, Username, Password, FirstName, </a:t>
            </a:r>
            <a:r>
              <a:rPr lang="en-US" sz="700" dirty="0" err="1"/>
              <a:t>LastName</a:t>
            </a:r>
            <a:r>
              <a:rPr lang="en-US" sz="700" dirty="0"/>
              <a:t>, Gender, Email, </a:t>
            </a:r>
            <a:r>
              <a:rPr lang="en-US" sz="700" dirty="0" err="1"/>
              <a:t>PhoneNo</a:t>
            </a:r>
            <a:r>
              <a:rPr lang="en-US" sz="700" dirty="0"/>
              <a:t>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2. Table Name : </a:t>
            </a:r>
            <a:r>
              <a:rPr lang="en-US" sz="700" dirty="0" err="1"/>
              <a:t>tblStudent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tblStudent</a:t>
            </a:r>
            <a:r>
              <a:rPr lang="en-US" sz="700" dirty="0"/>
              <a:t> (</a:t>
            </a:r>
            <a:r>
              <a:rPr lang="en-US" sz="700" dirty="0" err="1"/>
              <a:t>user_id</a:t>
            </a:r>
            <a:r>
              <a:rPr lang="en-US" sz="700" dirty="0"/>
              <a:t>[PK], </a:t>
            </a:r>
            <a:r>
              <a:rPr lang="en-US" sz="700" dirty="0" err="1"/>
              <a:t>Club_id</a:t>
            </a:r>
            <a:r>
              <a:rPr lang="en-US" sz="700" dirty="0"/>
              <a:t>[FK], </a:t>
            </a:r>
            <a:r>
              <a:rPr lang="en-US" sz="700" dirty="0" err="1"/>
              <a:t>Profile_img</a:t>
            </a:r>
            <a:r>
              <a:rPr lang="en-US" sz="700" dirty="0"/>
              <a:t>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3. Table Name : </a:t>
            </a:r>
            <a:r>
              <a:rPr lang="en-US" sz="700" dirty="0" err="1"/>
              <a:t>tblStaff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tblStaff</a:t>
            </a:r>
            <a:r>
              <a:rPr lang="en-US" sz="700" dirty="0"/>
              <a:t> (</a:t>
            </a:r>
            <a:r>
              <a:rPr lang="en-US" sz="700" dirty="0" err="1"/>
              <a:t>user_id</a:t>
            </a:r>
            <a:r>
              <a:rPr lang="en-US" sz="700" dirty="0"/>
              <a:t>[PK], </a:t>
            </a:r>
            <a:r>
              <a:rPr lang="en-US" sz="700" dirty="0" err="1"/>
              <a:t>role_id</a:t>
            </a:r>
            <a:r>
              <a:rPr lang="en-US" sz="700" dirty="0"/>
              <a:t>[FK],)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4. Table Name : </a:t>
            </a:r>
            <a:r>
              <a:rPr lang="en-US" sz="700" dirty="0" err="1"/>
              <a:t>tblRole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tblRole</a:t>
            </a:r>
            <a:r>
              <a:rPr lang="en-US" sz="700" dirty="0"/>
              <a:t>(</a:t>
            </a:r>
            <a:r>
              <a:rPr lang="en-US" sz="700" dirty="0" err="1"/>
              <a:t>role_id</a:t>
            </a:r>
            <a:r>
              <a:rPr lang="en-US" sz="700" dirty="0"/>
              <a:t>[PK], </a:t>
            </a:r>
            <a:r>
              <a:rPr lang="en-US" sz="700" dirty="0" err="1"/>
              <a:t>role_type</a:t>
            </a:r>
            <a:r>
              <a:rPr lang="en-US" sz="700" dirty="0"/>
              <a:t>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5. Table Name : </a:t>
            </a:r>
            <a:r>
              <a:rPr lang="en-US" sz="700" dirty="0" err="1"/>
              <a:t>tblUserType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tblType</a:t>
            </a:r>
            <a:r>
              <a:rPr lang="en-US" sz="700" dirty="0"/>
              <a:t> (</a:t>
            </a:r>
            <a:r>
              <a:rPr lang="en-US" sz="700" dirty="0" err="1"/>
              <a:t>UType_id</a:t>
            </a:r>
            <a:r>
              <a:rPr lang="en-US" sz="700" dirty="0"/>
              <a:t>[PK], </a:t>
            </a:r>
            <a:r>
              <a:rPr lang="en-US" sz="700" dirty="0" err="1"/>
              <a:t>UType</a:t>
            </a:r>
            <a:r>
              <a:rPr lang="en-US" sz="700" dirty="0"/>
              <a:t>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6. Table Name : </a:t>
            </a:r>
            <a:r>
              <a:rPr lang="en-US" sz="700" dirty="0" err="1"/>
              <a:t>tblHostel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tblHostel</a:t>
            </a:r>
            <a:r>
              <a:rPr lang="en-US" sz="700" dirty="0"/>
              <a:t> (</a:t>
            </a:r>
            <a:r>
              <a:rPr lang="en-US" sz="700" dirty="0" err="1"/>
              <a:t>Hostel_id</a:t>
            </a:r>
            <a:r>
              <a:rPr lang="en-US" sz="700" dirty="0"/>
              <a:t>[PK], Capacity, </a:t>
            </a:r>
            <a:r>
              <a:rPr lang="en-US" sz="700" dirty="0" err="1"/>
              <a:t>Hostel_Name</a:t>
            </a:r>
            <a:r>
              <a:rPr lang="en-US" sz="700" dirty="0"/>
              <a:t>, </a:t>
            </a:r>
            <a:r>
              <a:rPr lang="en-US" sz="700" dirty="0" err="1"/>
              <a:t>Hostel_Category</a:t>
            </a:r>
            <a:r>
              <a:rPr lang="en-US" sz="700" dirty="0"/>
              <a:t>, </a:t>
            </a:r>
            <a:r>
              <a:rPr lang="en-US" sz="700" dirty="0" err="1"/>
              <a:t>Hostel_Status</a:t>
            </a:r>
            <a:r>
              <a:rPr lang="en-US" sz="700" dirty="0"/>
              <a:t>, </a:t>
            </a:r>
            <a:r>
              <a:rPr lang="en-US" sz="700" dirty="0" err="1"/>
              <a:t>Hostel_Distance</a:t>
            </a:r>
            <a:r>
              <a:rPr lang="en-US" sz="700" dirty="0"/>
              <a:t>, </a:t>
            </a:r>
            <a:r>
              <a:rPr lang="en-US" sz="700" dirty="0" err="1"/>
              <a:t>Hostel_Type</a:t>
            </a:r>
            <a:r>
              <a:rPr lang="en-US" sz="700" dirty="0"/>
              <a:t>, </a:t>
            </a:r>
            <a:r>
              <a:rPr lang="en-US" sz="700" dirty="0" err="1"/>
              <a:t>Available_Rooms</a:t>
            </a:r>
            <a:r>
              <a:rPr lang="en-US" sz="700" dirty="0"/>
              <a:t>, </a:t>
            </a:r>
            <a:r>
              <a:rPr lang="en-US" sz="700" dirty="0" err="1"/>
              <a:t>user_id</a:t>
            </a:r>
            <a:r>
              <a:rPr lang="en-US" sz="700" dirty="0"/>
              <a:t>[FK], </a:t>
            </a:r>
            <a:r>
              <a:rPr lang="en-US" sz="700" dirty="0" err="1"/>
              <a:t>Mess_ID</a:t>
            </a:r>
            <a:r>
              <a:rPr lang="en-US" sz="700" dirty="0"/>
              <a:t>[FK], Address)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7. Table Name : </a:t>
            </a:r>
            <a:r>
              <a:rPr lang="en-US" sz="700" dirty="0" err="1"/>
              <a:t>tblRoom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tblRoom</a:t>
            </a:r>
            <a:r>
              <a:rPr lang="en-US" sz="700" dirty="0"/>
              <a:t> (</a:t>
            </a:r>
            <a:r>
              <a:rPr lang="en-US" sz="700" dirty="0" err="1"/>
              <a:t>Room_id</a:t>
            </a:r>
            <a:r>
              <a:rPr lang="en-US" sz="700" dirty="0"/>
              <a:t>[PK], </a:t>
            </a:r>
            <a:r>
              <a:rPr lang="en-US" sz="700" dirty="0" err="1"/>
              <a:t>Room_Type_id</a:t>
            </a:r>
            <a:r>
              <a:rPr lang="en-US" sz="700" dirty="0"/>
              <a:t>[FK], </a:t>
            </a:r>
            <a:r>
              <a:rPr lang="en-US" sz="700" dirty="0" err="1"/>
              <a:t>Hostel_id</a:t>
            </a:r>
            <a:r>
              <a:rPr lang="en-US" sz="700" dirty="0"/>
              <a:t>[FK])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0868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Font typeface="Merriweather"/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Database Schema</a:t>
            </a: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719538" y="743700"/>
            <a:ext cx="8226862" cy="418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8. Table Name : </a:t>
            </a:r>
            <a:r>
              <a:rPr lang="en-US" sz="700" dirty="0" err="1"/>
              <a:t>tblRoomType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tblRoom</a:t>
            </a:r>
            <a:r>
              <a:rPr lang="en-US" sz="700" dirty="0"/>
              <a:t> (</a:t>
            </a:r>
            <a:r>
              <a:rPr lang="en-US" sz="700" dirty="0" err="1"/>
              <a:t>Room_Type_id</a:t>
            </a:r>
            <a:r>
              <a:rPr lang="en-US" sz="700" dirty="0"/>
              <a:t>[PK], </a:t>
            </a:r>
            <a:r>
              <a:rPr lang="en-US" sz="700" dirty="0" err="1"/>
              <a:t>Room_Type</a:t>
            </a:r>
            <a:r>
              <a:rPr lang="en-US" sz="700" dirty="0"/>
              <a:t>, </a:t>
            </a:r>
            <a:r>
              <a:rPr lang="en-US" sz="700" dirty="0" err="1"/>
              <a:t>Room_Capacity</a:t>
            </a:r>
            <a:r>
              <a:rPr lang="en-US" sz="700" dirty="0"/>
              <a:t>, </a:t>
            </a:r>
            <a:r>
              <a:rPr lang="en-US" sz="700" dirty="0" err="1"/>
              <a:t>Room_Facilities_id</a:t>
            </a:r>
            <a:r>
              <a:rPr lang="en-US" sz="700" dirty="0"/>
              <a:t>[FK])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9. Table Name : </a:t>
            </a:r>
            <a:r>
              <a:rPr lang="en-US" sz="700" dirty="0" err="1"/>
              <a:t>tblRoomFacilities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tblRoomFacilities</a:t>
            </a:r>
            <a:r>
              <a:rPr lang="en-US" sz="700" dirty="0"/>
              <a:t> (</a:t>
            </a:r>
            <a:r>
              <a:rPr lang="en-US" sz="700" dirty="0" err="1"/>
              <a:t>Room_Facilities_id</a:t>
            </a:r>
            <a:r>
              <a:rPr lang="en-US" sz="700" dirty="0"/>
              <a:t>[PK], </a:t>
            </a:r>
            <a:r>
              <a:rPr lang="en-US" sz="700" dirty="0" err="1"/>
              <a:t>Room_Facilities</a:t>
            </a:r>
            <a:r>
              <a:rPr lang="en-US" sz="700" dirty="0"/>
              <a:t>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10. Table Name : </a:t>
            </a:r>
            <a:r>
              <a:rPr lang="en-US" sz="700" dirty="0" err="1"/>
              <a:t>tblMess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tblMess</a:t>
            </a:r>
            <a:r>
              <a:rPr lang="en-US" sz="700" dirty="0"/>
              <a:t>(</a:t>
            </a:r>
            <a:r>
              <a:rPr lang="en-US" sz="700" dirty="0" err="1"/>
              <a:t>Mess_id</a:t>
            </a:r>
            <a:r>
              <a:rPr lang="en-US" sz="700" dirty="0"/>
              <a:t>[PK], </a:t>
            </a:r>
            <a:r>
              <a:rPr lang="en-US" sz="700" dirty="0" err="1"/>
              <a:t>Caterer_Name</a:t>
            </a:r>
            <a:r>
              <a:rPr lang="en-US" sz="700" dirty="0"/>
              <a:t>, </a:t>
            </a:r>
            <a:r>
              <a:rPr lang="en-US" sz="700" dirty="0" err="1"/>
              <a:t>user_id</a:t>
            </a:r>
            <a:r>
              <a:rPr lang="en-US" sz="700" dirty="0"/>
              <a:t>[FK], </a:t>
            </a:r>
            <a:r>
              <a:rPr lang="en-US" sz="700" dirty="0" err="1"/>
              <a:t>role_id</a:t>
            </a:r>
            <a:r>
              <a:rPr lang="en-US" sz="700" dirty="0"/>
              <a:t>[FK], </a:t>
            </a:r>
            <a:r>
              <a:rPr lang="en-US" sz="700" dirty="0" err="1"/>
              <a:t>MessMenu_id</a:t>
            </a:r>
            <a:r>
              <a:rPr lang="en-US" sz="700" dirty="0"/>
              <a:t>[FK])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11. Table Name : </a:t>
            </a:r>
            <a:r>
              <a:rPr lang="en-US" sz="700" dirty="0" err="1"/>
              <a:t>tblMess_Menu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tblMess_Menu</a:t>
            </a:r>
            <a:r>
              <a:rPr lang="en-US" sz="700" dirty="0"/>
              <a:t>(</a:t>
            </a:r>
            <a:r>
              <a:rPr lang="en-US" sz="700" dirty="0" err="1"/>
              <a:t>MessMenu_id</a:t>
            </a:r>
            <a:r>
              <a:rPr lang="en-US" sz="700" dirty="0"/>
              <a:t>[PK], Day, Time, </a:t>
            </a:r>
            <a:r>
              <a:rPr lang="en-US" sz="700" dirty="0" err="1"/>
              <a:t>Dish_id</a:t>
            </a:r>
            <a:r>
              <a:rPr lang="en-US" sz="700" dirty="0"/>
              <a:t>[FK])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12. Table Name : </a:t>
            </a:r>
            <a:r>
              <a:rPr lang="en-US" sz="700" dirty="0" err="1"/>
              <a:t>tblDish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tblMess</a:t>
            </a:r>
            <a:r>
              <a:rPr lang="en-US" sz="700" dirty="0"/>
              <a:t>(</a:t>
            </a:r>
            <a:r>
              <a:rPr lang="en-US" sz="700" dirty="0" err="1"/>
              <a:t>Dish_id</a:t>
            </a:r>
            <a:r>
              <a:rPr lang="en-US" sz="700" dirty="0"/>
              <a:t>[PK], </a:t>
            </a:r>
            <a:r>
              <a:rPr lang="en-US" sz="700" dirty="0" err="1"/>
              <a:t>DishName</a:t>
            </a:r>
            <a:r>
              <a:rPr lang="en-US" sz="700" dirty="0"/>
              <a:t>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13. Table Name : </a:t>
            </a:r>
            <a:r>
              <a:rPr lang="en-US" sz="700" dirty="0" err="1"/>
              <a:t>tblPackage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tblPackage</a:t>
            </a:r>
            <a:r>
              <a:rPr lang="en-US" sz="700" dirty="0"/>
              <a:t> (</a:t>
            </a:r>
            <a:r>
              <a:rPr lang="en-US" sz="700" dirty="0" err="1"/>
              <a:t>Package_id</a:t>
            </a:r>
            <a:r>
              <a:rPr lang="en-US" sz="700" dirty="0"/>
              <a:t>[PK], </a:t>
            </a:r>
            <a:r>
              <a:rPr lang="en-US" sz="700" dirty="0" err="1"/>
              <a:t>Package_Name</a:t>
            </a:r>
            <a:r>
              <a:rPr lang="en-US" sz="700" dirty="0"/>
              <a:t>, </a:t>
            </a:r>
            <a:r>
              <a:rPr lang="en-US" sz="700" dirty="0" err="1"/>
              <a:t>Package_Description</a:t>
            </a:r>
            <a:r>
              <a:rPr lang="en-US" sz="700" dirty="0"/>
              <a:t>, </a:t>
            </a:r>
            <a:r>
              <a:rPr lang="en-US" sz="700" dirty="0" err="1"/>
              <a:t>Package_Valid_Year</a:t>
            </a:r>
            <a:r>
              <a:rPr lang="en-US" sz="700" dirty="0"/>
              <a:t>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14. Table Name : </a:t>
            </a:r>
            <a:r>
              <a:rPr lang="en-US" sz="700" dirty="0" err="1"/>
              <a:t>tblHostel_Record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tblHostel_Record</a:t>
            </a:r>
            <a:r>
              <a:rPr lang="en-US" sz="700" dirty="0"/>
              <a:t> (</a:t>
            </a:r>
            <a:r>
              <a:rPr lang="en-US" sz="700" dirty="0" err="1"/>
              <a:t>Record_id</a:t>
            </a:r>
            <a:r>
              <a:rPr lang="en-US" sz="700" dirty="0"/>
              <a:t>[PK], </a:t>
            </a:r>
            <a:r>
              <a:rPr lang="en-US" sz="700" dirty="0" err="1"/>
              <a:t>user_id</a:t>
            </a:r>
            <a:r>
              <a:rPr lang="en-US" sz="700" dirty="0"/>
              <a:t>[FK], </a:t>
            </a:r>
            <a:r>
              <a:rPr lang="en-US" sz="700" dirty="0" err="1"/>
              <a:t>Hostel_id</a:t>
            </a:r>
            <a:r>
              <a:rPr lang="en-US" sz="700" dirty="0"/>
              <a:t>[FK], </a:t>
            </a:r>
            <a:r>
              <a:rPr lang="en-US" sz="700" dirty="0" err="1"/>
              <a:t>Room_id</a:t>
            </a:r>
            <a:r>
              <a:rPr lang="en-US" sz="700" dirty="0"/>
              <a:t>[FK], </a:t>
            </a:r>
            <a:r>
              <a:rPr lang="en-US" sz="700" dirty="0" err="1"/>
              <a:t>Room_Type_id</a:t>
            </a:r>
            <a:r>
              <a:rPr lang="en-US" sz="700" dirty="0"/>
              <a:t>[FK], </a:t>
            </a:r>
            <a:r>
              <a:rPr lang="en-US" sz="700" dirty="0" err="1"/>
              <a:t>Timestamp_Check_Out</a:t>
            </a:r>
            <a:r>
              <a:rPr lang="en-US" sz="700" dirty="0"/>
              <a:t>, </a:t>
            </a:r>
            <a:r>
              <a:rPr lang="en-US" sz="700" dirty="0" err="1"/>
              <a:t>Timestamp_Check_In</a:t>
            </a:r>
            <a:r>
              <a:rPr lang="en-US" sz="700" dirty="0"/>
              <a:t>, </a:t>
            </a:r>
            <a:r>
              <a:rPr lang="en-US" sz="700" dirty="0" err="1"/>
              <a:t>User_Status</a:t>
            </a:r>
            <a:r>
              <a:rPr lang="en-US" sz="700" dirty="0"/>
              <a:t>)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054336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Font typeface="Merriweather"/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Database Schema</a:t>
            </a: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719538" y="743700"/>
            <a:ext cx="8226862" cy="418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15. Table Name : </a:t>
            </a:r>
            <a:r>
              <a:rPr lang="en-US" sz="700" dirty="0" err="1"/>
              <a:t>tblTransaction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tblTransaction</a:t>
            </a:r>
            <a:r>
              <a:rPr lang="en-US" sz="700" dirty="0"/>
              <a:t> (</a:t>
            </a:r>
            <a:r>
              <a:rPr lang="en-US" sz="700" dirty="0" err="1"/>
              <a:t>Trn_id</a:t>
            </a:r>
            <a:r>
              <a:rPr lang="en-US" sz="700" dirty="0"/>
              <a:t>[PK], </a:t>
            </a:r>
            <a:r>
              <a:rPr lang="en-US" sz="700" dirty="0" err="1"/>
              <a:t>user_id</a:t>
            </a:r>
            <a:r>
              <a:rPr lang="en-US" sz="700" dirty="0"/>
              <a:t>[FK], </a:t>
            </a:r>
            <a:r>
              <a:rPr lang="en-US" sz="700" dirty="0" err="1"/>
              <a:t>Record_id</a:t>
            </a:r>
            <a:r>
              <a:rPr lang="en-US" sz="700" dirty="0"/>
              <a:t>[FK], </a:t>
            </a:r>
            <a:r>
              <a:rPr lang="en-US" sz="700" dirty="0" err="1"/>
              <a:t>Package_id</a:t>
            </a:r>
            <a:r>
              <a:rPr lang="en-US" sz="700" dirty="0"/>
              <a:t>[FK], </a:t>
            </a:r>
            <a:r>
              <a:rPr lang="en-US" sz="700" dirty="0" err="1"/>
              <a:t>Trn_Timestamp</a:t>
            </a:r>
            <a:r>
              <a:rPr lang="en-US" sz="700" dirty="0"/>
              <a:t>, </a:t>
            </a:r>
            <a:r>
              <a:rPr lang="en-US" sz="700" dirty="0" err="1"/>
              <a:t>Trn_Amount</a:t>
            </a:r>
            <a:r>
              <a:rPr lang="en-US" sz="700" dirty="0"/>
              <a:t>, </a:t>
            </a:r>
            <a:r>
              <a:rPr lang="en-US" sz="700" dirty="0" err="1"/>
              <a:t>Trn_Mode</a:t>
            </a:r>
            <a:r>
              <a:rPr lang="en-US" sz="700" dirty="0"/>
              <a:t>, </a:t>
            </a:r>
            <a:r>
              <a:rPr lang="en-US" sz="700" dirty="0" err="1"/>
              <a:t>Trn_refference_id</a:t>
            </a:r>
            <a:r>
              <a:rPr lang="en-US" sz="700" dirty="0"/>
              <a:t>, </a:t>
            </a:r>
            <a:r>
              <a:rPr lang="en-US" sz="700" dirty="0" err="1"/>
              <a:t>Trn_Status</a:t>
            </a:r>
            <a:r>
              <a:rPr lang="en-US" sz="700" dirty="0"/>
              <a:t>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16. Table Name : </a:t>
            </a:r>
            <a:r>
              <a:rPr lang="en-US" sz="700" dirty="0" err="1"/>
              <a:t>tblComplain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tblComplain</a:t>
            </a:r>
            <a:r>
              <a:rPr lang="en-US" sz="700" dirty="0"/>
              <a:t> (</a:t>
            </a:r>
            <a:r>
              <a:rPr lang="en-US" sz="700" dirty="0" err="1"/>
              <a:t>Cmp_id</a:t>
            </a:r>
            <a:r>
              <a:rPr lang="en-US" sz="700" dirty="0"/>
              <a:t>[PK], </a:t>
            </a:r>
            <a:r>
              <a:rPr lang="en-US" sz="700" dirty="0" err="1"/>
              <a:t>Cmp_Type_id</a:t>
            </a:r>
            <a:r>
              <a:rPr lang="en-US" sz="700" dirty="0"/>
              <a:t>[FK], </a:t>
            </a:r>
            <a:r>
              <a:rPr lang="en-US" sz="700" dirty="0" err="1"/>
              <a:t>user_id</a:t>
            </a:r>
            <a:r>
              <a:rPr lang="en-US" sz="700" dirty="0"/>
              <a:t>[FK], </a:t>
            </a:r>
            <a:r>
              <a:rPr lang="en-US" sz="700" dirty="0" err="1"/>
              <a:t>Cmp_Timestamp</a:t>
            </a:r>
            <a:r>
              <a:rPr lang="en-US" sz="700" dirty="0"/>
              <a:t>, </a:t>
            </a:r>
            <a:r>
              <a:rPr lang="en-US" sz="700" dirty="0" err="1"/>
              <a:t>Cmp_Brief</a:t>
            </a:r>
            <a:r>
              <a:rPr lang="en-US" sz="700" dirty="0"/>
              <a:t>, </a:t>
            </a:r>
            <a:r>
              <a:rPr lang="en-US" sz="700" dirty="0" err="1"/>
              <a:t>Cmp_Reply</a:t>
            </a:r>
            <a:r>
              <a:rPr lang="en-US" sz="700" dirty="0"/>
              <a:t>, </a:t>
            </a:r>
            <a:r>
              <a:rPr lang="en-US" sz="700" dirty="0" err="1"/>
              <a:t>Cmp_Status</a:t>
            </a:r>
            <a:r>
              <a:rPr lang="en-US" sz="700" dirty="0"/>
              <a:t>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17. Table Name : </a:t>
            </a:r>
            <a:r>
              <a:rPr lang="en-US" sz="700" dirty="0" err="1"/>
              <a:t>tblComplain_Type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tblComplain_Type</a:t>
            </a:r>
            <a:r>
              <a:rPr lang="en-US" sz="700" dirty="0"/>
              <a:t> ( </a:t>
            </a:r>
            <a:r>
              <a:rPr lang="en-US" sz="700" dirty="0" err="1"/>
              <a:t>Cmp_Type_id</a:t>
            </a:r>
            <a:r>
              <a:rPr lang="en-US" sz="700" dirty="0"/>
              <a:t>[PK], </a:t>
            </a:r>
            <a:r>
              <a:rPr lang="en-US" sz="700" dirty="0" err="1"/>
              <a:t>Cmp_Type</a:t>
            </a:r>
            <a:r>
              <a:rPr lang="en-US" sz="700" dirty="0"/>
              <a:t>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18. Table Name : </a:t>
            </a:r>
            <a:r>
              <a:rPr lang="en-US" sz="700" dirty="0" err="1"/>
              <a:t>tblRequest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tblRequest</a:t>
            </a:r>
            <a:r>
              <a:rPr lang="en-US" sz="700" dirty="0"/>
              <a:t> (</a:t>
            </a:r>
            <a:r>
              <a:rPr lang="en-US" sz="700" dirty="0" err="1"/>
              <a:t>Req_id</a:t>
            </a:r>
            <a:r>
              <a:rPr lang="en-US" sz="700" dirty="0"/>
              <a:t>[PK], </a:t>
            </a:r>
            <a:r>
              <a:rPr lang="en-US" sz="700" dirty="0" err="1"/>
              <a:t>user_id</a:t>
            </a:r>
            <a:r>
              <a:rPr lang="en-US" sz="700" dirty="0"/>
              <a:t>[FK], </a:t>
            </a:r>
            <a:r>
              <a:rPr lang="en-US" sz="700" dirty="0" err="1"/>
              <a:t>Req_Timestamp</a:t>
            </a:r>
            <a:r>
              <a:rPr lang="en-US" sz="700" dirty="0"/>
              <a:t>, </a:t>
            </a:r>
            <a:r>
              <a:rPr lang="en-US" sz="700" dirty="0" err="1"/>
              <a:t>Req_Brief</a:t>
            </a:r>
            <a:r>
              <a:rPr lang="en-US" sz="700" dirty="0"/>
              <a:t>, </a:t>
            </a:r>
            <a:r>
              <a:rPr lang="en-US" sz="700" dirty="0" err="1"/>
              <a:t>Req_Remarks</a:t>
            </a:r>
            <a:r>
              <a:rPr lang="en-US" sz="700" dirty="0"/>
              <a:t>, </a:t>
            </a:r>
            <a:r>
              <a:rPr lang="en-US" sz="700" dirty="0" err="1"/>
              <a:t>Req_Status</a:t>
            </a:r>
            <a:r>
              <a:rPr lang="en-US" sz="700" dirty="0"/>
              <a:t>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19. Table Name : </a:t>
            </a:r>
            <a:r>
              <a:rPr lang="en-US" sz="700" dirty="0" err="1"/>
              <a:t>tblFeedback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tblFeedback</a:t>
            </a:r>
            <a:r>
              <a:rPr lang="en-US" sz="700" dirty="0"/>
              <a:t> (</a:t>
            </a:r>
            <a:r>
              <a:rPr lang="en-US" sz="700" dirty="0" err="1"/>
              <a:t>Fdb_id</a:t>
            </a:r>
            <a:r>
              <a:rPr lang="en-US" sz="700" dirty="0"/>
              <a:t>[PK], </a:t>
            </a:r>
            <a:r>
              <a:rPr lang="en-US" sz="700" dirty="0" err="1"/>
              <a:t>user_id</a:t>
            </a:r>
            <a:r>
              <a:rPr lang="en-US" sz="700" dirty="0"/>
              <a:t>, </a:t>
            </a:r>
            <a:r>
              <a:rPr lang="en-US" sz="700" dirty="0" err="1"/>
              <a:t>Fdb_Timestamp</a:t>
            </a:r>
            <a:r>
              <a:rPr lang="en-US" sz="700" dirty="0"/>
              <a:t>, </a:t>
            </a:r>
            <a:r>
              <a:rPr lang="en-US" sz="700" dirty="0" err="1"/>
              <a:t>Fdb_Brief</a:t>
            </a:r>
            <a:r>
              <a:rPr lang="en-US" sz="700" dirty="0"/>
              <a:t>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20. Table Name : </a:t>
            </a:r>
            <a:r>
              <a:rPr lang="en-US" sz="700" dirty="0" err="1"/>
              <a:t>tblEvent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tblEvent</a:t>
            </a:r>
            <a:r>
              <a:rPr lang="en-US" sz="700" dirty="0"/>
              <a:t> (</a:t>
            </a:r>
            <a:r>
              <a:rPr lang="en-US" sz="700" dirty="0" err="1"/>
              <a:t>Event_id</a:t>
            </a:r>
            <a:r>
              <a:rPr lang="en-US" sz="700" dirty="0"/>
              <a:t>[PK], </a:t>
            </a:r>
            <a:r>
              <a:rPr lang="en-US" sz="700" dirty="0" err="1"/>
              <a:t>Event_Name</a:t>
            </a:r>
            <a:r>
              <a:rPr lang="en-US" sz="700" dirty="0"/>
              <a:t>, </a:t>
            </a:r>
            <a:r>
              <a:rPr lang="en-US" sz="700" dirty="0" err="1"/>
              <a:t>Event_Date</a:t>
            </a:r>
            <a:r>
              <a:rPr lang="en-US" sz="700" dirty="0"/>
              <a:t>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21. Table Name : </a:t>
            </a:r>
            <a:r>
              <a:rPr lang="en-US" sz="700" dirty="0" err="1"/>
              <a:t>tblClub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tblClub</a:t>
            </a:r>
            <a:r>
              <a:rPr lang="en-US" sz="700" dirty="0"/>
              <a:t> (</a:t>
            </a:r>
            <a:r>
              <a:rPr lang="en-US" sz="700" dirty="0" err="1"/>
              <a:t>Club_id</a:t>
            </a:r>
            <a:r>
              <a:rPr lang="en-US" sz="700" dirty="0"/>
              <a:t>[PK], </a:t>
            </a:r>
            <a:r>
              <a:rPr lang="en-US" sz="700" dirty="0" err="1"/>
              <a:t>Club_Name</a:t>
            </a:r>
            <a:r>
              <a:rPr lang="en-US" sz="700" dirty="0"/>
              <a:t>, </a:t>
            </a:r>
            <a:r>
              <a:rPr lang="en-US" sz="700" dirty="0" err="1"/>
              <a:t>user_id</a:t>
            </a:r>
            <a:r>
              <a:rPr lang="en-US" sz="700" dirty="0"/>
              <a:t>, </a:t>
            </a:r>
            <a:r>
              <a:rPr lang="en-US" sz="700" dirty="0" err="1"/>
              <a:t>Event_id</a:t>
            </a:r>
            <a:r>
              <a:rPr lang="en-US" sz="700" dirty="0"/>
              <a:t>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49720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Agenda</a:t>
            </a:r>
            <a:endParaRPr sz="3000" dirty="0"/>
          </a:p>
        </p:txBody>
      </p:sp>
      <p:sp>
        <p:nvSpPr>
          <p:cNvPr id="1897" name="Google Shape;1897;p14"/>
          <p:cNvSpPr txBox="1"/>
          <p:nvPr/>
        </p:nvSpPr>
        <p:spPr>
          <a:xfrm>
            <a:off x="1452750" y="1221713"/>
            <a:ext cx="28629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1. Introduction</a:t>
            </a:r>
            <a:endParaRPr sz="1200" dirty="0">
              <a:solidFill>
                <a:srgbClr val="F55D4B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Google Shape;1897;p14">
            <a:extLst>
              <a:ext uri="{FF2B5EF4-FFF2-40B4-BE49-F238E27FC236}">
                <a16:creationId xmlns:a16="http://schemas.microsoft.com/office/drawing/2014/main" id="{4F22F792-39D4-6712-2D89-4C207DC1F7FC}"/>
              </a:ext>
            </a:extLst>
          </p:cNvPr>
          <p:cNvSpPr txBox="1"/>
          <p:nvPr/>
        </p:nvSpPr>
        <p:spPr>
          <a:xfrm>
            <a:off x="1452750" y="1562128"/>
            <a:ext cx="28629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2. Overall Description</a:t>
            </a:r>
            <a:endParaRPr sz="1200" dirty="0">
              <a:solidFill>
                <a:srgbClr val="F55D4B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Google Shape;1897;p14">
            <a:extLst>
              <a:ext uri="{FF2B5EF4-FFF2-40B4-BE49-F238E27FC236}">
                <a16:creationId xmlns:a16="http://schemas.microsoft.com/office/drawing/2014/main" id="{30CA451C-CB89-B3C1-6F24-6BDD0F17D95D}"/>
              </a:ext>
            </a:extLst>
          </p:cNvPr>
          <p:cNvSpPr txBox="1"/>
          <p:nvPr/>
        </p:nvSpPr>
        <p:spPr>
          <a:xfrm>
            <a:off x="1452750" y="1902543"/>
            <a:ext cx="28629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3. System Specific Requirements</a:t>
            </a:r>
          </a:p>
        </p:txBody>
      </p:sp>
      <p:sp>
        <p:nvSpPr>
          <p:cNvPr id="5" name="Google Shape;1897;p14">
            <a:extLst>
              <a:ext uri="{FF2B5EF4-FFF2-40B4-BE49-F238E27FC236}">
                <a16:creationId xmlns:a16="http://schemas.microsoft.com/office/drawing/2014/main" id="{C6C5E2BC-70F8-7713-9A01-3AB515876D9A}"/>
              </a:ext>
            </a:extLst>
          </p:cNvPr>
          <p:cNvSpPr txBox="1"/>
          <p:nvPr/>
        </p:nvSpPr>
        <p:spPr>
          <a:xfrm>
            <a:off x="1452750" y="2242958"/>
            <a:ext cx="28629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4. System Design</a:t>
            </a:r>
          </a:p>
        </p:txBody>
      </p:sp>
      <p:sp>
        <p:nvSpPr>
          <p:cNvPr id="6" name="Google Shape;1897;p14">
            <a:extLst>
              <a:ext uri="{FF2B5EF4-FFF2-40B4-BE49-F238E27FC236}">
                <a16:creationId xmlns:a16="http://schemas.microsoft.com/office/drawing/2014/main" id="{E9B74A32-03A3-FED2-7659-1FB18C6FD6CE}"/>
              </a:ext>
            </a:extLst>
          </p:cNvPr>
          <p:cNvSpPr txBox="1"/>
          <p:nvPr/>
        </p:nvSpPr>
        <p:spPr>
          <a:xfrm>
            <a:off x="1452750" y="2583373"/>
            <a:ext cx="28629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5. Diagrams</a:t>
            </a:r>
            <a:endParaRPr sz="1200" dirty="0">
              <a:solidFill>
                <a:srgbClr val="F55D4B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Font typeface="Merriweather"/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Database Schema</a:t>
            </a: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719538" y="743700"/>
            <a:ext cx="8226862" cy="418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22. Table Name : </a:t>
            </a:r>
            <a:r>
              <a:rPr lang="en-US" sz="700" dirty="0" err="1"/>
              <a:t>tblNotice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tblNotice</a:t>
            </a:r>
            <a:r>
              <a:rPr lang="en-US" sz="700" dirty="0"/>
              <a:t> (</a:t>
            </a:r>
            <a:r>
              <a:rPr lang="en-US" sz="700" dirty="0" err="1"/>
              <a:t>Notice_id</a:t>
            </a:r>
            <a:r>
              <a:rPr lang="en-US" sz="700" dirty="0"/>
              <a:t>[PK], </a:t>
            </a:r>
            <a:r>
              <a:rPr lang="en-US" sz="700" dirty="0" err="1"/>
              <a:t>Notice_Brief</a:t>
            </a:r>
            <a:r>
              <a:rPr lang="en-US" sz="700" dirty="0"/>
              <a:t>, </a:t>
            </a:r>
            <a:r>
              <a:rPr lang="en-US" sz="700" dirty="0" err="1"/>
              <a:t>user_id</a:t>
            </a:r>
            <a:r>
              <a:rPr lang="en-US" sz="700" dirty="0"/>
              <a:t>, </a:t>
            </a:r>
            <a:r>
              <a:rPr lang="en-US" sz="700" dirty="0" err="1"/>
              <a:t>Notice_Timestamp</a:t>
            </a:r>
            <a:r>
              <a:rPr lang="en-US" sz="700" dirty="0"/>
              <a:t> 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/>
              <a:t>23. Table Name : </a:t>
            </a:r>
            <a:r>
              <a:rPr lang="en-US" sz="700" dirty="0" err="1"/>
              <a:t>tblLeave</a:t>
            </a:r>
            <a:endParaRPr lang="en-US" sz="7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700" dirty="0" err="1"/>
              <a:t>tblLeave</a:t>
            </a:r>
            <a:r>
              <a:rPr lang="en-US" sz="700" dirty="0"/>
              <a:t> (</a:t>
            </a:r>
            <a:r>
              <a:rPr lang="en-US" sz="700" dirty="0" err="1"/>
              <a:t>Leave_id</a:t>
            </a:r>
            <a:r>
              <a:rPr lang="en-US" sz="700" dirty="0"/>
              <a:t>[PK], </a:t>
            </a:r>
            <a:r>
              <a:rPr lang="en-US" sz="700" dirty="0" err="1"/>
              <a:t>user_id</a:t>
            </a:r>
            <a:r>
              <a:rPr lang="en-US" sz="700" dirty="0"/>
              <a:t>[FK], </a:t>
            </a:r>
            <a:r>
              <a:rPr lang="en-US" sz="700" dirty="0" err="1"/>
              <a:t>Leave_Reason</a:t>
            </a:r>
            <a:r>
              <a:rPr lang="en-US" sz="700" dirty="0"/>
              <a:t>, </a:t>
            </a:r>
            <a:r>
              <a:rPr lang="en-US" sz="700" dirty="0" err="1"/>
              <a:t>Leave_From</a:t>
            </a:r>
            <a:r>
              <a:rPr lang="en-US" sz="700" dirty="0"/>
              <a:t>, </a:t>
            </a:r>
            <a:r>
              <a:rPr lang="en-US" sz="700" dirty="0" err="1"/>
              <a:t>Leave_To</a:t>
            </a:r>
            <a:r>
              <a:rPr lang="en-US" sz="700" dirty="0"/>
              <a:t>, </a:t>
            </a:r>
            <a:r>
              <a:rPr lang="en-US" sz="700" dirty="0" err="1"/>
              <a:t>Leave_Status</a:t>
            </a:r>
            <a:r>
              <a:rPr lang="en-US" sz="700" dirty="0"/>
              <a:t>)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099891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Font typeface="Merriweather"/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Data Dictionary</a:t>
            </a: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719538" y="743700"/>
            <a:ext cx="8226862" cy="418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tblRegister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user_id</a:t>
            </a:r>
            <a:r>
              <a:rPr lang="en-US" sz="600" dirty="0"/>
              <a:t>	int	7	Primary Key	Unique id of Users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EnrollmentNo</a:t>
            </a:r>
            <a:r>
              <a:rPr lang="en-US" sz="600" dirty="0"/>
              <a:t>	big int	9	Not Null	Enrollment Numbers of User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CourseName</a:t>
            </a:r>
            <a:r>
              <a:rPr lang="en-US" sz="600" dirty="0"/>
              <a:t>	Varchar 	Max	Not Null	Current Course Pursuing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DepartmentName</a:t>
            </a:r>
            <a:r>
              <a:rPr lang="en-US" sz="600" dirty="0"/>
              <a:t>	Varchar 	Max	Not Null 	Department Name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Username	Varchar 	100	Not Null	User Account id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Password	Varchar	50	Not Null 	User Account Password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FirstName	Varchar	100	Not Null	First Name of the User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LastName</a:t>
            </a:r>
            <a:r>
              <a:rPr lang="en-US" sz="600" dirty="0"/>
              <a:t>	Varchar	100	Not Null	Last Name of the User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Gender	Varchar	10	Not Null	Gender of User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Email	Varchar	Max	Not Null	Email id of the User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PhoneNo</a:t>
            </a:r>
            <a:r>
              <a:rPr lang="en-US" sz="600" dirty="0"/>
              <a:t>	Numeric	10	Not Null	Phone number of the User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tblStudent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user_id</a:t>
            </a:r>
            <a:r>
              <a:rPr lang="en-US" sz="600" dirty="0"/>
              <a:t>	int	7	Primary Key	Unique id of Users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Club_id</a:t>
            </a:r>
            <a:r>
              <a:rPr lang="en-US" sz="600" dirty="0"/>
              <a:t>	int	6	Foreign Key	Unique id of Club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Profile_img</a:t>
            </a:r>
            <a:r>
              <a:rPr lang="en-US" sz="600" dirty="0"/>
              <a:t>	Varchar	800	Default	Default Path of Profile Pic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900"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3BCD16-267F-2F41-8C6B-EE4E4B0EB2C5}"/>
              </a:ext>
            </a:extLst>
          </p:cNvPr>
          <p:cNvCxnSpPr>
            <a:cxnSpLocks/>
          </p:cNvCxnSpPr>
          <p:nvPr/>
        </p:nvCxnSpPr>
        <p:spPr>
          <a:xfrm>
            <a:off x="962891" y="3228109"/>
            <a:ext cx="72182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79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Font typeface="Merriweather"/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Data Dictionary</a:t>
            </a: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719538" y="743700"/>
            <a:ext cx="8226862" cy="418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tblStaff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user_id</a:t>
            </a:r>
            <a:r>
              <a:rPr lang="en-US" sz="600" dirty="0"/>
              <a:t>	int	7	Primary Key	Unique id of Users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Role_id</a:t>
            </a:r>
            <a:r>
              <a:rPr lang="en-US" sz="600" dirty="0"/>
              <a:t>	int	5	Foreign Key	Unique id of Role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tblRole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Role_id</a:t>
            </a:r>
            <a:r>
              <a:rPr lang="en-US" sz="600" dirty="0"/>
              <a:t>	Int	5	Primary Key	Unique id of Role Type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Role_Type</a:t>
            </a:r>
            <a:r>
              <a:rPr lang="en-US" sz="600" dirty="0"/>
              <a:t>	Varchar	100	Not Null	Type of Role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tblUserType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UType_id</a:t>
            </a:r>
            <a:r>
              <a:rPr lang="en-US" sz="600" dirty="0"/>
              <a:t>	Int	3	Primary Key	Unique id of Type Users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UType</a:t>
            </a:r>
            <a:r>
              <a:rPr lang="en-US" sz="600" dirty="0"/>
              <a:t>	Varchar 	8	Not Null	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tblRoom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Room_id</a:t>
            </a:r>
            <a:r>
              <a:rPr lang="en-US" sz="600" dirty="0"/>
              <a:t>	Varchar	5	Primary Key	Unique id of Room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Room_Type_id</a:t>
            </a:r>
            <a:r>
              <a:rPr lang="en-US" sz="600" dirty="0"/>
              <a:t>	Varchar	4	Foreign Key	Unique id of Room Type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Hostel_id</a:t>
            </a:r>
            <a:r>
              <a:rPr lang="en-US" sz="600" dirty="0"/>
              <a:t>	int 	7	Foreign Key	Unique id of Hostel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44EA4F-DC13-9EF3-9465-BDE97B9B4A05}"/>
              </a:ext>
            </a:extLst>
          </p:cNvPr>
          <p:cNvCxnSpPr>
            <a:cxnSpLocks/>
          </p:cNvCxnSpPr>
          <p:nvPr/>
        </p:nvCxnSpPr>
        <p:spPr>
          <a:xfrm>
            <a:off x="962891" y="1711036"/>
            <a:ext cx="72182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162CAF-CCA9-1496-3159-E4A621E50E83}"/>
              </a:ext>
            </a:extLst>
          </p:cNvPr>
          <p:cNvCxnSpPr>
            <a:cxnSpLocks/>
          </p:cNvCxnSpPr>
          <p:nvPr/>
        </p:nvCxnSpPr>
        <p:spPr>
          <a:xfrm>
            <a:off x="962891" y="2708563"/>
            <a:ext cx="72182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F52D08-BDF4-3EC3-BD60-EE4B478B6C1D}"/>
              </a:ext>
            </a:extLst>
          </p:cNvPr>
          <p:cNvCxnSpPr>
            <a:cxnSpLocks/>
          </p:cNvCxnSpPr>
          <p:nvPr/>
        </p:nvCxnSpPr>
        <p:spPr>
          <a:xfrm>
            <a:off x="962891" y="3699164"/>
            <a:ext cx="72182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547919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Font typeface="Merriweather"/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Data Dictionary</a:t>
            </a: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719538" y="743700"/>
            <a:ext cx="8226862" cy="418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tblHostel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Hostel_id</a:t>
            </a:r>
            <a:r>
              <a:rPr lang="en-US" sz="600" dirty="0"/>
              <a:t>	Int	7	Primary Key	Unique id of Hostel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Capacity	Int	3	Not Null	Capacity of a Hostel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Hostel_Name</a:t>
            </a:r>
            <a:r>
              <a:rPr lang="en-US" sz="600" dirty="0"/>
              <a:t>	Varchar 	500	Not Null	Name of the Hostel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Hostel_Category</a:t>
            </a:r>
            <a:r>
              <a:rPr lang="en-US" sz="600" dirty="0"/>
              <a:t>	Varchar	50	Not Null	Category of Hostel (Male/Female)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Hostel_Status</a:t>
            </a:r>
            <a:r>
              <a:rPr lang="en-US" sz="600" dirty="0"/>
              <a:t>	Varchar	100	Not Null	Status of Hostel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Hostel_Distance</a:t>
            </a:r>
            <a:r>
              <a:rPr lang="en-US" sz="600" dirty="0"/>
              <a:t>	Int	3	Not Null	Distance of Hostel from Campus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Hostel_Type</a:t>
            </a:r>
            <a:r>
              <a:rPr lang="en-US" sz="600" dirty="0"/>
              <a:t>	Varchar	200	Not Null	Type of Hostel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Available_Rooms</a:t>
            </a:r>
            <a:r>
              <a:rPr lang="en-US" sz="600" dirty="0"/>
              <a:t>	Int	100	Not Null 	Availability of the Rooms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user_id</a:t>
            </a:r>
            <a:r>
              <a:rPr lang="en-US" sz="600" dirty="0"/>
              <a:t>	Int	7	Foreign Key 	Unique Staff id of Rector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Mess_id</a:t>
            </a:r>
            <a:r>
              <a:rPr lang="en-US" sz="600" dirty="0"/>
              <a:t>	Int	3	Foreign Key	Unique Mess id of Mess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Address	Address	500	Not Null	Address of the Hostel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tblRoomType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Room_Type_id</a:t>
            </a:r>
            <a:r>
              <a:rPr lang="en-US" sz="600" dirty="0"/>
              <a:t>	Varchar	5	Primary Key	Unique id of Room Type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Room_Type</a:t>
            </a:r>
            <a:r>
              <a:rPr lang="en-US" sz="600" dirty="0"/>
              <a:t>	Varchar 	20	Not null	Type of Room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Room_Capacity</a:t>
            </a:r>
            <a:r>
              <a:rPr lang="en-US" sz="600" dirty="0"/>
              <a:t>	int	2	Not null	Capacity of the Room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Room_Facilities_id</a:t>
            </a:r>
            <a:r>
              <a:rPr lang="en-US" sz="600" dirty="0"/>
              <a:t>	Varchar 	25	Foreign Key	Unique id of Facilities Provided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162CAF-CCA9-1496-3159-E4A621E50E83}"/>
              </a:ext>
            </a:extLst>
          </p:cNvPr>
          <p:cNvCxnSpPr>
            <a:cxnSpLocks/>
          </p:cNvCxnSpPr>
          <p:nvPr/>
        </p:nvCxnSpPr>
        <p:spPr>
          <a:xfrm>
            <a:off x="962891" y="3200399"/>
            <a:ext cx="72182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489744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Font typeface="Merriweather"/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Data Dictionary</a:t>
            </a: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719538" y="743700"/>
            <a:ext cx="8226862" cy="418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tblRoomFacilities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Room_Facilities_id</a:t>
            </a:r>
            <a:r>
              <a:rPr lang="en-US" sz="600" dirty="0"/>
              <a:t>	Varchar	5	Primary Key	Unique id of Facilities Provided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Room_Facilities</a:t>
            </a:r>
            <a:r>
              <a:rPr lang="en-US" sz="600" dirty="0"/>
              <a:t>	Varchar	Max	Not Null	Facilities Provided in Rooms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tblMess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Mess_id</a:t>
            </a:r>
            <a:r>
              <a:rPr lang="en-US" sz="600" dirty="0"/>
              <a:t>	int	3	Primary Key	Unique id of Mess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Cateres_Name</a:t>
            </a:r>
            <a:r>
              <a:rPr lang="en-US" sz="600" dirty="0"/>
              <a:t>	Varchar	Max	Not Null	Name of Mess </a:t>
            </a:r>
            <a:r>
              <a:rPr lang="en-US" sz="600" dirty="0" err="1"/>
              <a:t>Cateres</a:t>
            </a: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user_id</a:t>
            </a:r>
            <a:r>
              <a:rPr lang="en-US" sz="600" dirty="0"/>
              <a:t>	int	7	Foreign Key	Unique id of Staff Members only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Role_id</a:t>
            </a:r>
            <a:r>
              <a:rPr lang="en-US" sz="600" dirty="0"/>
              <a:t>	int	5	Foreign Key	Unique id of Role Type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MessMenu_id</a:t>
            </a:r>
            <a:r>
              <a:rPr lang="en-US" sz="600" dirty="0"/>
              <a:t>	Varchar	5	Foreign Key	Unique id of Mess Menu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tblMess_Menu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MessMenu_id</a:t>
            </a:r>
            <a:r>
              <a:rPr lang="en-US" sz="600" dirty="0"/>
              <a:t>	Varchar	5	Primary Key	Unique id of Mess Menu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Day	Date		Not Null	Day of Menu Applicable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Time	</a:t>
            </a:r>
            <a:r>
              <a:rPr lang="en-US" sz="600" dirty="0" err="1"/>
              <a:t>DateTime</a:t>
            </a:r>
            <a:r>
              <a:rPr lang="en-US" sz="600" dirty="0"/>
              <a:t>  		Not Null	Time of Day Menu Applicable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Dish_id</a:t>
            </a:r>
            <a:r>
              <a:rPr lang="en-US" sz="600" dirty="0"/>
              <a:t>	Varchar	6	Foreign Key  	Unique id of Dishes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44EA4F-DC13-9EF3-9465-BDE97B9B4A05}"/>
              </a:ext>
            </a:extLst>
          </p:cNvPr>
          <p:cNvCxnSpPr>
            <a:cxnSpLocks/>
          </p:cNvCxnSpPr>
          <p:nvPr/>
        </p:nvCxnSpPr>
        <p:spPr>
          <a:xfrm>
            <a:off x="962891" y="1697182"/>
            <a:ext cx="72182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162CAF-CCA9-1496-3159-E4A621E50E83}"/>
              </a:ext>
            </a:extLst>
          </p:cNvPr>
          <p:cNvCxnSpPr>
            <a:cxnSpLocks/>
          </p:cNvCxnSpPr>
          <p:nvPr/>
        </p:nvCxnSpPr>
        <p:spPr>
          <a:xfrm>
            <a:off x="962891" y="3213195"/>
            <a:ext cx="72182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930744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Font typeface="Merriweather"/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Data Dictionary</a:t>
            </a: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719538" y="743700"/>
            <a:ext cx="8226862" cy="418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tblDish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Dish_id</a:t>
            </a:r>
            <a:r>
              <a:rPr lang="en-US" sz="600" dirty="0"/>
              <a:t>	Varchar	6	Primary Key	Unique id of Dishes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DishName</a:t>
            </a:r>
            <a:r>
              <a:rPr lang="en-US" sz="600" dirty="0"/>
              <a:t>	Varchar	Max	Not Null	Name of Dishes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tblPackage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Package_id</a:t>
            </a:r>
            <a:r>
              <a:rPr lang="en-US" sz="600" dirty="0"/>
              <a:t>	Varchar	7	Primary Key	Unique id of Packages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Package_Name</a:t>
            </a:r>
            <a:r>
              <a:rPr lang="en-US" sz="600" dirty="0"/>
              <a:t>	Varchar	50	Not Null	Name of Package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Package_Description</a:t>
            </a:r>
            <a:r>
              <a:rPr lang="en-US" sz="600" dirty="0"/>
              <a:t>	Varchar 	Max	Not Null	Description about Package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Package_Valid_Year</a:t>
            </a:r>
            <a:r>
              <a:rPr lang="en-US" sz="600" dirty="0"/>
              <a:t>	Date 		Not Null	Date of Package Validity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tblNotice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Notice_id</a:t>
            </a:r>
            <a:r>
              <a:rPr lang="en-US" sz="600" dirty="0"/>
              <a:t>	Varchar	9	Primary Key	Unique id of Notice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Notice_Brief</a:t>
            </a:r>
            <a:r>
              <a:rPr lang="en-US" sz="600" dirty="0"/>
              <a:t>	Varchar 	Max	Not Null	Notice in Brief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user_id</a:t>
            </a:r>
            <a:r>
              <a:rPr lang="en-US" sz="600" dirty="0"/>
              <a:t>	int	7	Foreign Key	Unique id of Users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Notice_Timestamp</a:t>
            </a:r>
            <a:r>
              <a:rPr lang="en-US" sz="600" dirty="0"/>
              <a:t>	Datetime		Not Null	Timestamp of Notice Generated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44EA4F-DC13-9EF3-9465-BDE97B9B4A05}"/>
              </a:ext>
            </a:extLst>
          </p:cNvPr>
          <p:cNvCxnSpPr>
            <a:cxnSpLocks/>
          </p:cNvCxnSpPr>
          <p:nvPr/>
        </p:nvCxnSpPr>
        <p:spPr>
          <a:xfrm>
            <a:off x="962891" y="1717720"/>
            <a:ext cx="72182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162CAF-CCA9-1496-3159-E4A621E50E83}"/>
              </a:ext>
            </a:extLst>
          </p:cNvPr>
          <p:cNvCxnSpPr>
            <a:cxnSpLocks/>
          </p:cNvCxnSpPr>
          <p:nvPr/>
        </p:nvCxnSpPr>
        <p:spPr>
          <a:xfrm>
            <a:off x="962891" y="3041072"/>
            <a:ext cx="72182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04098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Font typeface="Merriweather"/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Data Dictionary</a:t>
            </a: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719538" y="743700"/>
            <a:ext cx="8226862" cy="418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tblHostel_Record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      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Record_id</a:t>
            </a:r>
            <a:r>
              <a:rPr lang="en-US" sz="600" dirty="0"/>
              <a:t>	      Varchar	10	Primary Key	Unique id of Hostel Record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user_id</a:t>
            </a:r>
            <a:r>
              <a:rPr lang="en-US" sz="600" dirty="0"/>
              <a:t>	      Int	7	Foreign Key	Unique id of Users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Hostel_id</a:t>
            </a:r>
            <a:r>
              <a:rPr lang="en-US" sz="600" dirty="0"/>
              <a:t>	      Int	7	Foreign Key	Id of Hostel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Room_id</a:t>
            </a:r>
            <a:r>
              <a:rPr lang="en-US" sz="600" dirty="0"/>
              <a:t>	      Varchar 	5	Foreign Key	Unique id of Room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Timestamp_Check_Out</a:t>
            </a:r>
            <a:r>
              <a:rPr lang="en-US" sz="600" dirty="0"/>
              <a:t>  </a:t>
            </a:r>
            <a:r>
              <a:rPr lang="en-US" sz="600" dirty="0" err="1"/>
              <a:t>DateTime</a:t>
            </a:r>
            <a:r>
              <a:rPr lang="en-US" sz="600" dirty="0"/>
              <a:t>		Not Null 	Timestamp of Check out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Timestamp_Check_In</a:t>
            </a:r>
            <a:r>
              <a:rPr lang="en-US" sz="600" dirty="0"/>
              <a:t>     </a:t>
            </a:r>
            <a:r>
              <a:rPr lang="en-US" sz="600" dirty="0" err="1"/>
              <a:t>DateTime</a:t>
            </a:r>
            <a:r>
              <a:rPr lang="en-US" sz="600" dirty="0"/>
              <a:t>		Not Null	Timestamp of Check in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User_Status</a:t>
            </a:r>
            <a:r>
              <a:rPr lang="en-US" sz="600" dirty="0"/>
              <a:t>	      Varchar 	7	Not Null	Status of User Account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tblTransaction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Trn_id</a:t>
            </a:r>
            <a:r>
              <a:rPr lang="en-US" sz="600" dirty="0"/>
              <a:t>	Varchar	12	Primary Key	Unique id of Transaction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user_id</a:t>
            </a:r>
            <a:r>
              <a:rPr lang="en-US" sz="600" dirty="0"/>
              <a:t>	int	7	Foreign Key	Unique id of Users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Record_id</a:t>
            </a:r>
            <a:r>
              <a:rPr lang="en-US" sz="600" dirty="0"/>
              <a:t>	Varchar 	10	Foreign Key	Unique id of Hostel Record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Trn_Timestamp</a:t>
            </a:r>
            <a:r>
              <a:rPr lang="en-US" sz="600" dirty="0"/>
              <a:t>	Date		Not Null 	Timestamp of Transaction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Trn_Amount</a:t>
            </a:r>
            <a:r>
              <a:rPr lang="en-US" sz="600" dirty="0"/>
              <a:t>	Double 	6	Not Null	Amount of Hostel Fees / Package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Trn_Mode</a:t>
            </a:r>
            <a:r>
              <a:rPr lang="en-US" sz="600" dirty="0"/>
              <a:t>	Varchar	20	Not Null	Mode of Transaction / Payment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Trn_refference_id</a:t>
            </a:r>
            <a:r>
              <a:rPr lang="en-US" sz="600" dirty="0"/>
              <a:t>	Varchar	15	Not Null	Reference number of Transaction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Trn_Status</a:t>
            </a:r>
            <a:r>
              <a:rPr lang="en-US" sz="600" dirty="0"/>
              <a:t>	Varchar	10	Not Null	Status of the Transaction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44EA4F-DC13-9EF3-9465-BDE97B9B4A05}"/>
              </a:ext>
            </a:extLst>
          </p:cNvPr>
          <p:cNvCxnSpPr>
            <a:cxnSpLocks/>
          </p:cNvCxnSpPr>
          <p:nvPr/>
        </p:nvCxnSpPr>
        <p:spPr>
          <a:xfrm>
            <a:off x="962891" y="2571750"/>
            <a:ext cx="72182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91109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Font typeface="Merriweather"/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Data Dictionary</a:t>
            </a: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719538" y="743700"/>
            <a:ext cx="8226862" cy="418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tblComplain_Type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Cmp_Type_id</a:t>
            </a:r>
            <a:r>
              <a:rPr lang="en-US" sz="600" dirty="0"/>
              <a:t>	Varchar	5	Primary Key	Unique id of Complain Type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Cmp_Type</a:t>
            </a:r>
            <a:r>
              <a:rPr lang="en-US" sz="600" dirty="0"/>
              <a:t>	Varchar	9	Not Null	Type of Complain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tblComplain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Cmp_id</a:t>
            </a:r>
            <a:r>
              <a:rPr lang="en-US" sz="600" dirty="0"/>
              <a:t>	Varchar	9	Primary Key	Unique id of Complain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Cmp_Type_id</a:t>
            </a:r>
            <a:r>
              <a:rPr lang="en-US" sz="600" dirty="0"/>
              <a:t>	Varchar	5	Foreign Key	Unique id of type of Complain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user_id</a:t>
            </a:r>
            <a:r>
              <a:rPr lang="en-US" sz="600" dirty="0"/>
              <a:t>	int	7	Foreign Key	Unique id of Users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Cmp_Timestamp</a:t>
            </a:r>
            <a:r>
              <a:rPr lang="en-US" sz="600" dirty="0"/>
              <a:t>	</a:t>
            </a:r>
            <a:r>
              <a:rPr lang="en-US" sz="600" dirty="0" err="1"/>
              <a:t>DateTime</a:t>
            </a:r>
            <a:r>
              <a:rPr lang="en-US" sz="600" dirty="0"/>
              <a:t>		Not Null 	Timestamp of Complain Generated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Cmp_Brief</a:t>
            </a:r>
            <a:r>
              <a:rPr lang="en-US" sz="600" dirty="0"/>
              <a:t>	Varchar	Max	Not Null	Complain in Brief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Cmp_Remarks</a:t>
            </a:r>
            <a:r>
              <a:rPr lang="en-US" sz="600" dirty="0"/>
              <a:t>	Varchar	Max	Null	Reply of the Complain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Cmp_Status</a:t>
            </a:r>
            <a:r>
              <a:rPr lang="en-US" sz="600" dirty="0"/>
              <a:t>	Varchar 	10	Not Null	Status of the Complain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tblFeedback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Fdb_id</a:t>
            </a:r>
            <a:r>
              <a:rPr lang="en-US" sz="600" dirty="0"/>
              <a:t>	Varchar	9	Primary Key	Unique id of Feedback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user_id</a:t>
            </a:r>
            <a:r>
              <a:rPr lang="en-US" sz="600" dirty="0"/>
              <a:t>	int	7	Primary Key	Unique id of Users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Fdb_Timestamp</a:t>
            </a:r>
            <a:r>
              <a:rPr lang="en-US" sz="600" dirty="0"/>
              <a:t>	</a:t>
            </a:r>
            <a:r>
              <a:rPr lang="en-US" sz="600" dirty="0" err="1"/>
              <a:t>DateTime</a:t>
            </a:r>
            <a:r>
              <a:rPr lang="en-US" sz="600" dirty="0"/>
              <a:t>		Not Null	Feedback Timestamp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Fdb_Brief</a:t>
            </a:r>
            <a:r>
              <a:rPr lang="en-US" sz="600" dirty="0"/>
              <a:t>	Varchar	Max	Not Null 	Feedback of the User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44EA4F-DC13-9EF3-9465-BDE97B9B4A05}"/>
              </a:ext>
            </a:extLst>
          </p:cNvPr>
          <p:cNvCxnSpPr>
            <a:cxnSpLocks/>
          </p:cNvCxnSpPr>
          <p:nvPr/>
        </p:nvCxnSpPr>
        <p:spPr>
          <a:xfrm>
            <a:off x="962891" y="1724891"/>
            <a:ext cx="72182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162CAF-CCA9-1496-3159-E4A621E50E83}"/>
              </a:ext>
            </a:extLst>
          </p:cNvPr>
          <p:cNvCxnSpPr>
            <a:cxnSpLocks/>
          </p:cNvCxnSpPr>
          <p:nvPr/>
        </p:nvCxnSpPr>
        <p:spPr>
          <a:xfrm>
            <a:off x="962891" y="3539836"/>
            <a:ext cx="72182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456643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Font typeface="Merriweather"/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Data Dictionary</a:t>
            </a: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719538" y="743700"/>
            <a:ext cx="8226862" cy="418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tblRequest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Req_id</a:t>
            </a:r>
            <a:r>
              <a:rPr lang="en-US" sz="600" dirty="0"/>
              <a:t>	Varchar	9	Primary Key	Unique id of Request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user_id</a:t>
            </a:r>
            <a:r>
              <a:rPr lang="en-US" sz="600" dirty="0"/>
              <a:t>	int	7	Foreign Key	Unique id of Users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Req_Timestamp</a:t>
            </a:r>
            <a:r>
              <a:rPr lang="en-US" sz="600" dirty="0"/>
              <a:t>	</a:t>
            </a:r>
            <a:r>
              <a:rPr lang="en-US" sz="600" dirty="0" err="1"/>
              <a:t>DateTime</a:t>
            </a:r>
            <a:r>
              <a:rPr lang="en-US" sz="600" dirty="0"/>
              <a:t>		Not Null	Timestamp of Request Generated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Req_Brief</a:t>
            </a:r>
            <a:r>
              <a:rPr lang="en-US" sz="600" dirty="0"/>
              <a:t>	Varchar	Max	Not Null 	User Account Password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Req_Remarks</a:t>
            </a:r>
            <a:r>
              <a:rPr lang="en-US" sz="600" dirty="0"/>
              <a:t>	Varchar	Max	Null	Reply of the Request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Req_Status</a:t>
            </a:r>
            <a:r>
              <a:rPr lang="en-US" sz="600" dirty="0"/>
              <a:t>	Varchar 	10	Not Null	Status of the Request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tblEvent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Event_id</a:t>
            </a:r>
            <a:r>
              <a:rPr lang="en-US" sz="600" dirty="0"/>
              <a:t>	Varchar	8	Primary Key	Unique id of Events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Event_Name</a:t>
            </a:r>
            <a:r>
              <a:rPr lang="en-US" sz="600" dirty="0"/>
              <a:t>	Varchar	Max	Not Null	Name of the Event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Event_Date</a:t>
            </a:r>
            <a:r>
              <a:rPr lang="en-US" sz="600" dirty="0"/>
              <a:t>	</a:t>
            </a:r>
            <a:r>
              <a:rPr lang="en-US" sz="600" dirty="0" err="1"/>
              <a:t>DateTime</a:t>
            </a:r>
            <a:r>
              <a:rPr lang="en-US" sz="600" dirty="0"/>
              <a:t> 		Not Null	Date and Time of the Event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tblClub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Club_id</a:t>
            </a:r>
            <a:r>
              <a:rPr lang="en-US" sz="600" dirty="0"/>
              <a:t>	int	7	Primary Key	Unique id of Club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Club_Name</a:t>
            </a:r>
            <a:r>
              <a:rPr lang="en-US" sz="600" dirty="0"/>
              <a:t>	Varchar	100	Not Null	Name of the Club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user_id</a:t>
            </a:r>
            <a:r>
              <a:rPr lang="en-US" sz="600" dirty="0"/>
              <a:t>	int	7	Foreign Key	Unique id of Users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staff_id</a:t>
            </a:r>
            <a:r>
              <a:rPr lang="en-US" sz="600" dirty="0"/>
              <a:t>	int	7	Foreign Key	Unique id of Staff Member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600"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44EA4F-DC13-9EF3-9465-BDE97B9B4A05}"/>
              </a:ext>
            </a:extLst>
          </p:cNvPr>
          <p:cNvCxnSpPr>
            <a:cxnSpLocks/>
          </p:cNvCxnSpPr>
          <p:nvPr/>
        </p:nvCxnSpPr>
        <p:spPr>
          <a:xfrm>
            <a:off x="962891" y="2389909"/>
            <a:ext cx="72182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162CAF-CCA9-1496-3159-E4A621E50E83}"/>
              </a:ext>
            </a:extLst>
          </p:cNvPr>
          <p:cNvCxnSpPr>
            <a:cxnSpLocks/>
          </p:cNvCxnSpPr>
          <p:nvPr/>
        </p:nvCxnSpPr>
        <p:spPr>
          <a:xfrm>
            <a:off x="962891" y="3539836"/>
            <a:ext cx="72182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97001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Font typeface="Merriweather"/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Data Dictionary</a:t>
            </a: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719538" y="743700"/>
            <a:ext cx="8226862" cy="418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b="1" dirty="0" err="1"/>
              <a:t>tblLeave</a:t>
            </a:r>
            <a:endParaRPr lang="en-US" sz="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/>
              <a:t>Field Name	Datatype	Size	Constraint	Description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Leave_id</a:t>
            </a:r>
            <a:r>
              <a:rPr lang="en-US" sz="600" dirty="0"/>
              <a:t>	Varchar 	9	Primary Key	Unique id of Blog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User_id</a:t>
            </a:r>
            <a:r>
              <a:rPr lang="en-US" sz="600" dirty="0"/>
              <a:t>	int 	7	Foreign Key	Unique id of User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Leave_Reason</a:t>
            </a:r>
            <a:r>
              <a:rPr lang="en-US" sz="600" dirty="0"/>
              <a:t>	Varchar	100 	Not Null	Title of the Blog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Leave_From</a:t>
            </a:r>
            <a:r>
              <a:rPr lang="en-US" sz="600" dirty="0"/>
              <a:t>	</a:t>
            </a:r>
            <a:r>
              <a:rPr lang="en-US" sz="600" dirty="0" err="1"/>
              <a:t>DateTime</a:t>
            </a:r>
            <a:r>
              <a:rPr lang="en-US" sz="600" dirty="0"/>
              <a:t>		Not Null	Timestamp of Leave Starting Day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Leave_To</a:t>
            </a:r>
            <a:r>
              <a:rPr lang="en-US" sz="600" dirty="0"/>
              <a:t>	</a:t>
            </a:r>
            <a:r>
              <a:rPr lang="en-US" sz="600" dirty="0" err="1"/>
              <a:t>DateTime</a:t>
            </a:r>
            <a:r>
              <a:rPr lang="en-US" sz="600" dirty="0"/>
              <a:t>		Not Null	Timestamp of Leave Ending Day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" dirty="0" err="1"/>
              <a:t>Leave_Status</a:t>
            </a:r>
            <a:r>
              <a:rPr lang="en-US" sz="600" dirty="0"/>
              <a:t>	Varchar 	10	Not Null	Status of the Leave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29652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900" y="1110680"/>
            <a:ext cx="6028200" cy="1721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1.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39"/>
          <p:cNvSpPr txBox="1">
            <a:spLocks noGrp="1"/>
          </p:cNvSpPr>
          <p:nvPr>
            <p:ph type="ctrTitle"/>
          </p:nvPr>
        </p:nvSpPr>
        <p:spPr>
          <a:xfrm>
            <a:off x="1557875" y="1411893"/>
            <a:ext cx="6028200" cy="14698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5.</a:t>
            </a:r>
            <a:br>
              <a:rPr lang="en" b="1" dirty="0"/>
            </a:br>
            <a:r>
              <a:rPr lang="en" b="1" dirty="0"/>
              <a:t>Diagrams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8772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4"/>
          <p:cNvSpPr txBox="1">
            <a:spLocks noGrp="1"/>
          </p:cNvSpPr>
          <p:nvPr>
            <p:ph type="title"/>
          </p:nvPr>
        </p:nvSpPr>
        <p:spPr>
          <a:xfrm>
            <a:off x="1131750" y="321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Activity Diagrams</a:t>
            </a:r>
            <a:endParaRPr sz="2000" dirty="0"/>
          </a:p>
        </p:txBody>
      </p:sp>
      <p:sp>
        <p:nvSpPr>
          <p:cNvPr id="1978" name="Google Shape;1978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BEE9D-B982-4303-43C8-A4EAC3235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82" y="904500"/>
            <a:ext cx="6047708" cy="391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4"/>
          <p:cNvSpPr txBox="1">
            <a:spLocks noGrp="1"/>
          </p:cNvSpPr>
          <p:nvPr>
            <p:ph type="title"/>
          </p:nvPr>
        </p:nvSpPr>
        <p:spPr>
          <a:xfrm>
            <a:off x="1131750" y="321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Activity Diagrams</a:t>
            </a:r>
            <a:endParaRPr sz="2000" dirty="0"/>
          </a:p>
        </p:txBody>
      </p:sp>
      <p:sp>
        <p:nvSpPr>
          <p:cNvPr id="1978" name="Google Shape;1978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07BE3-56B8-FF8C-D054-6C5B629E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55" y="806824"/>
            <a:ext cx="5891116" cy="43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80399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4"/>
          <p:cNvSpPr txBox="1">
            <a:spLocks noGrp="1"/>
          </p:cNvSpPr>
          <p:nvPr>
            <p:ph type="title"/>
          </p:nvPr>
        </p:nvSpPr>
        <p:spPr>
          <a:xfrm>
            <a:off x="1131750" y="321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Activity Diagrams</a:t>
            </a:r>
            <a:endParaRPr sz="2000" dirty="0"/>
          </a:p>
        </p:txBody>
      </p:sp>
      <p:sp>
        <p:nvSpPr>
          <p:cNvPr id="1978" name="Google Shape;1978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80E95-4197-C912-0B89-87DE9FBB7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74" y="857034"/>
            <a:ext cx="4872155" cy="42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25847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4"/>
          <p:cNvSpPr txBox="1">
            <a:spLocks noGrp="1"/>
          </p:cNvSpPr>
          <p:nvPr>
            <p:ph type="title"/>
          </p:nvPr>
        </p:nvSpPr>
        <p:spPr>
          <a:xfrm>
            <a:off x="1131750" y="321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Activity Diagrams</a:t>
            </a:r>
            <a:endParaRPr sz="2000" dirty="0"/>
          </a:p>
        </p:txBody>
      </p:sp>
      <p:sp>
        <p:nvSpPr>
          <p:cNvPr id="1978" name="Google Shape;1978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BEE9D-B982-4303-43C8-A4EAC3235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15" y="1010986"/>
            <a:ext cx="6197118" cy="40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09499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4"/>
          <p:cNvSpPr txBox="1">
            <a:spLocks noGrp="1"/>
          </p:cNvSpPr>
          <p:nvPr>
            <p:ph type="title"/>
          </p:nvPr>
        </p:nvSpPr>
        <p:spPr>
          <a:xfrm>
            <a:off x="1131750" y="321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Usecase Diagrams</a:t>
            </a:r>
            <a:endParaRPr sz="2000" dirty="0"/>
          </a:p>
        </p:txBody>
      </p:sp>
      <p:sp>
        <p:nvSpPr>
          <p:cNvPr id="1978" name="Google Shape;1978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6BF06-7A24-0E81-A978-0849FB70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00" y="904500"/>
            <a:ext cx="6692599" cy="414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39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4"/>
          <p:cNvSpPr txBox="1">
            <a:spLocks noGrp="1"/>
          </p:cNvSpPr>
          <p:nvPr>
            <p:ph type="title"/>
          </p:nvPr>
        </p:nvSpPr>
        <p:spPr>
          <a:xfrm>
            <a:off x="1131750" y="321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Usecase Diagrams</a:t>
            </a:r>
            <a:endParaRPr sz="2000" dirty="0"/>
          </a:p>
        </p:txBody>
      </p:sp>
      <p:sp>
        <p:nvSpPr>
          <p:cNvPr id="1978" name="Google Shape;1978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56F2D-4717-D14E-3F73-6086A3052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74" y="1018943"/>
            <a:ext cx="6759251" cy="38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02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4"/>
          <p:cNvSpPr txBox="1">
            <a:spLocks noGrp="1"/>
          </p:cNvSpPr>
          <p:nvPr>
            <p:ph type="title"/>
          </p:nvPr>
        </p:nvSpPr>
        <p:spPr>
          <a:xfrm>
            <a:off x="1131750" y="321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Usecase Diagrams</a:t>
            </a:r>
            <a:endParaRPr sz="2000" dirty="0"/>
          </a:p>
        </p:txBody>
      </p:sp>
      <p:sp>
        <p:nvSpPr>
          <p:cNvPr id="1978" name="Google Shape;1978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99AE9-FD16-9ABD-AFB7-8C81CA6B7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51" y="904500"/>
            <a:ext cx="7017499" cy="40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25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4"/>
          <p:cNvSpPr txBox="1">
            <a:spLocks noGrp="1"/>
          </p:cNvSpPr>
          <p:nvPr>
            <p:ph type="title"/>
          </p:nvPr>
        </p:nvSpPr>
        <p:spPr>
          <a:xfrm>
            <a:off x="1131750" y="321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Usecase Diagrams</a:t>
            </a:r>
            <a:endParaRPr sz="2000" dirty="0"/>
          </a:p>
        </p:txBody>
      </p:sp>
      <p:sp>
        <p:nvSpPr>
          <p:cNvPr id="1978" name="Google Shape;1978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ABA8D-45A1-17E1-A69C-B823E592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54" y="910739"/>
            <a:ext cx="7945491" cy="391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82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2100572"/>
            <a:ext cx="5713500" cy="9423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0" dirty="0">
                <a:solidFill>
                  <a:schemeClr val="l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  <a:endParaRPr sz="4500" b="0" dirty="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45" name="Google Shape;2145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832400" y="1067424"/>
            <a:ext cx="5479200" cy="629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0" dirty="0">
                <a:latin typeface="Poppins" panose="00000500000000000000" pitchFamily="2" charset="0"/>
                <a:cs typeface="Poppins" panose="00000500000000000000" pitchFamily="2" charset="0"/>
              </a:rPr>
              <a:t>Problem Definition</a:t>
            </a:r>
            <a:endParaRPr b="1" i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1928;p18">
            <a:extLst>
              <a:ext uri="{FF2B5EF4-FFF2-40B4-BE49-F238E27FC236}">
                <a16:creationId xmlns:a16="http://schemas.microsoft.com/office/drawing/2014/main" id="{7A093332-C9AA-F225-1452-F6E7F2099CEB}"/>
              </a:ext>
            </a:extLst>
          </p:cNvPr>
          <p:cNvSpPr txBox="1">
            <a:spLocks/>
          </p:cNvSpPr>
          <p:nvPr/>
        </p:nvSpPr>
        <p:spPr>
          <a:xfrm>
            <a:off x="984975" y="1755706"/>
            <a:ext cx="7174050" cy="225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76200" indent="0" algn="l">
              <a:buSzPts val="2400"/>
              <a:buFont typeface="Merriweather"/>
              <a:buNone/>
            </a:pPr>
            <a:r>
              <a:rPr lang="en-US" sz="900" i="0" dirty="0">
                <a:solidFill>
                  <a:srgbClr val="2C3E50"/>
                </a:solidFill>
              </a:rPr>
              <a:t>A Hostel/Chain of Hostel is an essential part of an Institute along with educational curriculum. Every year hundreds of </a:t>
            </a:r>
          </a:p>
          <a:p>
            <a:pPr marL="76200" indent="0" algn="l">
              <a:buSzPts val="2400"/>
              <a:buFont typeface="Merriweather"/>
              <a:buNone/>
            </a:pPr>
            <a:r>
              <a:rPr lang="en-US" sz="900" i="0" dirty="0">
                <a:solidFill>
                  <a:srgbClr val="2C3E50"/>
                </a:solidFill>
              </a:rPr>
              <a:t>students takes admission and decides to stay in Hostel. It Provides a space to students who are unable to travel a lot or </a:t>
            </a:r>
          </a:p>
          <a:p>
            <a:pPr marL="76200" indent="0" algn="l">
              <a:buSzPts val="2400"/>
              <a:buFont typeface="Merriweather"/>
              <a:buNone/>
            </a:pPr>
            <a:r>
              <a:rPr lang="en-US" sz="900" i="0" dirty="0">
                <a:solidFill>
                  <a:srgbClr val="2C3E50"/>
                </a:solidFill>
              </a:rPr>
              <a:t>who are living much far away from the institute or are unaware of the surroundings to live with. The best hostel </a:t>
            </a:r>
          </a:p>
          <a:p>
            <a:pPr marL="76200" indent="0" algn="l">
              <a:buSzPts val="2400"/>
              <a:buFont typeface="Merriweather"/>
              <a:buNone/>
            </a:pPr>
            <a:r>
              <a:rPr lang="en-US" sz="900" i="0" dirty="0">
                <a:solidFill>
                  <a:srgbClr val="2C3E50"/>
                </a:solidFill>
              </a:rPr>
              <a:t>management systems not only allow the admin, owner or staff members to manage the various aspects of the business </a:t>
            </a:r>
          </a:p>
          <a:p>
            <a:pPr marL="76200" indent="0" algn="l">
              <a:buSzPts val="2400"/>
              <a:buFont typeface="Merriweather"/>
              <a:buNone/>
            </a:pPr>
            <a:r>
              <a:rPr lang="en-US" sz="900" i="0" dirty="0">
                <a:solidFill>
                  <a:srgbClr val="2C3E50"/>
                </a:solidFill>
              </a:rPr>
              <a:t>from one location, they offer the possibility for users to access the system remotely, and the information that is </a:t>
            </a:r>
          </a:p>
          <a:p>
            <a:pPr marL="76200" indent="0" algn="l">
              <a:buSzPts val="2400"/>
              <a:buFont typeface="Merriweather"/>
              <a:buNone/>
            </a:pPr>
            <a:r>
              <a:rPr lang="en-US" sz="900" i="0" dirty="0">
                <a:solidFill>
                  <a:srgbClr val="2C3E50"/>
                </a:solidFill>
              </a:rPr>
              <a:t>updated within the system to all the users automatically.</a:t>
            </a:r>
          </a:p>
          <a:p>
            <a:pPr marL="76200" indent="0" algn="l">
              <a:buSzPts val="2400"/>
              <a:buFont typeface="Merriweather"/>
              <a:buNone/>
            </a:pPr>
            <a:endParaRPr lang="en-US" sz="900" i="0" dirty="0">
              <a:solidFill>
                <a:srgbClr val="2C3E50"/>
              </a:solidFill>
            </a:endParaRPr>
          </a:p>
          <a:p>
            <a:pPr marL="76200" indent="0" algn="l">
              <a:buSzPts val="2400"/>
              <a:buFont typeface="Merriweather"/>
              <a:buNone/>
            </a:pPr>
            <a:endParaRPr lang="en-US" sz="900" i="0" dirty="0">
              <a:solidFill>
                <a:srgbClr val="2C3E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832400" y="1067424"/>
            <a:ext cx="5479200" cy="629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0" dirty="0">
                <a:latin typeface="Poppins" panose="00000500000000000000" pitchFamily="2" charset="0"/>
                <a:cs typeface="Poppins" panose="00000500000000000000" pitchFamily="2" charset="0"/>
              </a:rPr>
              <a:t>Problem Definition</a:t>
            </a:r>
            <a:endParaRPr b="1" i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1928;p18">
            <a:extLst>
              <a:ext uri="{FF2B5EF4-FFF2-40B4-BE49-F238E27FC236}">
                <a16:creationId xmlns:a16="http://schemas.microsoft.com/office/drawing/2014/main" id="{7A093332-C9AA-F225-1452-F6E7F2099CEB}"/>
              </a:ext>
            </a:extLst>
          </p:cNvPr>
          <p:cNvSpPr txBox="1">
            <a:spLocks/>
          </p:cNvSpPr>
          <p:nvPr/>
        </p:nvSpPr>
        <p:spPr>
          <a:xfrm>
            <a:off x="984975" y="1755706"/>
            <a:ext cx="7174050" cy="225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76200" indent="0" algn="l">
              <a:buSzPts val="2400"/>
              <a:buFont typeface="Merriweather"/>
              <a:buNone/>
            </a:pPr>
            <a:r>
              <a:rPr lang="en-US" sz="900" i="0" dirty="0">
                <a:solidFill>
                  <a:srgbClr val="2C3E50"/>
                </a:solidFill>
              </a:rPr>
              <a:t>Finding a PG is not easy sometimes because there are lots of essential tasks that are needed to be done in order to </a:t>
            </a:r>
          </a:p>
          <a:p>
            <a:pPr marL="76200" indent="0" algn="l">
              <a:buSzPts val="2400"/>
              <a:buFont typeface="Merriweather"/>
              <a:buNone/>
            </a:pPr>
            <a:r>
              <a:rPr lang="en-US" sz="900" i="0" dirty="0">
                <a:solidFill>
                  <a:srgbClr val="2C3E50"/>
                </a:solidFill>
              </a:rPr>
              <a:t>finalize a place to live-in such as finding a good PG situated not very far from the institute, availability of the life </a:t>
            </a:r>
          </a:p>
          <a:p>
            <a:pPr marL="76200" indent="0" algn="l">
              <a:buSzPts val="2400"/>
              <a:buFont typeface="Merriweather"/>
              <a:buNone/>
            </a:pPr>
            <a:r>
              <a:rPr lang="en-US" sz="900" i="0" dirty="0">
                <a:solidFill>
                  <a:srgbClr val="2C3E50"/>
                </a:solidFill>
              </a:rPr>
              <a:t>essential things, amenities etc. and importantly, living in a Hostel helps students save their traveling time and utilize </a:t>
            </a:r>
          </a:p>
          <a:p>
            <a:pPr marL="76200" indent="0" algn="l">
              <a:buSzPts val="2400"/>
              <a:buFont typeface="Merriweather"/>
              <a:buNone/>
            </a:pPr>
            <a:r>
              <a:rPr lang="en-US" sz="900" i="0" dirty="0">
                <a:solidFill>
                  <a:srgbClr val="2C3E50"/>
                </a:solidFill>
              </a:rPr>
              <a:t>this time into many different useful areas. Therefore, a good platform must be required to provide all the useful </a:t>
            </a:r>
          </a:p>
          <a:p>
            <a:pPr marL="76200" indent="0" algn="l">
              <a:buSzPts val="2400"/>
              <a:buFont typeface="Merriweather"/>
              <a:buNone/>
            </a:pPr>
            <a:r>
              <a:rPr lang="en-US" sz="900" i="0" dirty="0">
                <a:solidFill>
                  <a:srgbClr val="2C3E50"/>
                </a:solidFill>
              </a:rPr>
              <a:t>privileges to find a Hostel and book a place that comforts them.</a:t>
            </a:r>
          </a:p>
        </p:txBody>
      </p:sp>
    </p:spTree>
    <p:extLst>
      <p:ext uri="{BB962C8B-B14F-4D97-AF65-F5344CB8AC3E}">
        <p14:creationId xmlns:p14="http://schemas.microsoft.com/office/powerpoint/2010/main" val="263229043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Font typeface="Merriweather"/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Project Objective</a:t>
            </a: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900" b="1" dirty="0"/>
              <a:t>Dormzz</a:t>
            </a:r>
            <a:r>
              <a:rPr lang="en-US" sz="900" dirty="0"/>
              <a:t>: The Hostel Management System allows to use wide range of loaded features online which are usually not                  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900" dirty="0"/>
              <a:t>               provided to the students or staff members due to unapproachable resources. Given below are the </a:t>
            </a:r>
            <a:r>
              <a:rPr lang="en-US" sz="900" dirty="0">
                <a:solidFill>
                  <a:srgbClr val="2C3E50"/>
                </a:solidFill>
              </a:rPr>
              <a:t>key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900" dirty="0">
                <a:solidFill>
                  <a:srgbClr val="2C3E50"/>
                </a:solidFill>
              </a:rPr>
              <a:t>               </a:t>
            </a:r>
            <a:r>
              <a:rPr lang="en-US" sz="900" dirty="0"/>
              <a:t>features of the system that the students and staff will be able to use: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US" sz="900" dirty="0"/>
          </a:p>
          <a:p>
            <a:pPr lvl="1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900" dirty="0"/>
              <a:t>Booking Rooms</a:t>
            </a:r>
          </a:p>
          <a:p>
            <a:pPr lvl="1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900" dirty="0"/>
              <a:t>Online Payment</a:t>
            </a:r>
          </a:p>
          <a:p>
            <a:pPr lvl="1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900" dirty="0"/>
              <a:t>Saving Transportation Time</a:t>
            </a:r>
          </a:p>
          <a:p>
            <a:pPr lvl="1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900" dirty="0"/>
              <a:t>Daily Activities and Games</a:t>
            </a:r>
          </a:p>
          <a:p>
            <a:pPr lvl="1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900" dirty="0"/>
              <a:t>Cleanliness and Hygiene</a:t>
            </a:r>
          </a:p>
          <a:p>
            <a:pPr lvl="1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900" dirty="0"/>
              <a:t>Counseling</a:t>
            </a:r>
          </a:p>
          <a:p>
            <a:pPr lvl="1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900" dirty="0"/>
              <a:t>Events</a:t>
            </a:r>
          </a:p>
          <a:p>
            <a:pPr lvl="1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900" dirty="0"/>
              <a:t>Proper Maintained Schedule</a:t>
            </a:r>
          </a:p>
          <a:p>
            <a:pPr lvl="1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900" dirty="0"/>
              <a:t>Immediate Health assist/support.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832400" y="888914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0" dirty="0">
                <a:latin typeface="Poppins" panose="00000500000000000000" pitchFamily="2" charset="0"/>
                <a:cs typeface="Poppins" panose="00000500000000000000" pitchFamily="2" charset="0"/>
              </a:rPr>
              <a:t>Project Scope</a:t>
            </a:r>
            <a:endParaRPr b="1" i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Google Shape;1928;p18">
            <a:extLst>
              <a:ext uri="{FF2B5EF4-FFF2-40B4-BE49-F238E27FC236}">
                <a16:creationId xmlns:a16="http://schemas.microsoft.com/office/drawing/2014/main" id="{3493E508-1181-4538-5D41-7593624B17A8}"/>
              </a:ext>
            </a:extLst>
          </p:cNvPr>
          <p:cNvSpPr txBox="1">
            <a:spLocks/>
          </p:cNvSpPr>
          <p:nvPr/>
        </p:nvSpPr>
        <p:spPr>
          <a:xfrm>
            <a:off x="1131750" y="1708814"/>
            <a:ext cx="6880500" cy="320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76200" indent="0" algn="l">
              <a:buSzPts val="2400"/>
              <a:buFont typeface="Merriweather"/>
              <a:buNone/>
            </a:pPr>
            <a:r>
              <a:rPr lang="en-US" sz="900" i="0" dirty="0">
                <a:solidFill>
                  <a:srgbClr val="2C3E50"/>
                </a:solidFill>
              </a:rPr>
              <a:t>The Scope of the system is limited to the stack holders of the Uka Tarsadia University, Bardoli. Viz. Admin, Staff  </a:t>
            </a:r>
          </a:p>
          <a:p>
            <a:pPr marL="76200" indent="0" algn="l">
              <a:buSzPts val="2400"/>
              <a:buFont typeface="Merriweather"/>
              <a:buNone/>
            </a:pPr>
            <a:r>
              <a:rPr lang="en-US" sz="900" i="0" dirty="0">
                <a:solidFill>
                  <a:srgbClr val="2C3E50"/>
                </a:solidFill>
              </a:rPr>
              <a:t>and Students. This system is designed to be used for the long period of time over the number of new batches.</a:t>
            </a:r>
          </a:p>
        </p:txBody>
      </p:sp>
    </p:spTree>
    <p:extLst>
      <p:ext uri="{BB962C8B-B14F-4D97-AF65-F5344CB8AC3E}">
        <p14:creationId xmlns:p14="http://schemas.microsoft.com/office/powerpoint/2010/main" val="2958405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740917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FFFFFF"/>
                </a:solidFill>
              </a:rPr>
              <a:t>2. Overall Description</a:t>
            </a:r>
            <a:endParaRPr sz="5200" dirty="0">
              <a:solidFill>
                <a:srgbClr val="FFFFFF"/>
              </a:solidFill>
            </a:endParaRPr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Font typeface="Merriweather"/>
              <a:buNone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Hardware Specification</a:t>
            </a: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900" dirty="0"/>
              <a:t>Device name : PARTHs-DESKTOP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900" dirty="0"/>
              <a:t>Processor : Intel(R) Core (TM) i5-1035G1 CPU @ 1.00GHz 1.19 GHz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900" dirty="0"/>
              <a:t>Installed RAM : 16.0 GB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900" dirty="0"/>
              <a:t>System type : 64-bit operating system, x64-based processor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900" dirty="0"/>
              <a:t>Hard Disk : 512 GB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736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3295</Words>
  <Application>Microsoft Office PowerPoint</Application>
  <PresentationFormat>On-screen Show (16:9)</PresentationFormat>
  <Paragraphs>420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Poppins</vt:lpstr>
      <vt:lpstr>Calibri</vt:lpstr>
      <vt:lpstr>Arial</vt:lpstr>
      <vt:lpstr>Merriweather</vt:lpstr>
      <vt:lpstr>Amatic SC</vt:lpstr>
      <vt:lpstr>Nathaniel template</vt:lpstr>
      <vt:lpstr>Hostel management system</vt:lpstr>
      <vt:lpstr>Agenda</vt:lpstr>
      <vt:lpstr>1. Introduction</vt:lpstr>
      <vt:lpstr>PowerPoint Presentation</vt:lpstr>
      <vt:lpstr>PowerPoint Presentation</vt:lpstr>
      <vt:lpstr>Project Objective</vt:lpstr>
      <vt:lpstr>PowerPoint Presentation</vt:lpstr>
      <vt:lpstr>2. Overall Description</vt:lpstr>
      <vt:lpstr>Hardware Specification</vt:lpstr>
      <vt:lpstr>Software Specification</vt:lpstr>
      <vt:lpstr>3. System Specific Requirements</vt:lpstr>
      <vt:lpstr>Functional Requirements</vt:lpstr>
      <vt:lpstr>Functional Requirements</vt:lpstr>
      <vt:lpstr>Functional Requirements</vt:lpstr>
      <vt:lpstr>Non-Functional Requirements</vt:lpstr>
      <vt:lpstr>4. System Design</vt:lpstr>
      <vt:lpstr>Database Schema</vt:lpstr>
      <vt:lpstr>Database Schema</vt:lpstr>
      <vt:lpstr>Database Schema</vt:lpstr>
      <vt:lpstr>Database Schema</vt:lpstr>
      <vt:lpstr>Data Dictionary</vt:lpstr>
      <vt:lpstr>Data Dictionary</vt:lpstr>
      <vt:lpstr>Data Dictionary</vt:lpstr>
      <vt:lpstr>Data Dictionary</vt:lpstr>
      <vt:lpstr>Data Dictionary</vt:lpstr>
      <vt:lpstr>Data Dictionary</vt:lpstr>
      <vt:lpstr>Data Dictionary</vt:lpstr>
      <vt:lpstr>Data Dictionary</vt:lpstr>
      <vt:lpstr>Data Dictionary</vt:lpstr>
      <vt:lpstr>5. Diagrams</vt:lpstr>
      <vt:lpstr>Activity Diagrams</vt:lpstr>
      <vt:lpstr>Activity Diagrams</vt:lpstr>
      <vt:lpstr>Activity Diagrams</vt:lpstr>
      <vt:lpstr>Activity Diagrams</vt:lpstr>
      <vt:lpstr>Usecase Diagrams</vt:lpstr>
      <vt:lpstr>Usecase Diagrams</vt:lpstr>
      <vt:lpstr>Usecase Diagrams</vt:lpstr>
      <vt:lpstr>Usecase Diagrams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cp:lastModifiedBy>Parth Desai</cp:lastModifiedBy>
  <cp:revision>78</cp:revision>
  <dcterms:modified xsi:type="dcterms:W3CDTF">2022-09-29T09:00:27Z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2022-09-27T04:45:39Z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00be6e28-3b2b-40cf-91bf-22b4cc68ac51</vt:lpwstr>
  </property>
  <property fmtid="{D5CDD505-2E9C-101B-9397-08002B2CF9AE}" pid="7" name="MSIP_Label_defa4170-0d19-0005-0004-bc88714345d2_ActionId">
    <vt:lpwstr>f20a8900-07c1-409b-93f0-245f43050228</vt:lpwstr>
  </property>
  <property fmtid="{D5CDD505-2E9C-101B-9397-08002B2CF9AE}" pid="8" name="MSIP_Label_defa4170-0d19-0005-0004-bc88714345d2_ContentBits">
    <vt:lpwstr>0</vt:lpwstr>
  </property>
</Properties>
</file>