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3" r:id="rId7"/>
    <p:sldId id="285" r:id="rId8"/>
    <p:sldId id="286" r:id="rId9"/>
    <p:sldId id="305" r:id="rId10"/>
    <p:sldId id="298" r:id="rId11"/>
    <p:sldId id="300" r:id="rId12"/>
    <p:sldId id="296" r:id="rId13"/>
    <p:sldId id="297" r:id="rId14"/>
    <p:sldId id="287" r:id="rId15"/>
    <p:sldId id="288" r:id="rId16"/>
    <p:sldId id="289" r:id="rId17"/>
    <p:sldId id="290" r:id="rId18"/>
    <p:sldId id="291" r:id="rId19"/>
    <p:sldId id="292" r:id="rId20"/>
    <p:sldId id="294" r:id="rId21"/>
    <p:sldId id="301" r:id="rId22"/>
    <p:sldId id="302" r:id="rId23"/>
    <p:sldId id="303" r:id="rId24"/>
    <p:sldId id="304" r:id="rId25"/>
    <p:sldId id="29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17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2724-5DD2-842F-F30D-79A74FE75329}"/>
              </a:ext>
            </a:extLst>
          </p:cNvPr>
          <p:cNvSpPr>
            <a:spLocks noGrp="1"/>
          </p:cNvSpPr>
          <p:nvPr>
            <p:ph type="ctrTitle"/>
          </p:nvPr>
        </p:nvSpPr>
        <p:spPr>
          <a:xfrm>
            <a:off x="2880850" y="1521816"/>
            <a:ext cx="7197726" cy="2421464"/>
          </a:xfrm>
          <a:gradFill flip="none" rotWithShape="1">
            <a:gsLst>
              <a:gs pos="0">
                <a:srgbClr val="52175A">
                  <a:shade val="30000"/>
                  <a:satMod val="115000"/>
                </a:srgbClr>
              </a:gs>
              <a:gs pos="50000">
                <a:srgbClr val="52175A">
                  <a:shade val="67500"/>
                  <a:satMod val="115000"/>
                </a:srgbClr>
              </a:gs>
              <a:gs pos="100000">
                <a:srgbClr val="52175A">
                  <a:shade val="100000"/>
                  <a:satMod val="115000"/>
                </a:srgbClr>
              </a:gs>
            </a:gsLst>
            <a:path path="circle">
              <a:fillToRect l="50000" t="50000" r="50000" b="50000"/>
            </a:path>
            <a:tileRect/>
          </a:gradFill>
        </p:spPr>
        <p:txBody>
          <a:bodyPr anchor="ctr"/>
          <a:lstStyle/>
          <a:p>
            <a:pPr algn="ctr"/>
            <a:r>
              <a:rPr lang="en-IN" dirty="0"/>
              <a:t>Cardiovascular disease Risk Prediction</a:t>
            </a:r>
          </a:p>
        </p:txBody>
      </p:sp>
      <p:sp>
        <p:nvSpPr>
          <p:cNvPr id="3" name="Subtitle 2">
            <a:extLst>
              <a:ext uri="{FF2B5EF4-FFF2-40B4-BE49-F238E27FC236}">
                <a16:creationId xmlns:a16="http://schemas.microsoft.com/office/drawing/2014/main" id="{4726FD3E-95BD-C4FA-00D8-D9628EE7BAB0}"/>
              </a:ext>
            </a:extLst>
          </p:cNvPr>
          <p:cNvSpPr>
            <a:spLocks noGrp="1"/>
          </p:cNvSpPr>
          <p:nvPr>
            <p:ph type="subTitle" idx="1"/>
          </p:nvPr>
        </p:nvSpPr>
        <p:spPr>
          <a:xfrm>
            <a:off x="2880850" y="3943281"/>
            <a:ext cx="7197726" cy="1405467"/>
          </a:xfrm>
          <a:gradFill flip="none" rotWithShape="1">
            <a:gsLst>
              <a:gs pos="0">
                <a:srgbClr val="52175A">
                  <a:shade val="30000"/>
                  <a:satMod val="115000"/>
                </a:srgbClr>
              </a:gs>
              <a:gs pos="50000">
                <a:srgbClr val="52175A">
                  <a:shade val="67500"/>
                  <a:satMod val="115000"/>
                </a:srgbClr>
              </a:gs>
              <a:gs pos="100000">
                <a:srgbClr val="52175A">
                  <a:shade val="100000"/>
                  <a:satMod val="115000"/>
                </a:srgbClr>
              </a:gs>
            </a:gsLst>
            <a:path path="circle">
              <a:fillToRect l="50000" t="50000" r="50000" b="50000"/>
            </a:path>
            <a:tileRect/>
          </a:gradFill>
        </p:spPr>
        <p:txBody>
          <a:bodyPr anchor="ctr"/>
          <a:lstStyle/>
          <a:p>
            <a:r>
              <a:rPr lang="en-IN" dirty="0"/>
              <a:t>Pujita Sunnapu</a:t>
            </a:r>
          </a:p>
          <a:p>
            <a:r>
              <a:rPr lang="en-IN" dirty="0"/>
              <a:t>20210701019</a:t>
            </a:r>
          </a:p>
          <a:p>
            <a:r>
              <a:rPr lang="en-IN" dirty="0"/>
              <a:t>B.Sc.(Hons.) Computer Science with specialization in data Science</a:t>
            </a:r>
          </a:p>
        </p:txBody>
      </p:sp>
    </p:spTree>
    <p:extLst>
      <p:ext uri="{BB962C8B-B14F-4D97-AF65-F5344CB8AC3E}">
        <p14:creationId xmlns:p14="http://schemas.microsoft.com/office/powerpoint/2010/main" val="127670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6F8C293-2B9F-DDF9-CFB3-0E341AC07CC0}"/>
              </a:ext>
            </a:extLst>
          </p:cNvPr>
          <p:cNvPicPr>
            <a:picLocks noChangeAspect="1"/>
          </p:cNvPicPr>
          <p:nvPr/>
        </p:nvPicPr>
        <p:blipFill>
          <a:blip r:embed="rId2"/>
          <a:stretch>
            <a:fillRect/>
          </a:stretch>
        </p:blipFill>
        <p:spPr>
          <a:xfrm>
            <a:off x="176973" y="194182"/>
            <a:ext cx="6624493" cy="3974696"/>
          </a:xfrm>
          <a:prstGeom prst="rect">
            <a:avLst/>
          </a:prstGeom>
        </p:spPr>
      </p:pic>
      <p:sp>
        <p:nvSpPr>
          <p:cNvPr id="8" name="TextBox 7">
            <a:extLst>
              <a:ext uri="{FF2B5EF4-FFF2-40B4-BE49-F238E27FC236}">
                <a16:creationId xmlns:a16="http://schemas.microsoft.com/office/drawing/2014/main" id="{48471776-A8DE-EDB5-1DAF-6CD03BAE0627}"/>
              </a:ext>
            </a:extLst>
          </p:cNvPr>
          <p:cNvSpPr txBox="1"/>
          <p:nvPr/>
        </p:nvSpPr>
        <p:spPr>
          <a:xfrm>
            <a:off x="7128386" y="2851354"/>
            <a:ext cx="4630994" cy="3139321"/>
          </a:xfrm>
          <a:prstGeom prst="rect">
            <a:avLst/>
          </a:prstGeom>
          <a:noFill/>
        </p:spPr>
        <p:txBody>
          <a:bodyPr wrap="square" rtlCol="0">
            <a:spAutoFit/>
          </a:bodyPr>
          <a:lstStyle/>
          <a:p>
            <a:r>
              <a:rPr lang="en-US" dirty="0"/>
              <a:t>Histogram for BMI:</a:t>
            </a:r>
          </a:p>
          <a:p>
            <a:endParaRPr lang="en-US" dirty="0"/>
          </a:p>
          <a:p>
            <a:r>
              <a:rPr lang="en-US" dirty="0"/>
              <a:t>Purpose: This histogram shows the distribution of BMI (Body Mass Index) in the dataset.</a:t>
            </a:r>
          </a:p>
          <a:p>
            <a:endParaRPr lang="en-US" dirty="0"/>
          </a:p>
          <a:p>
            <a:r>
              <a:rPr lang="en-US" dirty="0"/>
              <a:t>Outcome: It provides an overview of the distribution of BMI values, indicating whether the data is skewed, symmetric, or has multiple peaks. This information is useful for understanding the prevalence of different BMI ranges in the population.</a:t>
            </a:r>
            <a:endParaRPr lang="en-IN" dirty="0"/>
          </a:p>
        </p:txBody>
      </p:sp>
    </p:spTree>
    <p:extLst>
      <p:ext uri="{BB962C8B-B14F-4D97-AF65-F5344CB8AC3E}">
        <p14:creationId xmlns:p14="http://schemas.microsoft.com/office/powerpoint/2010/main" val="18287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8471776-A8DE-EDB5-1DAF-6CD03BAE0627}"/>
              </a:ext>
            </a:extLst>
          </p:cNvPr>
          <p:cNvSpPr txBox="1"/>
          <p:nvPr/>
        </p:nvSpPr>
        <p:spPr>
          <a:xfrm>
            <a:off x="7108722" y="3429000"/>
            <a:ext cx="4630994" cy="2862322"/>
          </a:xfrm>
          <a:prstGeom prst="rect">
            <a:avLst/>
          </a:prstGeom>
          <a:noFill/>
        </p:spPr>
        <p:txBody>
          <a:bodyPr wrap="square" rtlCol="0">
            <a:spAutoFit/>
          </a:bodyPr>
          <a:lstStyle/>
          <a:p>
            <a:r>
              <a:rPr lang="en-US" dirty="0"/>
              <a:t>Boxplot for </a:t>
            </a:r>
            <a:r>
              <a:rPr lang="en-US" dirty="0" err="1"/>
              <a:t>Age_category</a:t>
            </a:r>
            <a:r>
              <a:rPr lang="en-US" dirty="0"/>
              <a:t> and Weight_(kg):</a:t>
            </a:r>
          </a:p>
          <a:p>
            <a:endParaRPr lang="en-US" dirty="0"/>
          </a:p>
          <a:p>
            <a:r>
              <a:rPr lang="en-US" dirty="0"/>
              <a:t>Purpose: The boxplot visualizes the distribution of weights across different age categories.</a:t>
            </a:r>
          </a:p>
          <a:p>
            <a:endParaRPr lang="en-US" dirty="0"/>
          </a:p>
          <a:p>
            <a:r>
              <a:rPr lang="en-US" dirty="0"/>
              <a:t>Outcome: It helps identify the central tendency, spread, and potential outliers in weight for each age category. This information can be valuable for understanding how weight varies across different age groups.</a:t>
            </a:r>
            <a:endParaRPr lang="en-IN" dirty="0"/>
          </a:p>
        </p:txBody>
      </p:sp>
      <p:pic>
        <p:nvPicPr>
          <p:cNvPr id="2" name="Picture 1">
            <a:extLst>
              <a:ext uri="{FF2B5EF4-FFF2-40B4-BE49-F238E27FC236}">
                <a16:creationId xmlns:a16="http://schemas.microsoft.com/office/drawing/2014/main" id="{9ED4AA6C-A96A-B7A5-37E4-1FF96DC5AC5F}"/>
              </a:ext>
            </a:extLst>
          </p:cNvPr>
          <p:cNvPicPr>
            <a:picLocks noChangeAspect="1"/>
          </p:cNvPicPr>
          <p:nvPr/>
        </p:nvPicPr>
        <p:blipFill>
          <a:blip r:embed="rId2"/>
          <a:stretch>
            <a:fillRect/>
          </a:stretch>
        </p:blipFill>
        <p:spPr>
          <a:xfrm>
            <a:off x="285125" y="626801"/>
            <a:ext cx="6710528" cy="3355264"/>
          </a:xfrm>
          <a:prstGeom prst="rect">
            <a:avLst/>
          </a:prstGeom>
        </p:spPr>
      </p:pic>
    </p:spTree>
    <p:extLst>
      <p:ext uri="{BB962C8B-B14F-4D97-AF65-F5344CB8AC3E}">
        <p14:creationId xmlns:p14="http://schemas.microsoft.com/office/powerpoint/2010/main" val="2101306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AF23A-3E6F-39C4-8341-1CE383703C5E}"/>
              </a:ext>
            </a:extLst>
          </p:cNvPr>
          <p:cNvSpPr>
            <a:spLocks noGrp="1"/>
          </p:cNvSpPr>
          <p:nvPr>
            <p:ph type="title"/>
          </p:nvPr>
        </p:nvSpPr>
        <p:spPr>
          <a:xfrm>
            <a:off x="1030287" y="506361"/>
            <a:ext cx="10131425" cy="1456267"/>
          </a:xfrm>
        </p:spPr>
        <p:txBody>
          <a:bodyPr/>
          <a:lstStyle/>
          <a:p>
            <a:pPr algn="ctr"/>
            <a:r>
              <a:rPr lang="en-IN" dirty="0"/>
              <a:t>Data Preprocessing</a:t>
            </a:r>
          </a:p>
        </p:txBody>
      </p:sp>
      <p:sp>
        <p:nvSpPr>
          <p:cNvPr id="3" name="Content Placeholder 2">
            <a:extLst>
              <a:ext uri="{FF2B5EF4-FFF2-40B4-BE49-F238E27FC236}">
                <a16:creationId xmlns:a16="http://schemas.microsoft.com/office/drawing/2014/main" id="{554E4464-5490-7C83-5597-DAB81BF84E81}"/>
              </a:ext>
            </a:extLst>
          </p:cNvPr>
          <p:cNvSpPr>
            <a:spLocks noGrp="1"/>
          </p:cNvSpPr>
          <p:nvPr>
            <p:ph idx="1"/>
          </p:nvPr>
        </p:nvSpPr>
        <p:spPr>
          <a:xfrm>
            <a:off x="810110" y="1729112"/>
            <a:ext cx="10571778" cy="3953934"/>
          </a:xfrm>
        </p:spPr>
        <p:txBody>
          <a:bodyPr>
            <a:norm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Data preprocessing is a crucial step in preparing our dataset for machine learning models. This involves handling missing values, encoding categorical variables, and scaling features to ensure optimal model performance.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Label Encoding</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Correlation Analysis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Class Variable Analysis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Balancing Classes with SMOTE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Outlier Removal</a:t>
            </a:r>
          </a:p>
        </p:txBody>
      </p:sp>
    </p:spTree>
    <p:extLst>
      <p:ext uri="{BB962C8B-B14F-4D97-AF65-F5344CB8AC3E}">
        <p14:creationId xmlns:p14="http://schemas.microsoft.com/office/powerpoint/2010/main" val="1621097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8BFBD-26EB-D32B-5599-B393AEFDEB7E}"/>
              </a:ext>
            </a:extLst>
          </p:cNvPr>
          <p:cNvSpPr>
            <a:spLocks noGrp="1"/>
          </p:cNvSpPr>
          <p:nvPr>
            <p:ph type="title"/>
          </p:nvPr>
        </p:nvSpPr>
        <p:spPr/>
        <p:txBody>
          <a:bodyPr/>
          <a:lstStyle/>
          <a:p>
            <a:pPr algn="ctr"/>
            <a:r>
              <a:rPr lang="en-IN" dirty="0"/>
              <a:t>Label Encoding</a:t>
            </a:r>
          </a:p>
        </p:txBody>
      </p:sp>
      <p:sp>
        <p:nvSpPr>
          <p:cNvPr id="3" name="Content Placeholder 2">
            <a:extLst>
              <a:ext uri="{FF2B5EF4-FFF2-40B4-BE49-F238E27FC236}">
                <a16:creationId xmlns:a16="http://schemas.microsoft.com/office/drawing/2014/main" id="{A64FD0EB-4569-1BDC-2DAF-4D2EFD246472}"/>
              </a:ext>
            </a:extLst>
          </p:cNvPr>
          <p:cNvSpPr>
            <a:spLocks noGrp="1"/>
          </p:cNvSpPr>
          <p:nvPr>
            <p:ph idx="1"/>
          </p:nvPr>
        </p:nvSpPr>
        <p:spPr/>
        <p:txBody>
          <a:bodyPr>
            <a:normAutofit fontScale="92500" lnSpcReduction="20000"/>
          </a:bodyPr>
          <a:lstStyle/>
          <a:p>
            <a:pPr marL="342900" lvl="0" indent="-342900">
              <a:lnSpc>
                <a:spcPct val="107000"/>
              </a:lnSpc>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Label Encoding is particularly useful when dealing with ordinal categorical data, where the order of categories holds significance. However, it may not be ideal for nominal categorical data where there is no inherent order.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our dataset, certain features are categorical, requiring transformation into a numerical format for compatibility with machine learning algorithms. Label Encoding is a technique used to achieve this conversion. </a:t>
            </a:r>
          </a:p>
          <a:p>
            <a:pPr marL="342900" lvl="0" indent="-342900">
              <a:lnSpc>
                <a:spcPct val="107000"/>
              </a:lnSpc>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Creating a Copy:</a:t>
            </a:r>
          </a:p>
          <a:p>
            <a:pPr marL="457200" lvl="1" indent="0">
              <a:lnSpc>
                <a:spcPct val="107000"/>
              </a:lnSpc>
              <a:spcAft>
                <a:spcPts val="800"/>
              </a:spcAft>
              <a:buNone/>
              <a:tabLst>
                <a:tab pos="4572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A copy of the original dataset (</a:t>
            </a:r>
            <a:r>
              <a:rPr lang="en-IN" kern="100" dirty="0" err="1">
                <a:effectLst/>
                <a:latin typeface="Calibri" panose="020F0502020204030204" pitchFamily="34" charset="0"/>
                <a:ea typeface="Calibri" panose="020F0502020204030204" pitchFamily="34" charset="0"/>
                <a:cs typeface="Times New Roman" panose="02020603050405020304" pitchFamily="18" charset="0"/>
              </a:rPr>
              <a:t>df</a:t>
            </a:r>
            <a:r>
              <a:rPr lang="en-IN" kern="100" dirty="0">
                <a:effectLst/>
                <a:latin typeface="Calibri" panose="020F0502020204030204" pitchFamily="34" charset="0"/>
                <a:ea typeface="Calibri" panose="020F0502020204030204" pitchFamily="34" charset="0"/>
                <a:cs typeface="Times New Roman" panose="02020603050405020304" pitchFamily="18" charset="0"/>
              </a:rPr>
              <a:t>) is created to preserve the raw data.</a:t>
            </a:r>
          </a:p>
          <a:p>
            <a:pPr marL="342900" lvl="0" indent="-342900">
              <a:lnSpc>
                <a:spcPct val="107000"/>
              </a:lnSpc>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Label Encoder Initialization:</a:t>
            </a:r>
          </a:p>
          <a:p>
            <a:pPr marL="457200" lvl="1" indent="0">
              <a:lnSpc>
                <a:spcPct val="107000"/>
              </a:lnSpc>
              <a:spcAft>
                <a:spcPts val="800"/>
              </a:spcAft>
              <a:buNone/>
              <a:tabLst>
                <a:tab pos="4572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An instance of the </a:t>
            </a:r>
            <a:r>
              <a:rPr lang="en-IN" kern="100" dirty="0" err="1">
                <a:effectLst/>
                <a:latin typeface="Calibri" panose="020F0502020204030204" pitchFamily="34" charset="0"/>
                <a:ea typeface="Calibri" panose="020F0502020204030204" pitchFamily="34" charset="0"/>
                <a:cs typeface="Times New Roman" panose="02020603050405020304" pitchFamily="18" charset="0"/>
              </a:rPr>
              <a:t>LabelEncoder</a:t>
            </a:r>
            <a:r>
              <a:rPr lang="en-IN" kern="100" dirty="0">
                <a:effectLst/>
                <a:latin typeface="Calibri" panose="020F0502020204030204" pitchFamily="34" charset="0"/>
                <a:ea typeface="Calibri" panose="020F0502020204030204" pitchFamily="34" charset="0"/>
                <a:cs typeface="Times New Roman" panose="02020603050405020304" pitchFamily="18" charset="0"/>
              </a:rPr>
              <a:t> from scikit-learn is created.</a:t>
            </a:r>
          </a:p>
          <a:p>
            <a:pPr marL="342900" lvl="0" indent="-342900">
              <a:lnSpc>
                <a:spcPct val="107000"/>
              </a:lnSpc>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Iterative Encoding:</a:t>
            </a:r>
          </a:p>
          <a:p>
            <a:pPr marL="457200" lvl="1" indent="0">
              <a:lnSpc>
                <a:spcPct val="107000"/>
              </a:lnSpc>
              <a:spcAft>
                <a:spcPts val="800"/>
              </a:spcAft>
              <a:buNone/>
              <a:tabLst>
                <a:tab pos="4572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A loop iterates through each column of object data type (categorical variables) in the dataset.</a:t>
            </a:r>
          </a:p>
          <a:p>
            <a:pPr marL="457200" lvl="1" indent="0">
              <a:lnSpc>
                <a:spcPct val="107000"/>
              </a:lnSpc>
              <a:spcAft>
                <a:spcPts val="800"/>
              </a:spcAft>
              <a:buNone/>
              <a:tabLst>
                <a:tab pos="4572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The </a:t>
            </a:r>
            <a:r>
              <a:rPr lang="en-IN" kern="100" dirty="0" err="1">
                <a:effectLst/>
                <a:latin typeface="Calibri" panose="020F0502020204030204" pitchFamily="34" charset="0"/>
                <a:ea typeface="Calibri" panose="020F0502020204030204" pitchFamily="34" charset="0"/>
                <a:cs typeface="Times New Roman" panose="02020603050405020304" pitchFamily="18" charset="0"/>
              </a:rPr>
              <a:t>fit_transform</a:t>
            </a:r>
            <a:r>
              <a:rPr lang="en-IN" kern="100" dirty="0">
                <a:effectLst/>
                <a:latin typeface="Calibri" panose="020F0502020204030204" pitchFamily="34" charset="0"/>
                <a:ea typeface="Calibri" panose="020F0502020204030204" pitchFamily="34" charset="0"/>
                <a:cs typeface="Times New Roman" panose="02020603050405020304" pitchFamily="18" charset="0"/>
              </a:rPr>
              <a:t> method of the </a:t>
            </a:r>
            <a:r>
              <a:rPr lang="en-IN" kern="100" dirty="0" err="1">
                <a:effectLst/>
                <a:latin typeface="Calibri" panose="020F0502020204030204" pitchFamily="34" charset="0"/>
                <a:ea typeface="Calibri" panose="020F0502020204030204" pitchFamily="34" charset="0"/>
                <a:cs typeface="Times New Roman" panose="02020603050405020304" pitchFamily="18" charset="0"/>
              </a:rPr>
              <a:t>LabelEncoder</a:t>
            </a:r>
            <a:r>
              <a:rPr lang="en-IN" kern="100" dirty="0">
                <a:effectLst/>
                <a:latin typeface="Calibri" panose="020F0502020204030204" pitchFamily="34" charset="0"/>
                <a:ea typeface="Calibri" panose="020F0502020204030204" pitchFamily="34" charset="0"/>
                <a:cs typeface="Times New Roman" panose="02020603050405020304" pitchFamily="18" charset="0"/>
              </a:rPr>
              <a:t> is applied to convert categorical values into numerical equivalents.</a:t>
            </a:r>
          </a:p>
          <a:p>
            <a:pPr marL="0" indent="0">
              <a:buNone/>
            </a:pPr>
            <a:endParaRPr lang="en-IN" dirty="0"/>
          </a:p>
        </p:txBody>
      </p:sp>
    </p:spTree>
    <p:extLst>
      <p:ext uri="{BB962C8B-B14F-4D97-AF65-F5344CB8AC3E}">
        <p14:creationId xmlns:p14="http://schemas.microsoft.com/office/powerpoint/2010/main" val="953771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FF15-7E81-3AC4-F7E4-623E3CE39AAD}"/>
              </a:ext>
            </a:extLst>
          </p:cNvPr>
          <p:cNvSpPr>
            <a:spLocks noGrp="1"/>
          </p:cNvSpPr>
          <p:nvPr>
            <p:ph type="title"/>
          </p:nvPr>
        </p:nvSpPr>
        <p:spPr>
          <a:xfrm>
            <a:off x="1030287" y="609600"/>
            <a:ext cx="10131425" cy="1456267"/>
          </a:xfrm>
        </p:spPr>
        <p:txBody>
          <a:bodyPr/>
          <a:lstStyle/>
          <a:p>
            <a:pPr algn="ctr"/>
            <a:r>
              <a:rPr lang="en-IN" dirty="0"/>
              <a:t>Correlation Analysis</a:t>
            </a:r>
          </a:p>
        </p:txBody>
      </p:sp>
      <p:sp>
        <p:nvSpPr>
          <p:cNvPr id="3" name="Content Placeholder 2">
            <a:extLst>
              <a:ext uri="{FF2B5EF4-FFF2-40B4-BE49-F238E27FC236}">
                <a16:creationId xmlns:a16="http://schemas.microsoft.com/office/drawing/2014/main" id="{592A1153-9DED-3028-124D-D13ADAC52F76}"/>
              </a:ext>
            </a:extLst>
          </p:cNvPr>
          <p:cNvSpPr>
            <a:spLocks noGrp="1"/>
          </p:cNvSpPr>
          <p:nvPr>
            <p:ph idx="1"/>
          </p:nvPr>
        </p:nvSpPr>
        <p:spPr>
          <a:xfrm>
            <a:off x="685801" y="2065867"/>
            <a:ext cx="10827773" cy="3649133"/>
          </a:xfrm>
        </p:spPr>
        <p:txBody>
          <a:bodyPr>
            <a:normAutofit fontScale="92500" lnSpcReduction="10000"/>
          </a:bodyPr>
          <a:lstStyle/>
          <a:p>
            <a:pPr algn="just"/>
            <a:r>
              <a:rPr lang="en-US" sz="2000" dirty="0"/>
              <a:t>Correlation analysis plays a crucial role in uncovering relationships between different features within the dataset. In our project, we utilized the Pandas and Seaborn libraries in Python to calculate and visualize the correlation matrix.</a:t>
            </a:r>
          </a:p>
          <a:p>
            <a:pPr algn="just"/>
            <a:r>
              <a:rPr lang="en-US" sz="2000" dirty="0"/>
              <a:t>The code calculates the correlation matrix using `</a:t>
            </a:r>
            <a:r>
              <a:rPr lang="en-US" sz="2000" dirty="0" err="1"/>
              <a:t>df_encoded.corr</a:t>
            </a:r>
            <a:r>
              <a:rPr lang="en-US" sz="2000" dirty="0"/>
              <a:t>()`, providing a numerical representation of how variables relate to each other.</a:t>
            </a:r>
          </a:p>
          <a:p>
            <a:pPr algn="just"/>
            <a:r>
              <a:rPr lang="en-US" sz="2000" dirty="0"/>
              <a:t>The Seaborn heatmap (`</a:t>
            </a:r>
            <a:r>
              <a:rPr lang="en-US" sz="2000" dirty="0" err="1"/>
              <a:t>sns.heatmap</a:t>
            </a:r>
            <a:r>
              <a:rPr lang="en-US" sz="2000" dirty="0"/>
              <a:t>()`) is employed to visualize the correlation matrix, with annotations for clarity.</a:t>
            </a:r>
          </a:p>
          <a:p>
            <a:pPr algn="just"/>
            <a:r>
              <a:rPr lang="en-US" sz="2000" dirty="0"/>
              <a:t>Colors in the heatmap represent the strength and direction of correlations; warm colors for positive correlations, cool colors for negative correlations.</a:t>
            </a:r>
          </a:p>
          <a:p>
            <a:pPr algn="just"/>
            <a:r>
              <a:rPr lang="en-US" sz="2000" dirty="0"/>
              <a:t>This analysis aids in identifying potential multicollinearity and understanding which features may have the most significant impact on the target variable.</a:t>
            </a:r>
            <a:endParaRPr lang="en-IN" sz="2000" dirty="0"/>
          </a:p>
        </p:txBody>
      </p:sp>
      <p:sp>
        <p:nvSpPr>
          <p:cNvPr id="4" name="Rectangle 1">
            <a:extLst>
              <a:ext uri="{FF2B5EF4-FFF2-40B4-BE49-F238E27FC236}">
                <a16:creationId xmlns:a16="http://schemas.microsoft.com/office/drawing/2014/main" id="{584605DB-E0E2-063F-3223-8FD428F8EFA4}"/>
              </a:ext>
            </a:extLst>
          </p:cNvPr>
          <p:cNvSpPr>
            <a:spLocks noChangeArrowheads="1"/>
          </p:cNvSpPr>
          <p:nvPr/>
        </p:nvSpPr>
        <p:spPr bwMode="auto">
          <a:xfrm>
            <a:off x="0" y="0"/>
            <a:ext cx="9702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Data Loading, Exploration, and cleaning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2 / 2</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8987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4FEF5E-162D-C663-CFC5-E2A2BA7567EC}"/>
              </a:ext>
            </a:extLst>
          </p:cNvPr>
          <p:cNvPicPr>
            <a:picLocks noChangeAspect="1"/>
          </p:cNvPicPr>
          <p:nvPr/>
        </p:nvPicPr>
        <p:blipFill>
          <a:blip r:embed="rId2"/>
          <a:stretch>
            <a:fillRect/>
          </a:stretch>
        </p:blipFill>
        <p:spPr>
          <a:xfrm>
            <a:off x="1871407" y="454742"/>
            <a:ext cx="8812616" cy="5948516"/>
          </a:xfrm>
          <a:prstGeom prst="rect">
            <a:avLst/>
          </a:prstGeom>
        </p:spPr>
      </p:pic>
    </p:spTree>
    <p:extLst>
      <p:ext uri="{BB962C8B-B14F-4D97-AF65-F5344CB8AC3E}">
        <p14:creationId xmlns:p14="http://schemas.microsoft.com/office/powerpoint/2010/main" val="2819301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FF15-7E81-3AC4-F7E4-623E3CE39AAD}"/>
              </a:ext>
            </a:extLst>
          </p:cNvPr>
          <p:cNvSpPr>
            <a:spLocks noGrp="1"/>
          </p:cNvSpPr>
          <p:nvPr>
            <p:ph type="title"/>
          </p:nvPr>
        </p:nvSpPr>
        <p:spPr>
          <a:xfrm>
            <a:off x="1030287" y="609600"/>
            <a:ext cx="10131425" cy="1456267"/>
          </a:xfrm>
        </p:spPr>
        <p:txBody>
          <a:bodyPr/>
          <a:lstStyle/>
          <a:p>
            <a:pPr algn="ctr"/>
            <a:r>
              <a:rPr lang="en-IN" dirty="0"/>
              <a:t>Class Variable Analysis </a:t>
            </a:r>
          </a:p>
        </p:txBody>
      </p:sp>
      <p:sp>
        <p:nvSpPr>
          <p:cNvPr id="3" name="Content Placeholder 2">
            <a:extLst>
              <a:ext uri="{FF2B5EF4-FFF2-40B4-BE49-F238E27FC236}">
                <a16:creationId xmlns:a16="http://schemas.microsoft.com/office/drawing/2014/main" id="{592A1153-9DED-3028-124D-D13ADAC52F76}"/>
              </a:ext>
            </a:extLst>
          </p:cNvPr>
          <p:cNvSpPr>
            <a:spLocks noGrp="1"/>
          </p:cNvSpPr>
          <p:nvPr>
            <p:ph idx="1"/>
          </p:nvPr>
        </p:nvSpPr>
        <p:spPr>
          <a:xfrm>
            <a:off x="685801" y="2065867"/>
            <a:ext cx="10827773" cy="3649133"/>
          </a:xfrm>
        </p:spPr>
        <p:txBody>
          <a:bodyPr>
            <a:normAutofit lnSpcReduction="10000"/>
          </a:bodyPr>
          <a:lstStyle/>
          <a:p>
            <a:pPr algn="just"/>
            <a:r>
              <a:rPr lang="en-US" sz="2000" dirty="0"/>
              <a:t>In this phase of our project, we delved into analyzing the distribution of our target variable, '</a:t>
            </a:r>
            <a:r>
              <a:rPr lang="en-US" sz="2000" dirty="0" err="1"/>
              <a:t>Heart_Disease</a:t>
            </a:r>
            <a:r>
              <a:rPr lang="en-US" sz="2000" dirty="0"/>
              <a:t>.' By employing Python and Pandas, we gained insights into the balance and prevalence of heart disease cases in our dataset.</a:t>
            </a:r>
          </a:p>
          <a:p>
            <a:pPr algn="just"/>
            <a:r>
              <a:rPr lang="en-US" sz="2000" dirty="0"/>
              <a:t>The code snippet employs `</a:t>
            </a:r>
            <a:r>
              <a:rPr lang="en-US" sz="2000" dirty="0" err="1"/>
              <a:t>value_counts</a:t>
            </a:r>
            <a:r>
              <a:rPr lang="en-US" sz="2000" dirty="0"/>
              <a:t>()` to count occurrences of each unique class in the '</a:t>
            </a:r>
            <a:r>
              <a:rPr lang="en-US" sz="2000" dirty="0" err="1"/>
              <a:t>Heart_Disease</a:t>
            </a:r>
            <a:r>
              <a:rPr lang="en-US" sz="2000" dirty="0"/>
              <a:t>' column.</a:t>
            </a:r>
          </a:p>
          <a:p>
            <a:pPr algn="just"/>
            <a:r>
              <a:rPr lang="en-US" sz="2000" dirty="0"/>
              <a:t>The output reveals the distribution of cases, indicating the prevalence of individuals with and without heart disease.</a:t>
            </a:r>
          </a:p>
          <a:p>
            <a:pPr algn="just"/>
            <a:r>
              <a:rPr lang="en-US" sz="2000" dirty="0"/>
              <a:t>Understanding the class distribution is crucial for addressing potential imbalances in the dataset, which can impact the performance of machine learning models. In our case, we noted an imbalance with a significantly higher number of instances without heart disease compared to those with heart disease.</a:t>
            </a:r>
            <a:endParaRPr lang="en-IN" sz="2000" dirty="0"/>
          </a:p>
        </p:txBody>
      </p:sp>
      <p:sp>
        <p:nvSpPr>
          <p:cNvPr id="4" name="Rectangle 1">
            <a:extLst>
              <a:ext uri="{FF2B5EF4-FFF2-40B4-BE49-F238E27FC236}">
                <a16:creationId xmlns:a16="http://schemas.microsoft.com/office/drawing/2014/main" id="{584605DB-E0E2-063F-3223-8FD428F8EFA4}"/>
              </a:ext>
            </a:extLst>
          </p:cNvPr>
          <p:cNvSpPr>
            <a:spLocks noChangeArrowheads="1"/>
          </p:cNvSpPr>
          <p:nvPr/>
        </p:nvSpPr>
        <p:spPr bwMode="auto">
          <a:xfrm>
            <a:off x="0" y="0"/>
            <a:ext cx="9702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Data Loading, Exploration, and cleaning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2 / 2</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95166E8-DAC4-18C4-869E-824AB68482E1}"/>
              </a:ext>
            </a:extLst>
          </p:cNvPr>
          <p:cNvPicPr>
            <a:picLocks noChangeAspect="1"/>
          </p:cNvPicPr>
          <p:nvPr/>
        </p:nvPicPr>
        <p:blipFill>
          <a:blip r:embed="rId2"/>
          <a:stretch>
            <a:fillRect/>
          </a:stretch>
        </p:blipFill>
        <p:spPr>
          <a:xfrm>
            <a:off x="4386111" y="5715000"/>
            <a:ext cx="3419778" cy="747252"/>
          </a:xfrm>
          <a:prstGeom prst="rect">
            <a:avLst/>
          </a:prstGeom>
        </p:spPr>
      </p:pic>
    </p:spTree>
    <p:extLst>
      <p:ext uri="{BB962C8B-B14F-4D97-AF65-F5344CB8AC3E}">
        <p14:creationId xmlns:p14="http://schemas.microsoft.com/office/powerpoint/2010/main" val="4041879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6F2B0-9F5D-FE75-22C4-8CDEBDE999A1}"/>
              </a:ext>
            </a:extLst>
          </p:cNvPr>
          <p:cNvSpPr>
            <a:spLocks noGrp="1"/>
          </p:cNvSpPr>
          <p:nvPr>
            <p:ph type="title"/>
          </p:nvPr>
        </p:nvSpPr>
        <p:spPr/>
        <p:txBody>
          <a:bodyPr/>
          <a:lstStyle/>
          <a:p>
            <a:pPr algn="ctr"/>
            <a:r>
              <a:rPr lang="en-IN" dirty="0"/>
              <a:t>Data balancing: SMOTE</a:t>
            </a:r>
          </a:p>
        </p:txBody>
      </p:sp>
      <p:sp>
        <p:nvSpPr>
          <p:cNvPr id="3" name="Content Placeholder 2">
            <a:extLst>
              <a:ext uri="{FF2B5EF4-FFF2-40B4-BE49-F238E27FC236}">
                <a16:creationId xmlns:a16="http://schemas.microsoft.com/office/drawing/2014/main" id="{EB223447-2866-0748-2DA2-8739890FE22B}"/>
              </a:ext>
            </a:extLst>
          </p:cNvPr>
          <p:cNvSpPr>
            <a:spLocks noGrp="1"/>
          </p:cNvSpPr>
          <p:nvPr>
            <p:ph idx="1"/>
          </p:nvPr>
        </p:nvSpPr>
        <p:spPr/>
        <p:txBody>
          <a:bodyPr>
            <a:normAutofit/>
          </a:bodyPr>
          <a:lstStyle/>
          <a:p>
            <a:r>
              <a:rPr lang="en-US" dirty="0"/>
              <a:t>In our project, we encountered a class imbalance in the '</a:t>
            </a:r>
            <a:r>
              <a:rPr lang="en-US" dirty="0" err="1"/>
              <a:t>Heart_Disease</a:t>
            </a:r>
            <a:r>
              <a:rPr lang="en-US" dirty="0"/>
              <a:t>' variable. To mitigate this imbalance and enhance the model's predictive capabilities, we employed the Synthetic Minority Over-sampling Technique (SMOTE).</a:t>
            </a:r>
          </a:p>
          <a:p>
            <a:r>
              <a:rPr lang="en-US" dirty="0"/>
              <a:t>The code splits the dataset into features (`X`) and the target variable (`y`), separating predictors from the variable we aim to predict ('</a:t>
            </a:r>
            <a:r>
              <a:rPr lang="en-US" dirty="0" err="1"/>
              <a:t>Heart_Disease</a:t>
            </a:r>
            <a:r>
              <a:rPr lang="en-US" dirty="0"/>
              <a:t>').</a:t>
            </a:r>
          </a:p>
          <a:p>
            <a:r>
              <a:rPr lang="en-US" dirty="0"/>
              <a:t>We then instantiate the SMOTE object from the imbalanced-learn library and apply it using `</a:t>
            </a:r>
            <a:r>
              <a:rPr lang="en-US" dirty="0" err="1"/>
              <a:t>fit_resample</a:t>
            </a:r>
            <a:r>
              <a:rPr lang="en-US" dirty="0"/>
              <a:t>()` on our features and target variable.</a:t>
            </a:r>
          </a:p>
          <a:p>
            <a:r>
              <a:rPr lang="en-US" dirty="0"/>
              <a:t>SMOTE generates synthetic instances of the minority class to balance class distribution, thereby avoiding biased model predictions.</a:t>
            </a:r>
          </a:p>
          <a:p>
            <a:r>
              <a:rPr lang="en-US" dirty="0"/>
              <a:t>Balancing the dataset is critical for ensuring that the machine learning model is not skewed toward the majority class, resulting in more accurate predictions for both classes.</a:t>
            </a:r>
            <a:endParaRPr lang="en-IN" dirty="0"/>
          </a:p>
        </p:txBody>
      </p:sp>
      <p:pic>
        <p:nvPicPr>
          <p:cNvPr id="5" name="Picture 4">
            <a:extLst>
              <a:ext uri="{FF2B5EF4-FFF2-40B4-BE49-F238E27FC236}">
                <a16:creationId xmlns:a16="http://schemas.microsoft.com/office/drawing/2014/main" id="{AB042EBE-BC4E-2E64-EB15-1475681F114E}"/>
              </a:ext>
            </a:extLst>
          </p:cNvPr>
          <p:cNvPicPr>
            <a:picLocks noChangeAspect="1"/>
          </p:cNvPicPr>
          <p:nvPr/>
        </p:nvPicPr>
        <p:blipFill>
          <a:blip r:embed="rId2"/>
          <a:stretch>
            <a:fillRect/>
          </a:stretch>
        </p:blipFill>
        <p:spPr>
          <a:xfrm>
            <a:off x="3299751" y="5791200"/>
            <a:ext cx="4903524" cy="631238"/>
          </a:xfrm>
          <a:prstGeom prst="rect">
            <a:avLst/>
          </a:prstGeom>
        </p:spPr>
      </p:pic>
    </p:spTree>
    <p:extLst>
      <p:ext uri="{BB962C8B-B14F-4D97-AF65-F5344CB8AC3E}">
        <p14:creationId xmlns:p14="http://schemas.microsoft.com/office/powerpoint/2010/main" val="1780627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DEBF-7C3E-FBF3-688A-5AA595D8A765}"/>
              </a:ext>
            </a:extLst>
          </p:cNvPr>
          <p:cNvSpPr>
            <a:spLocks noGrp="1"/>
          </p:cNvSpPr>
          <p:nvPr>
            <p:ph type="title"/>
          </p:nvPr>
        </p:nvSpPr>
        <p:spPr/>
        <p:txBody>
          <a:bodyPr/>
          <a:lstStyle/>
          <a:p>
            <a:pPr algn="ctr"/>
            <a:r>
              <a:rPr lang="en-IN" dirty="0"/>
              <a:t>Outlier Removal</a:t>
            </a:r>
          </a:p>
        </p:txBody>
      </p:sp>
      <p:sp>
        <p:nvSpPr>
          <p:cNvPr id="3" name="Content Placeholder 2">
            <a:extLst>
              <a:ext uri="{FF2B5EF4-FFF2-40B4-BE49-F238E27FC236}">
                <a16:creationId xmlns:a16="http://schemas.microsoft.com/office/drawing/2014/main" id="{A4D6DB74-231B-83DF-B8AB-284A901D3396}"/>
              </a:ext>
            </a:extLst>
          </p:cNvPr>
          <p:cNvSpPr>
            <a:spLocks noGrp="1"/>
          </p:cNvSpPr>
          <p:nvPr>
            <p:ph idx="1"/>
          </p:nvPr>
        </p:nvSpPr>
        <p:spPr/>
        <p:txBody>
          <a:bodyPr>
            <a:normAutofit fontScale="92500"/>
          </a:bodyPr>
          <a:lstStyle/>
          <a:p>
            <a:r>
              <a:rPr lang="en-US" dirty="0"/>
              <a:t>In the data preprocessing phase, we recognized the importance of addressing outliers to improve model performance. Leveraging the Interquartile Range (IQR) method, we identified and removed outliers from specific columns in our dataset.</a:t>
            </a:r>
          </a:p>
          <a:p>
            <a:r>
              <a:rPr lang="en-US" dirty="0"/>
              <a:t>The code identifies and removes outliers using the IQR method for specific columns (`</a:t>
            </a:r>
            <a:r>
              <a:rPr lang="en-US" dirty="0" err="1"/>
              <a:t>selected_columns</a:t>
            </a:r>
            <a:r>
              <a:rPr lang="en-US" dirty="0"/>
              <a:t>`).</a:t>
            </a:r>
          </a:p>
          <a:p>
            <a:r>
              <a:rPr lang="en-US" dirty="0"/>
              <a:t>It calculates the IQR (difference between the first and third quartiles) for each column and defines a threshold for identifying outliers.</a:t>
            </a:r>
          </a:p>
          <a:p>
            <a:r>
              <a:rPr lang="en-US" dirty="0"/>
              <a:t>A mask is created to mark rows with outliers in the selected columns.</a:t>
            </a:r>
          </a:p>
          <a:p>
            <a:r>
              <a:rPr lang="en-US" dirty="0"/>
              <a:t>Rows containing outliers are then removed from both the feature matrix (`</a:t>
            </a:r>
            <a:r>
              <a:rPr lang="en-US" dirty="0" err="1"/>
              <a:t>X_train</a:t>
            </a:r>
            <a:r>
              <a:rPr lang="en-US" dirty="0"/>
              <a:t>`) and the target variable (`</a:t>
            </a:r>
            <a:r>
              <a:rPr lang="en-US" dirty="0" err="1"/>
              <a:t>y_train</a:t>
            </a:r>
            <a:r>
              <a:rPr lang="en-US" dirty="0"/>
              <a:t>`).</a:t>
            </a:r>
          </a:p>
          <a:p>
            <a:r>
              <a:rPr lang="en-US" dirty="0"/>
              <a:t>The process ensures the removal of extreme values that may adversely affect model training and prediction accuracy.</a:t>
            </a:r>
            <a:endParaRPr lang="en-IN" dirty="0"/>
          </a:p>
        </p:txBody>
      </p:sp>
    </p:spTree>
    <p:extLst>
      <p:ext uri="{BB962C8B-B14F-4D97-AF65-F5344CB8AC3E}">
        <p14:creationId xmlns:p14="http://schemas.microsoft.com/office/powerpoint/2010/main" val="2176781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3891BA-890E-1B99-7D82-C27FE83F3C90}"/>
              </a:ext>
            </a:extLst>
          </p:cNvPr>
          <p:cNvPicPr>
            <a:picLocks noChangeAspect="1"/>
          </p:cNvPicPr>
          <p:nvPr/>
        </p:nvPicPr>
        <p:blipFill>
          <a:blip r:embed="rId2"/>
          <a:stretch>
            <a:fillRect/>
          </a:stretch>
        </p:blipFill>
        <p:spPr>
          <a:xfrm>
            <a:off x="2156118" y="849406"/>
            <a:ext cx="7879763" cy="5159187"/>
          </a:xfrm>
          <a:prstGeom prst="rect">
            <a:avLst/>
          </a:prstGeom>
        </p:spPr>
      </p:pic>
    </p:spTree>
    <p:extLst>
      <p:ext uri="{BB962C8B-B14F-4D97-AF65-F5344CB8AC3E}">
        <p14:creationId xmlns:p14="http://schemas.microsoft.com/office/powerpoint/2010/main" val="907528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2724-5DD2-842F-F30D-79A74FE75329}"/>
              </a:ext>
            </a:extLst>
          </p:cNvPr>
          <p:cNvSpPr>
            <a:spLocks noGrp="1"/>
          </p:cNvSpPr>
          <p:nvPr>
            <p:ph type="ctrTitle"/>
          </p:nvPr>
        </p:nvSpPr>
        <p:spPr>
          <a:xfrm>
            <a:off x="2762863" y="2218268"/>
            <a:ext cx="7197726" cy="2421464"/>
          </a:xfrm>
          <a:gradFill flip="none" rotWithShape="1">
            <a:gsLst>
              <a:gs pos="0">
                <a:srgbClr val="52175A">
                  <a:shade val="30000"/>
                  <a:satMod val="115000"/>
                </a:srgbClr>
              </a:gs>
              <a:gs pos="50000">
                <a:srgbClr val="52175A">
                  <a:shade val="67500"/>
                  <a:satMod val="115000"/>
                </a:srgbClr>
              </a:gs>
              <a:gs pos="100000">
                <a:srgbClr val="52175A">
                  <a:shade val="100000"/>
                  <a:satMod val="115000"/>
                </a:srgbClr>
              </a:gs>
            </a:gsLst>
            <a:path path="circle">
              <a:fillToRect l="50000" t="50000" r="50000" b="50000"/>
            </a:path>
            <a:tileRect/>
          </a:gradFill>
        </p:spPr>
        <p:txBody>
          <a:bodyPr anchor="ctr"/>
          <a:lstStyle/>
          <a:p>
            <a:pPr algn="ctr"/>
            <a:r>
              <a:rPr lang="en-IN"/>
              <a:t>Section 1: </a:t>
            </a:r>
            <a:r>
              <a:rPr lang="en-IN" dirty="0"/>
              <a:t>Data Mining Analysis </a:t>
            </a:r>
          </a:p>
        </p:txBody>
      </p:sp>
    </p:spTree>
    <p:extLst>
      <p:ext uri="{BB962C8B-B14F-4D97-AF65-F5344CB8AC3E}">
        <p14:creationId xmlns:p14="http://schemas.microsoft.com/office/powerpoint/2010/main" val="432446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2724-5DD2-842F-F30D-79A74FE75329}"/>
              </a:ext>
            </a:extLst>
          </p:cNvPr>
          <p:cNvSpPr>
            <a:spLocks noGrp="1"/>
          </p:cNvSpPr>
          <p:nvPr>
            <p:ph type="ctrTitle"/>
          </p:nvPr>
        </p:nvSpPr>
        <p:spPr>
          <a:xfrm>
            <a:off x="2802192" y="2218268"/>
            <a:ext cx="7197726" cy="2421464"/>
          </a:xfrm>
          <a:gradFill flip="none" rotWithShape="1">
            <a:gsLst>
              <a:gs pos="0">
                <a:srgbClr val="52175A">
                  <a:shade val="30000"/>
                  <a:satMod val="115000"/>
                </a:srgbClr>
              </a:gs>
              <a:gs pos="50000">
                <a:srgbClr val="52175A">
                  <a:shade val="67500"/>
                  <a:satMod val="115000"/>
                </a:srgbClr>
              </a:gs>
              <a:gs pos="100000">
                <a:srgbClr val="52175A">
                  <a:shade val="100000"/>
                  <a:satMod val="115000"/>
                </a:srgbClr>
              </a:gs>
            </a:gsLst>
            <a:path path="circle">
              <a:fillToRect l="50000" t="50000" r="50000" b="50000"/>
            </a:path>
            <a:tileRect/>
          </a:gradFill>
        </p:spPr>
        <p:txBody>
          <a:bodyPr anchor="ctr"/>
          <a:lstStyle/>
          <a:p>
            <a:pPr algn="ctr"/>
            <a:r>
              <a:rPr lang="en-IN" dirty="0"/>
              <a:t>Section 2: Predictive Analytics</a:t>
            </a:r>
          </a:p>
        </p:txBody>
      </p:sp>
    </p:spTree>
    <p:extLst>
      <p:ext uri="{BB962C8B-B14F-4D97-AF65-F5344CB8AC3E}">
        <p14:creationId xmlns:p14="http://schemas.microsoft.com/office/powerpoint/2010/main" val="2901059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DEBF-7C3E-FBF3-688A-5AA595D8A765}"/>
              </a:ext>
            </a:extLst>
          </p:cNvPr>
          <p:cNvSpPr>
            <a:spLocks noGrp="1"/>
          </p:cNvSpPr>
          <p:nvPr>
            <p:ph type="title"/>
          </p:nvPr>
        </p:nvSpPr>
        <p:spPr/>
        <p:txBody>
          <a:bodyPr/>
          <a:lstStyle/>
          <a:p>
            <a:pPr algn="ctr"/>
            <a:r>
              <a:rPr lang="en-IN" dirty="0"/>
              <a:t>Linear Regression</a:t>
            </a:r>
          </a:p>
        </p:txBody>
      </p:sp>
      <p:sp>
        <p:nvSpPr>
          <p:cNvPr id="3" name="Content Placeholder 2">
            <a:extLst>
              <a:ext uri="{FF2B5EF4-FFF2-40B4-BE49-F238E27FC236}">
                <a16:creationId xmlns:a16="http://schemas.microsoft.com/office/drawing/2014/main" id="{A4D6DB74-231B-83DF-B8AB-284A901D3396}"/>
              </a:ext>
            </a:extLst>
          </p:cNvPr>
          <p:cNvSpPr>
            <a:spLocks noGrp="1"/>
          </p:cNvSpPr>
          <p:nvPr>
            <p:ph idx="1"/>
          </p:nvPr>
        </p:nvSpPr>
        <p:spPr/>
        <p:txBody>
          <a:bodyPr>
            <a:noAutofit/>
          </a:bodyPr>
          <a:lstStyle/>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this phase, we transition from exploration to prediction, utilizing various machine learning models to gain insights into cardiovascular health.</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 Model Selection:</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Linear Regression is chosen as a baseline model for its simplicity and interpretability.</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 Training the Model: The model is trained on the cleaned dataset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X_train_clean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y_train_clean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3. Predictions and Evaluation: Predictions are made on the test set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X_test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the model's performance is evaluated using mean squared error (MSE) and mean absolute error (MAE).</a:t>
            </a:r>
          </a:p>
        </p:txBody>
      </p:sp>
    </p:spTree>
    <p:extLst>
      <p:ext uri="{BB962C8B-B14F-4D97-AF65-F5344CB8AC3E}">
        <p14:creationId xmlns:p14="http://schemas.microsoft.com/office/powerpoint/2010/main" val="154717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DEBF-7C3E-FBF3-688A-5AA595D8A765}"/>
              </a:ext>
            </a:extLst>
          </p:cNvPr>
          <p:cNvSpPr>
            <a:spLocks noGrp="1"/>
          </p:cNvSpPr>
          <p:nvPr>
            <p:ph type="title"/>
          </p:nvPr>
        </p:nvSpPr>
        <p:spPr/>
        <p:txBody>
          <a:bodyPr/>
          <a:lstStyle/>
          <a:p>
            <a:pPr algn="ctr"/>
            <a:r>
              <a:rPr lang="en-IN" dirty="0"/>
              <a:t>Logistic Regression</a:t>
            </a:r>
          </a:p>
        </p:txBody>
      </p:sp>
      <p:sp>
        <p:nvSpPr>
          <p:cNvPr id="3" name="Content Placeholder 2">
            <a:extLst>
              <a:ext uri="{FF2B5EF4-FFF2-40B4-BE49-F238E27FC236}">
                <a16:creationId xmlns:a16="http://schemas.microsoft.com/office/drawing/2014/main" id="{A4D6DB74-231B-83DF-B8AB-284A901D3396}"/>
              </a:ext>
            </a:extLst>
          </p:cNvPr>
          <p:cNvSpPr>
            <a:spLocks noGrp="1"/>
          </p:cNvSpPr>
          <p:nvPr>
            <p:ph idx="1"/>
          </p:nvPr>
        </p:nvSpPr>
        <p:spPr/>
        <p:txBody>
          <a:bodyPr>
            <a:noAutofit/>
          </a:bodyPr>
          <a:lstStyle/>
          <a:p>
            <a:pPr marL="0" indent="0">
              <a:lnSpc>
                <a:spcPct val="107000"/>
              </a:lnSpc>
              <a:spcAft>
                <a:spcPts val="800"/>
              </a:spcAft>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In this phase, we employed Logistic Regression as a predictive model to assess cardiovascular risk, and the resulting AUC curve provided insights into the model's discriminatory power.</a:t>
            </a:r>
          </a:p>
          <a:p>
            <a:pPr marL="228600">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1. Logistic Regression: Logistic Regression is chosen for its suitability in binary classification problems.</a:t>
            </a:r>
          </a:p>
          <a:p>
            <a:pPr marL="228600">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2. Training the Model: The model is trained on the cleaned dataset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X_train_clean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y_train_clean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228600">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3. Predictions and Probabilities: Predictions and probabilities are obtained for the test set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X_test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Interpretation:</a:t>
            </a:r>
          </a:p>
          <a:p>
            <a:pPr marL="228600">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AUC score of 0.73 suggests a reasonable ability of the Logistic Regression model to discriminate between positive and negative instances.</a:t>
            </a:r>
          </a:p>
          <a:p>
            <a:pPr marL="228600">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ROC curve visually represents the trade-off between sensitivity and specificity, guiding model evaluation and potential adjustments.</a:t>
            </a:r>
          </a:p>
        </p:txBody>
      </p:sp>
    </p:spTree>
    <p:extLst>
      <p:ext uri="{BB962C8B-B14F-4D97-AF65-F5344CB8AC3E}">
        <p14:creationId xmlns:p14="http://schemas.microsoft.com/office/powerpoint/2010/main" val="1837008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DEBF-7C3E-FBF3-688A-5AA595D8A765}"/>
              </a:ext>
            </a:extLst>
          </p:cNvPr>
          <p:cNvSpPr>
            <a:spLocks noGrp="1"/>
          </p:cNvSpPr>
          <p:nvPr>
            <p:ph type="title"/>
          </p:nvPr>
        </p:nvSpPr>
        <p:spPr>
          <a:xfrm>
            <a:off x="1030287" y="875071"/>
            <a:ext cx="10131425" cy="1456267"/>
          </a:xfrm>
        </p:spPr>
        <p:txBody>
          <a:bodyPr>
            <a:normAutofit/>
          </a:bodyPr>
          <a:lstStyle/>
          <a:p>
            <a:pPr algn="ctr"/>
            <a:r>
              <a:rPr lang="en-IN" sz="4000" dirty="0"/>
              <a:t>Decision Tree</a:t>
            </a:r>
          </a:p>
        </p:txBody>
      </p:sp>
      <p:sp>
        <p:nvSpPr>
          <p:cNvPr id="3" name="Content Placeholder 2">
            <a:extLst>
              <a:ext uri="{FF2B5EF4-FFF2-40B4-BE49-F238E27FC236}">
                <a16:creationId xmlns:a16="http://schemas.microsoft.com/office/drawing/2014/main" id="{A4D6DB74-231B-83DF-B8AB-284A901D3396}"/>
              </a:ext>
            </a:extLst>
          </p:cNvPr>
          <p:cNvSpPr>
            <a:spLocks noGrp="1"/>
          </p:cNvSpPr>
          <p:nvPr>
            <p:ph idx="1"/>
          </p:nvPr>
        </p:nvSpPr>
        <p:spPr>
          <a:xfrm>
            <a:off x="1030287" y="2407538"/>
            <a:ext cx="10131425" cy="4003094"/>
          </a:xfrm>
        </p:spPr>
        <p:txBody>
          <a:bodyPr>
            <a:noAutofit/>
          </a:bodyPr>
          <a:lstStyle/>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Decision Tree model exhibits substantial discriminatory power, as indicated by the ROC curve and an AUC score of 0.79.</a:t>
            </a: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1. Decision Tree: The Decision Tree model is trained on the cleaned dataset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X_train_clean</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y_train_clean</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2. Predictions and Probabilities:</a:t>
            </a: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Predictions and probabilities are obtained for the test set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X_test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3. AUC Score and Curve: </a:t>
            </a: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Area Under the Curve (AUC) score is calculated using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roc_auc_score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AUC curve is plotted using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roc_curve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to visualize the model's discrimination between true positives and false positives.</a:t>
            </a: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Interpretation:</a:t>
            </a: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AUC score of 0.79 indicates that the Decision Tree model performs well in distinguishing between positive and negative instances.</a:t>
            </a:r>
          </a:p>
        </p:txBody>
      </p:sp>
    </p:spTree>
    <p:extLst>
      <p:ext uri="{BB962C8B-B14F-4D97-AF65-F5344CB8AC3E}">
        <p14:creationId xmlns:p14="http://schemas.microsoft.com/office/powerpoint/2010/main" val="2244587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DEBF-7C3E-FBF3-688A-5AA595D8A765}"/>
              </a:ext>
            </a:extLst>
          </p:cNvPr>
          <p:cNvSpPr>
            <a:spLocks noGrp="1"/>
          </p:cNvSpPr>
          <p:nvPr>
            <p:ph type="title"/>
          </p:nvPr>
        </p:nvSpPr>
        <p:spPr/>
        <p:txBody>
          <a:bodyPr/>
          <a:lstStyle/>
          <a:p>
            <a:pPr algn="ctr"/>
            <a:r>
              <a:rPr lang="en-IN" dirty="0"/>
              <a:t>Random forest</a:t>
            </a:r>
          </a:p>
        </p:txBody>
      </p:sp>
      <p:sp>
        <p:nvSpPr>
          <p:cNvPr id="3" name="Content Placeholder 2">
            <a:extLst>
              <a:ext uri="{FF2B5EF4-FFF2-40B4-BE49-F238E27FC236}">
                <a16:creationId xmlns:a16="http://schemas.microsoft.com/office/drawing/2014/main" id="{A4D6DB74-231B-83DF-B8AB-284A901D3396}"/>
              </a:ext>
            </a:extLst>
          </p:cNvPr>
          <p:cNvSpPr>
            <a:spLocks noGrp="1"/>
          </p:cNvSpPr>
          <p:nvPr>
            <p:ph idx="1"/>
          </p:nvPr>
        </p:nvSpPr>
        <p:spPr/>
        <p:txBody>
          <a:bodyPr>
            <a:noAutofit/>
          </a:bodyPr>
          <a:lstStyle/>
          <a:p>
            <a:pPr marL="0" indent="0">
              <a:lnSpc>
                <a:spcPct val="107000"/>
              </a:lnSpc>
              <a:spcAft>
                <a:spcPts val="800"/>
              </a:spcAft>
              <a:buNone/>
            </a:pPr>
            <a:r>
              <a:rPr lang="en-IN" kern="100" dirty="0">
                <a:effectLst/>
                <a:latin typeface="Calibri" panose="020F0502020204030204" pitchFamily="34" charset="0"/>
                <a:ea typeface="Calibri" panose="020F0502020204030204" pitchFamily="34" charset="0"/>
                <a:cs typeface="Times New Roman" panose="02020603050405020304" pitchFamily="18" charset="0"/>
              </a:rPr>
              <a:t>Random Forest, an ensemble of Decision Trees, is employed to harness the collective strength of multiple models. The impressive AUC score of 0.86 reflects heightened discriminatory capabilities.</a:t>
            </a:r>
          </a:p>
          <a:p>
            <a:pPr marL="0" indent="0">
              <a:lnSpc>
                <a:spcPct val="107000"/>
              </a:lnSpc>
              <a:spcAft>
                <a:spcPts val="800"/>
              </a:spcAft>
              <a:buNone/>
            </a:pPr>
            <a:r>
              <a:rPr lang="en-IN" kern="100" dirty="0">
                <a:effectLst/>
                <a:latin typeface="Calibri" panose="020F0502020204030204" pitchFamily="34" charset="0"/>
                <a:ea typeface="Calibri" panose="020F0502020204030204" pitchFamily="34" charset="0"/>
                <a:cs typeface="Times New Roman" panose="02020603050405020304" pitchFamily="18" charset="0"/>
              </a:rPr>
              <a:t>1. Random Forest: Random Forest combines multiple Decision Trees to enhance predictive accuracy and generalization.</a:t>
            </a:r>
          </a:p>
          <a:p>
            <a:pPr marL="0" indent="0">
              <a:lnSpc>
                <a:spcPct val="107000"/>
              </a:lnSpc>
              <a:spcAft>
                <a:spcPts val="800"/>
              </a:spcAft>
              <a:buNone/>
            </a:pPr>
            <a:r>
              <a:rPr lang="en-IN" kern="100" dirty="0">
                <a:effectLst/>
                <a:latin typeface="Calibri" panose="020F0502020204030204" pitchFamily="34" charset="0"/>
                <a:ea typeface="Calibri" panose="020F0502020204030204" pitchFamily="34" charset="0"/>
                <a:cs typeface="Times New Roman" panose="02020603050405020304" pitchFamily="18" charset="0"/>
              </a:rPr>
              <a:t>2. Training the Model: The model is trained on the cleaned dataset (`</a:t>
            </a:r>
            <a:r>
              <a:rPr lang="en-IN" kern="100" dirty="0" err="1">
                <a:effectLst/>
                <a:latin typeface="Calibri" panose="020F0502020204030204" pitchFamily="34" charset="0"/>
                <a:ea typeface="Calibri" panose="020F0502020204030204" pitchFamily="34" charset="0"/>
                <a:cs typeface="Times New Roman" panose="02020603050405020304" pitchFamily="18" charset="0"/>
              </a:rPr>
              <a:t>X_train_clean</a:t>
            </a:r>
            <a:r>
              <a:rPr lang="en-IN"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kern="100" dirty="0" err="1">
                <a:effectLst/>
                <a:latin typeface="Calibri" panose="020F0502020204030204" pitchFamily="34" charset="0"/>
                <a:ea typeface="Calibri" panose="020F0502020204030204" pitchFamily="34" charset="0"/>
                <a:cs typeface="Times New Roman" panose="02020603050405020304" pitchFamily="18" charset="0"/>
              </a:rPr>
              <a:t>y_train_clean</a:t>
            </a:r>
            <a:r>
              <a:rPr lang="en-IN"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kern="100" dirty="0">
                <a:effectLst/>
                <a:latin typeface="Calibri" panose="020F0502020204030204" pitchFamily="34" charset="0"/>
                <a:ea typeface="Calibri" panose="020F0502020204030204" pitchFamily="34" charset="0"/>
                <a:cs typeface="Times New Roman" panose="02020603050405020304" pitchFamily="18" charset="0"/>
              </a:rPr>
              <a:t>3. Predictions and Probabilities: Predictions and probabilities are obtained for the test set (`</a:t>
            </a:r>
            <a:r>
              <a:rPr lang="en-IN" kern="100" dirty="0" err="1">
                <a:effectLst/>
                <a:latin typeface="Calibri" panose="020F0502020204030204" pitchFamily="34" charset="0"/>
                <a:ea typeface="Calibri" panose="020F0502020204030204" pitchFamily="34" charset="0"/>
                <a:cs typeface="Times New Roman" panose="02020603050405020304" pitchFamily="18" charset="0"/>
              </a:rPr>
              <a:t>X_test</a:t>
            </a:r>
            <a:r>
              <a:rPr lang="en-IN"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kern="100" dirty="0">
                <a:effectLst/>
                <a:latin typeface="Calibri" panose="020F0502020204030204" pitchFamily="34" charset="0"/>
                <a:ea typeface="Calibri" panose="020F0502020204030204" pitchFamily="34" charset="0"/>
                <a:cs typeface="Times New Roman" panose="02020603050405020304" pitchFamily="18" charset="0"/>
              </a:rPr>
              <a:t>4. AUC Score and Curve:</a:t>
            </a:r>
          </a:p>
          <a:p>
            <a:pP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The Area Under the Curve (AUC) score is calculated using `</a:t>
            </a:r>
            <a:r>
              <a:rPr lang="en-IN" kern="100" dirty="0" err="1">
                <a:effectLst/>
                <a:latin typeface="Calibri" panose="020F0502020204030204" pitchFamily="34" charset="0"/>
                <a:ea typeface="Calibri" panose="020F0502020204030204" pitchFamily="34" charset="0"/>
                <a:cs typeface="Times New Roman" panose="02020603050405020304" pitchFamily="18" charset="0"/>
              </a:rPr>
              <a:t>roc_auc_score</a:t>
            </a:r>
            <a:r>
              <a:rPr lang="en-IN"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The AUC curve is plotted using `</a:t>
            </a:r>
            <a:r>
              <a:rPr lang="en-IN" kern="100" dirty="0" err="1">
                <a:effectLst/>
                <a:latin typeface="Calibri" panose="020F0502020204030204" pitchFamily="34" charset="0"/>
                <a:ea typeface="Calibri" panose="020F0502020204030204" pitchFamily="34" charset="0"/>
                <a:cs typeface="Times New Roman" panose="02020603050405020304" pitchFamily="18" charset="0"/>
              </a:rPr>
              <a:t>roc_curve</a:t>
            </a:r>
            <a:r>
              <a:rPr lang="en-IN" kern="100" dirty="0">
                <a:effectLst/>
                <a:latin typeface="Calibri" panose="020F0502020204030204" pitchFamily="34" charset="0"/>
                <a:ea typeface="Calibri" panose="020F0502020204030204" pitchFamily="34" charset="0"/>
                <a:cs typeface="Times New Roman" panose="02020603050405020304" pitchFamily="18" charset="0"/>
              </a:rPr>
              <a:t>` to visualize the model's discrimination between true positives and false positives.</a:t>
            </a:r>
          </a:p>
        </p:txBody>
      </p:sp>
    </p:spTree>
    <p:extLst>
      <p:ext uri="{BB962C8B-B14F-4D97-AF65-F5344CB8AC3E}">
        <p14:creationId xmlns:p14="http://schemas.microsoft.com/office/powerpoint/2010/main" val="2104908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7040-85E4-9A6A-D8E4-6EB25CFB19AA}"/>
              </a:ext>
            </a:extLst>
          </p:cNvPr>
          <p:cNvSpPr>
            <a:spLocks noGrp="1"/>
          </p:cNvSpPr>
          <p:nvPr>
            <p:ph type="title"/>
          </p:nvPr>
        </p:nvSpPr>
        <p:spPr>
          <a:xfrm>
            <a:off x="1030287" y="2700866"/>
            <a:ext cx="10131425" cy="1456267"/>
          </a:xfrm>
        </p:spPr>
        <p:txBody>
          <a:bodyPr/>
          <a:lstStyle/>
          <a:p>
            <a:pPr algn="ctr"/>
            <a:r>
              <a:rPr lang="en-IN" dirty="0"/>
              <a:t>Thank You</a:t>
            </a:r>
          </a:p>
        </p:txBody>
      </p:sp>
    </p:spTree>
    <p:extLst>
      <p:ext uri="{BB962C8B-B14F-4D97-AF65-F5344CB8AC3E}">
        <p14:creationId xmlns:p14="http://schemas.microsoft.com/office/powerpoint/2010/main" val="383820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FF15-7E81-3AC4-F7E4-623E3CE39AAD}"/>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592A1153-9DED-3028-124D-D13ADAC52F76}"/>
              </a:ext>
            </a:extLst>
          </p:cNvPr>
          <p:cNvSpPr>
            <a:spLocks noGrp="1"/>
          </p:cNvSpPr>
          <p:nvPr>
            <p:ph idx="1"/>
          </p:nvPr>
        </p:nvSpPr>
        <p:spPr/>
        <p:txBody>
          <a:bodyPr>
            <a:normAutofit fontScale="85000" lnSpcReduction="10000"/>
          </a:bodyPr>
          <a:lstStyle/>
          <a:p>
            <a:r>
              <a:rPr lang="en-US" dirty="0"/>
              <a:t>Cardiovascular diseases (CVDs) continue to pose a significant global health challenge, with profound implications for individuals and healthcare systems. As one of the leading causes of morbidity and mortality worldwide, understanding and predicting the risk factors associated with CVDs is imperative for effective prevention and intervention strategies. This project addresses the critical need for accurate and personalized risk prediction models for cardiovascular diseases.</a:t>
            </a:r>
          </a:p>
          <a:p>
            <a:r>
              <a:rPr lang="en-US" dirty="0"/>
              <a:t>The significance of this project lies in the potential to leverage advanced machine learning techniques to identify subtle yet impactful patterns within a comprehensive dataset obtained from healthcare institutions. By predicting cardiovascular disease risks, we aim to empower healthcare professionals with timely and actionable insights, enabling targeted interventions and personalized patient care. The relevance of this project extends beyond academic curiosity; it has practical implications for enhancing public health efforts, optimizing resource allocation, and improving patient outcomes.</a:t>
            </a:r>
          </a:p>
          <a:p>
            <a:r>
              <a:rPr lang="en-US" dirty="0"/>
              <a:t>With the prevalence of cardiovascular diseases on the rise globally, there is a growing urgency to refine and innovate risk prediction methodologies. This project responds to this imperative by combining the power of data-driven predictive modeling with the richness of a manually collected dataset. The outcomes of this research have the potential to reshape the landscape of cardiovascular disease prevention, ushering in a new era of proactive and personalized healthcare strategies.</a:t>
            </a:r>
            <a:endParaRPr lang="en-IN" dirty="0"/>
          </a:p>
        </p:txBody>
      </p:sp>
    </p:spTree>
    <p:extLst>
      <p:ext uri="{BB962C8B-B14F-4D97-AF65-F5344CB8AC3E}">
        <p14:creationId xmlns:p14="http://schemas.microsoft.com/office/powerpoint/2010/main" val="2288923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FF15-7E81-3AC4-F7E4-623E3CE39AAD}"/>
              </a:ext>
            </a:extLst>
          </p:cNvPr>
          <p:cNvSpPr>
            <a:spLocks noGrp="1"/>
          </p:cNvSpPr>
          <p:nvPr>
            <p:ph type="title"/>
          </p:nvPr>
        </p:nvSpPr>
        <p:spPr>
          <a:xfrm>
            <a:off x="1030286" y="609601"/>
            <a:ext cx="10131425" cy="766916"/>
          </a:xfrm>
        </p:spPr>
        <p:txBody>
          <a:bodyPr/>
          <a:lstStyle/>
          <a:p>
            <a:pPr algn="ctr"/>
            <a:r>
              <a:rPr lang="en-IN" dirty="0"/>
              <a:t>Steps</a:t>
            </a:r>
          </a:p>
        </p:txBody>
      </p:sp>
      <p:sp>
        <p:nvSpPr>
          <p:cNvPr id="3" name="Content Placeholder 2">
            <a:extLst>
              <a:ext uri="{FF2B5EF4-FFF2-40B4-BE49-F238E27FC236}">
                <a16:creationId xmlns:a16="http://schemas.microsoft.com/office/drawing/2014/main" id="{592A1153-9DED-3028-124D-D13ADAC52F76}"/>
              </a:ext>
            </a:extLst>
          </p:cNvPr>
          <p:cNvSpPr>
            <a:spLocks noGrp="1"/>
          </p:cNvSpPr>
          <p:nvPr>
            <p:ph idx="1"/>
          </p:nvPr>
        </p:nvSpPr>
        <p:spPr>
          <a:xfrm>
            <a:off x="1030287" y="1632155"/>
            <a:ext cx="10131425" cy="4719484"/>
          </a:xfrm>
        </p:spPr>
        <p:txBody>
          <a:bodyPr numCol="1">
            <a:normAutofit lnSpcReduction="10000"/>
          </a:bodyPr>
          <a:lstStyle/>
          <a:p>
            <a:pPr marL="0" indent="0" algn="ctr">
              <a:lnSpc>
                <a:spcPct val="107000"/>
              </a:lnSpc>
              <a:spcAft>
                <a:spcPts val="800"/>
              </a:spcAft>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1. Data Loading and Exploration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2. Data Overview</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3. </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EDA</a:t>
            </a:r>
          </a:p>
          <a:p>
            <a:pPr marL="0" indent="0" algn="ctr">
              <a:lnSpc>
                <a:spcPct val="107000"/>
              </a:lnSpc>
              <a:spcAft>
                <a:spcPts val="800"/>
              </a:spcAft>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4. Data Preprocessing</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5. Correlation Analysis</a:t>
            </a:r>
          </a:p>
          <a:p>
            <a:pPr marL="0" indent="0" algn="ctr">
              <a:lnSpc>
                <a:spcPct val="107000"/>
              </a:lnSpc>
              <a:spcAft>
                <a:spcPts val="800"/>
              </a:spcAft>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6. Class Variable Analysis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7. Data Balancing</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8. Outlier Removal</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9. Modeling</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2701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FF15-7E81-3AC4-F7E4-623E3CE39AAD}"/>
              </a:ext>
            </a:extLst>
          </p:cNvPr>
          <p:cNvSpPr>
            <a:spLocks noGrp="1"/>
          </p:cNvSpPr>
          <p:nvPr>
            <p:ph type="title"/>
          </p:nvPr>
        </p:nvSpPr>
        <p:spPr>
          <a:xfrm>
            <a:off x="1030287" y="609600"/>
            <a:ext cx="10131425" cy="1456267"/>
          </a:xfrm>
        </p:spPr>
        <p:txBody>
          <a:bodyPr/>
          <a:lstStyle/>
          <a:p>
            <a:pPr algn="ctr"/>
            <a:r>
              <a:rPr lang="en-IN" dirty="0"/>
              <a:t>Data Loading and Exploration</a:t>
            </a:r>
          </a:p>
        </p:txBody>
      </p:sp>
      <p:sp>
        <p:nvSpPr>
          <p:cNvPr id="3" name="Content Placeholder 2">
            <a:extLst>
              <a:ext uri="{FF2B5EF4-FFF2-40B4-BE49-F238E27FC236}">
                <a16:creationId xmlns:a16="http://schemas.microsoft.com/office/drawing/2014/main" id="{592A1153-9DED-3028-124D-D13ADAC52F76}"/>
              </a:ext>
            </a:extLst>
          </p:cNvPr>
          <p:cNvSpPr>
            <a:spLocks noGrp="1"/>
          </p:cNvSpPr>
          <p:nvPr>
            <p:ph idx="1"/>
          </p:nvPr>
        </p:nvSpPr>
        <p:spPr>
          <a:xfrm>
            <a:off x="685801" y="2065867"/>
            <a:ext cx="10827773" cy="3649133"/>
          </a:xfrm>
        </p:spPr>
        <p:txBody>
          <a:bodyPr>
            <a:normAutofit/>
          </a:bodyPr>
          <a:lstStyle/>
          <a:p>
            <a:pPr algn="just"/>
            <a:r>
              <a:rPr lang="en-US" sz="2000" dirty="0"/>
              <a:t>Libraries like NumPy, Pandas, Matplotlib, and Seaborn are imported for data analysis and visualization.</a:t>
            </a:r>
          </a:p>
          <a:p>
            <a:pPr algn="just"/>
            <a:r>
              <a:rPr lang="en-US" sz="2000" dirty="0"/>
              <a:t>The dataset ('CVD_cleaned.csv') is loaded into a Pandas </a:t>
            </a:r>
            <a:r>
              <a:rPr lang="en-US" sz="2000" dirty="0" err="1"/>
              <a:t>DataFrame</a:t>
            </a:r>
            <a:r>
              <a:rPr lang="en-US" sz="2000" dirty="0"/>
              <a:t> named `</a:t>
            </a:r>
            <a:r>
              <a:rPr lang="en-US" sz="2000" dirty="0" err="1"/>
              <a:t>df</a:t>
            </a:r>
            <a:r>
              <a:rPr lang="en-US" sz="2000" dirty="0"/>
              <a:t>`.</a:t>
            </a:r>
          </a:p>
          <a:p>
            <a:pPr algn="just"/>
            <a:r>
              <a:rPr lang="en-US" sz="2000" dirty="0"/>
              <a:t>The first few rows of the dataset are displayed to provide an initial overview.</a:t>
            </a:r>
          </a:p>
          <a:p>
            <a:pPr algn="just"/>
            <a:r>
              <a:rPr lang="en-US" sz="2000" dirty="0"/>
              <a:t>The shape of the dataset is shown, indicating the number of rows and columns.</a:t>
            </a:r>
          </a:p>
          <a:p>
            <a:pPr algn="just"/>
            <a:r>
              <a:rPr lang="en-US" sz="2000" dirty="0"/>
              <a:t>Null values are checked, and the dataset is cleaned by removing rows with null values and duplicates.</a:t>
            </a:r>
          </a:p>
          <a:p>
            <a:pPr algn="just"/>
            <a:r>
              <a:rPr lang="en-US" sz="2000" dirty="0"/>
              <a:t>The final cleaned dataset is stored in the `data` variable.</a:t>
            </a:r>
          </a:p>
          <a:p>
            <a:pPr algn="just"/>
            <a:r>
              <a:rPr lang="en-US" sz="2000" dirty="0"/>
              <a:t>The updated shape of the dataset after cleaning is displayed.</a:t>
            </a:r>
            <a:endParaRPr lang="en-IN" sz="2000" dirty="0"/>
          </a:p>
        </p:txBody>
      </p:sp>
      <p:sp>
        <p:nvSpPr>
          <p:cNvPr id="4" name="Rectangle 1">
            <a:extLst>
              <a:ext uri="{FF2B5EF4-FFF2-40B4-BE49-F238E27FC236}">
                <a16:creationId xmlns:a16="http://schemas.microsoft.com/office/drawing/2014/main" id="{584605DB-E0E2-063F-3223-8FD428F8EFA4}"/>
              </a:ext>
            </a:extLst>
          </p:cNvPr>
          <p:cNvSpPr>
            <a:spLocks noChangeArrowheads="1"/>
          </p:cNvSpPr>
          <p:nvPr/>
        </p:nvSpPr>
        <p:spPr bwMode="auto">
          <a:xfrm>
            <a:off x="0" y="0"/>
            <a:ext cx="9702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Data Loading, Exploration, and cleaning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2 / 2</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6976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8ADC03-A2B8-D7AF-14C8-3CB93DBBB729}"/>
              </a:ext>
            </a:extLst>
          </p:cNvPr>
          <p:cNvPicPr>
            <a:picLocks noChangeAspect="1"/>
          </p:cNvPicPr>
          <p:nvPr/>
        </p:nvPicPr>
        <p:blipFill rotWithShape="1">
          <a:blip r:embed="rId2"/>
          <a:srcRect l="5833" t="20859"/>
          <a:stretch/>
        </p:blipFill>
        <p:spPr>
          <a:xfrm>
            <a:off x="383458" y="477717"/>
            <a:ext cx="3458902" cy="874504"/>
          </a:xfrm>
          <a:prstGeom prst="rect">
            <a:avLst/>
          </a:prstGeom>
        </p:spPr>
      </p:pic>
      <p:pic>
        <p:nvPicPr>
          <p:cNvPr id="7" name="Picture 6">
            <a:extLst>
              <a:ext uri="{FF2B5EF4-FFF2-40B4-BE49-F238E27FC236}">
                <a16:creationId xmlns:a16="http://schemas.microsoft.com/office/drawing/2014/main" id="{CA68CF6C-5312-2DA4-A38A-0954BB6041F0}"/>
              </a:ext>
            </a:extLst>
          </p:cNvPr>
          <p:cNvPicPr>
            <a:picLocks noChangeAspect="1"/>
          </p:cNvPicPr>
          <p:nvPr/>
        </p:nvPicPr>
        <p:blipFill>
          <a:blip r:embed="rId3"/>
          <a:stretch>
            <a:fillRect/>
          </a:stretch>
        </p:blipFill>
        <p:spPr>
          <a:xfrm>
            <a:off x="383458" y="1836950"/>
            <a:ext cx="9774903" cy="2932471"/>
          </a:xfrm>
          <a:prstGeom prst="rect">
            <a:avLst/>
          </a:prstGeom>
        </p:spPr>
      </p:pic>
      <p:pic>
        <p:nvPicPr>
          <p:cNvPr id="13" name="Picture 12">
            <a:extLst>
              <a:ext uri="{FF2B5EF4-FFF2-40B4-BE49-F238E27FC236}">
                <a16:creationId xmlns:a16="http://schemas.microsoft.com/office/drawing/2014/main" id="{1DF52E0C-5D81-ABF8-155C-2B7968C6B9C4}"/>
              </a:ext>
            </a:extLst>
          </p:cNvPr>
          <p:cNvPicPr>
            <a:picLocks noChangeAspect="1"/>
          </p:cNvPicPr>
          <p:nvPr/>
        </p:nvPicPr>
        <p:blipFill>
          <a:blip r:embed="rId4"/>
          <a:stretch>
            <a:fillRect/>
          </a:stretch>
        </p:blipFill>
        <p:spPr>
          <a:xfrm>
            <a:off x="383458" y="5252572"/>
            <a:ext cx="3293807" cy="1127711"/>
          </a:xfrm>
          <a:prstGeom prst="rect">
            <a:avLst/>
          </a:prstGeom>
        </p:spPr>
      </p:pic>
    </p:spTree>
    <p:extLst>
      <p:ext uri="{BB962C8B-B14F-4D97-AF65-F5344CB8AC3E}">
        <p14:creationId xmlns:p14="http://schemas.microsoft.com/office/powerpoint/2010/main" val="72867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316AFF-75DF-D930-4863-CB25CC2DBFF7}"/>
              </a:ext>
            </a:extLst>
          </p:cNvPr>
          <p:cNvPicPr>
            <a:picLocks noChangeAspect="1"/>
          </p:cNvPicPr>
          <p:nvPr/>
        </p:nvPicPr>
        <p:blipFill>
          <a:blip r:embed="rId2"/>
          <a:stretch>
            <a:fillRect/>
          </a:stretch>
        </p:blipFill>
        <p:spPr>
          <a:xfrm>
            <a:off x="1819662" y="1279974"/>
            <a:ext cx="3833192" cy="4298052"/>
          </a:xfrm>
          <a:prstGeom prst="rect">
            <a:avLst/>
          </a:prstGeom>
        </p:spPr>
      </p:pic>
      <p:pic>
        <p:nvPicPr>
          <p:cNvPr id="6" name="Picture 5">
            <a:extLst>
              <a:ext uri="{FF2B5EF4-FFF2-40B4-BE49-F238E27FC236}">
                <a16:creationId xmlns:a16="http://schemas.microsoft.com/office/drawing/2014/main" id="{1028ACA6-065D-A955-67AC-5C43FB8099AB}"/>
              </a:ext>
            </a:extLst>
          </p:cNvPr>
          <p:cNvPicPr>
            <a:picLocks noChangeAspect="1"/>
          </p:cNvPicPr>
          <p:nvPr/>
        </p:nvPicPr>
        <p:blipFill>
          <a:blip r:embed="rId3"/>
          <a:stretch>
            <a:fillRect/>
          </a:stretch>
        </p:blipFill>
        <p:spPr>
          <a:xfrm>
            <a:off x="6993030" y="1279974"/>
            <a:ext cx="3810330" cy="4298052"/>
          </a:xfrm>
          <a:prstGeom prst="rect">
            <a:avLst/>
          </a:prstGeom>
        </p:spPr>
      </p:pic>
    </p:spTree>
    <p:extLst>
      <p:ext uri="{BB962C8B-B14F-4D97-AF65-F5344CB8AC3E}">
        <p14:creationId xmlns:p14="http://schemas.microsoft.com/office/powerpoint/2010/main" val="1442351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FDB7C3-F98B-9AE3-13A2-F63C50A79BA8}"/>
              </a:ext>
            </a:extLst>
          </p:cNvPr>
          <p:cNvPicPr>
            <a:picLocks noChangeAspect="1"/>
          </p:cNvPicPr>
          <p:nvPr/>
        </p:nvPicPr>
        <p:blipFill>
          <a:blip r:embed="rId2"/>
          <a:stretch>
            <a:fillRect/>
          </a:stretch>
        </p:blipFill>
        <p:spPr>
          <a:xfrm>
            <a:off x="373625" y="352785"/>
            <a:ext cx="2530059" cy="1165961"/>
          </a:xfrm>
          <a:prstGeom prst="rect">
            <a:avLst/>
          </a:prstGeom>
        </p:spPr>
      </p:pic>
      <p:pic>
        <p:nvPicPr>
          <p:cNvPr id="5" name="Picture 4">
            <a:extLst>
              <a:ext uri="{FF2B5EF4-FFF2-40B4-BE49-F238E27FC236}">
                <a16:creationId xmlns:a16="http://schemas.microsoft.com/office/drawing/2014/main" id="{5CF94352-B0EB-8879-D150-149A56911957}"/>
              </a:ext>
            </a:extLst>
          </p:cNvPr>
          <p:cNvPicPr>
            <a:picLocks noChangeAspect="1"/>
          </p:cNvPicPr>
          <p:nvPr/>
        </p:nvPicPr>
        <p:blipFill>
          <a:blip r:embed="rId3"/>
          <a:stretch>
            <a:fillRect/>
          </a:stretch>
        </p:blipFill>
        <p:spPr>
          <a:xfrm>
            <a:off x="373625" y="1886617"/>
            <a:ext cx="11120285" cy="4461282"/>
          </a:xfrm>
          <a:prstGeom prst="rect">
            <a:avLst/>
          </a:prstGeom>
        </p:spPr>
      </p:pic>
    </p:spTree>
    <p:extLst>
      <p:ext uri="{BB962C8B-B14F-4D97-AF65-F5344CB8AC3E}">
        <p14:creationId xmlns:p14="http://schemas.microsoft.com/office/powerpoint/2010/main" val="592091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A9F4-EDA4-654C-1949-9F7BE8B45346}"/>
              </a:ext>
            </a:extLst>
          </p:cNvPr>
          <p:cNvSpPr>
            <a:spLocks noGrp="1"/>
          </p:cNvSpPr>
          <p:nvPr>
            <p:ph type="title"/>
          </p:nvPr>
        </p:nvSpPr>
        <p:spPr>
          <a:xfrm>
            <a:off x="1030287" y="2700866"/>
            <a:ext cx="10131425" cy="1456267"/>
          </a:xfrm>
        </p:spPr>
        <p:txBody>
          <a:bodyPr/>
          <a:lstStyle/>
          <a:p>
            <a:pPr algn="ctr"/>
            <a:r>
              <a:rPr lang="en-IN" dirty="0"/>
              <a:t>Exploratory Data Analysis</a:t>
            </a:r>
          </a:p>
        </p:txBody>
      </p:sp>
    </p:spTree>
    <p:extLst>
      <p:ext uri="{BB962C8B-B14F-4D97-AF65-F5344CB8AC3E}">
        <p14:creationId xmlns:p14="http://schemas.microsoft.com/office/powerpoint/2010/main" val="1671929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398</TotalTime>
  <Words>1880</Words>
  <Application>Microsoft Office PowerPoint</Application>
  <PresentationFormat>Widescreen</PresentationFormat>
  <Paragraphs>122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Söhne</vt:lpstr>
      <vt:lpstr>Celestial</vt:lpstr>
      <vt:lpstr>Cardiovascular disease Risk Prediction</vt:lpstr>
      <vt:lpstr>Section 1: Data Mining Analysis </vt:lpstr>
      <vt:lpstr>INTRODUCTION</vt:lpstr>
      <vt:lpstr>Steps</vt:lpstr>
      <vt:lpstr>Data Loading and Exploration</vt:lpstr>
      <vt:lpstr>PowerPoint Presentation</vt:lpstr>
      <vt:lpstr>PowerPoint Presentation</vt:lpstr>
      <vt:lpstr>PowerPoint Presentation</vt:lpstr>
      <vt:lpstr>Exploratory Data Analysis</vt:lpstr>
      <vt:lpstr>PowerPoint Presentation</vt:lpstr>
      <vt:lpstr>PowerPoint Presentation</vt:lpstr>
      <vt:lpstr>Data Preprocessing</vt:lpstr>
      <vt:lpstr>Label Encoding</vt:lpstr>
      <vt:lpstr>Correlation Analysis</vt:lpstr>
      <vt:lpstr>PowerPoint Presentation</vt:lpstr>
      <vt:lpstr>Class Variable Analysis </vt:lpstr>
      <vt:lpstr>Data balancing: SMOTE</vt:lpstr>
      <vt:lpstr>Outlier Removal</vt:lpstr>
      <vt:lpstr>PowerPoint Presentation</vt:lpstr>
      <vt:lpstr>Section 2: Predictive Analytics</vt:lpstr>
      <vt:lpstr>Linear Regression</vt:lpstr>
      <vt:lpstr>Logistic Regression</vt:lpstr>
      <vt:lpstr>Decision Tree</vt:lpstr>
      <vt:lpstr>Random forest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Cardiovascular disease Risk Prediction</dc:title>
  <dc:creator>Pujita Sunnapu</dc:creator>
  <cp:lastModifiedBy>Pujita Sunnapu</cp:lastModifiedBy>
  <cp:revision>9</cp:revision>
  <dcterms:created xsi:type="dcterms:W3CDTF">2023-12-20T00:52:30Z</dcterms:created>
  <dcterms:modified xsi:type="dcterms:W3CDTF">2023-12-21T16:23:08Z</dcterms:modified>
</cp:coreProperties>
</file>