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chivo Black" panose="020B0604020202020204" charset="0"/>
      <p:regular r:id="rId16"/>
    </p:embeddedFon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Lato Bold" panose="020B0604020202020204" charset="0"/>
      <p:regular r:id="rId23"/>
    </p:embeddedFont>
    <p:embeddedFont>
      <p:font typeface="League Spartan" panose="020B0604020202020204" charset="0"/>
      <p:regular r:id="rId24"/>
    </p:embeddedFont>
    <p:embeddedFont>
      <p:font typeface="Poppins" panose="00000500000000000000" pitchFamily="2" charset="0"/>
      <p:regular r:id="rId25"/>
    </p:embeddedFont>
    <p:embeddedFont>
      <p:font typeface="Times New Roman" panose="02020603050405020304" pitchFamily="18" charset="0"/>
      <p:regular r:id="rId26"/>
    </p:embeddedFont>
    <p:embeddedFont>
      <p:font typeface="Times New Roman Bold" panose="02020803070505020304" pitchFamily="18"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97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291326" y="4991100"/>
            <a:ext cx="14180711" cy="2203537"/>
          </a:xfrm>
          <a:prstGeom prst="rect">
            <a:avLst/>
          </a:prstGeom>
        </p:spPr>
        <p:txBody>
          <a:bodyPr lIns="0" tIns="0" rIns="0" bIns="0" rtlCol="0" anchor="t">
            <a:spAutoFit/>
          </a:bodyPr>
          <a:lstStyle/>
          <a:p>
            <a:pPr>
              <a:lnSpc>
                <a:spcPts val="5525"/>
              </a:lnSpc>
            </a:pPr>
            <a:r>
              <a:rPr lang="en-US" sz="3946">
                <a:solidFill>
                  <a:srgbClr val="000000"/>
                </a:solidFill>
                <a:latin typeface="Times New Roman Bold"/>
              </a:rPr>
              <a:t>PROJECT TITLE: SIGMA PREDICTION USING AIML</a:t>
            </a:r>
          </a:p>
          <a:p>
            <a:pPr>
              <a:lnSpc>
                <a:spcPts val="11964"/>
              </a:lnSpc>
              <a:spcBef>
                <a:spcPct val="0"/>
              </a:spcBef>
            </a:pPr>
            <a:endParaRPr lang="en-US" sz="3946">
              <a:solidFill>
                <a:srgbClr val="000000"/>
              </a:solidFill>
              <a:latin typeface="Times New Roman Bold"/>
            </a:endParaRPr>
          </a:p>
        </p:txBody>
      </p:sp>
      <p:sp>
        <p:nvSpPr>
          <p:cNvPr id="7" name="TextBox 7"/>
          <p:cNvSpPr txBox="1"/>
          <p:nvPr/>
        </p:nvSpPr>
        <p:spPr>
          <a:xfrm>
            <a:off x="3291326" y="244475"/>
            <a:ext cx="14776269" cy="4711537"/>
          </a:xfrm>
          <a:prstGeom prst="rect">
            <a:avLst/>
          </a:prstGeom>
        </p:spPr>
        <p:txBody>
          <a:bodyPr lIns="0" tIns="0" rIns="0" bIns="0" rtlCol="0" anchor="t">
            <a:spAutoFit/>
          </a:bodyPr>
          <a:lstStyle/>
          <a:p>
            <a:pPr>
              <a:lnSpc>
                <a:spcPts val="10683"/>
              </a:lnSpc>
            </a:pPr>
            <a:endParaRPr/>
          </a:p>
          <a:p>
            <a:pPr>
              <a:lnSpc>
                <a:spcPts val="8164"/>
              </a:lnSpc>
            </a:pPr>
            <a:r>
              <a:rPr lang="en-US" sz="5831">
                <a:solidFill>
                  <a:srgbClr val="593C8F"/>
                </a:solidFill>
                <a:latin typeface="League Spartan"/>
              </a:rPr>
              <a:t>Introduction to Machine Learning </a:t>
            </a:r>
          </a:p>
          <a:p>
            <a:pPr>
              <a:lnSpc>
                <a:spcPts val="10683"/>
              </a:lnSpc>
              <a:spcBef>
                <a:spcPct val="0"/>
              </a:spcBef>
            </a:pPr>
            <a:endParaRPr lang="en-US" sz="5831">
              <a:solidFill>
                <a:srgbClr val="593C8F"/>
              </a:solidFill>
              <a:latin typeface="League Spartan"/>
            </a:endParaRPr>
          </a:p>
        </p:txBody>
      </p:sp>
      <p:sp>
        <p:nvSpPr>
          <p:cNvPr id="8" name="AutoShape 8"/>
          <p:cNvSpPr/>
          <p:nvPr/>
        </p:nvSpPr>
        <p:spPr>
          <a:xfrm>
            <a:off x="3086140" y="5985349"/>
            <a:ext cx="12153585" cy="0"/>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3291326" y="3526746"/>
            <a:ext cx="3641973" cy="824229"/>
          </a:xfrm>
          <a:prstGeom prst="rect">
            <a:avLst/>
          </a:prstGeom>
        </p:spPr>
        <p:txBody>
          <a:bodyPr lIns="0" tIns="0" rIns="0" bIns="0" rtlCol="0" anchor="t">
            <a:spAutoFit/>
          </a:bodyPr>
          <a:lstStyle/>
          <a:p>
            <a:pPr algn="ctr">
              <a:lnSpc>
                <a:spcPts val="6020"/>
              </a:lnSpc>
            </a:pPr>
            <a:r>
              <a:rPr lang="en-US" sz="4300">
                <a:solidFill>
                  <a:srgbClr val="000000"/>
                </a:solidFill>
                <a:latin typeface="Times New Roman Bold"/>
              </a:rPr>
              <a:t>(21BSAI35E02)</a:t>
            </a:r>
          </a:p>
        </p:txBody>
      </p:sp>
      <p:sp>
        <p:nvSpPr>
          <p:cNvPr id="12" name="TextBox 12"/>
          <p:cNvSpPr txBox="1"/>
          <p:nvPr/>
        </p:nvSpPr>
        <p:spPr>
          <a:xfrm>
            <a:off x="10888404" y="8086252"/>
            <a:ext cx="6583633" cy="1211228"/>
          </a:xfrm>
          <a:prstGeom prst="rect">
            <a:avLst/>
          </a:prstGeom>
        </p:spPr>
        <p:txBody>
          <a:bodyPr lIns="0" tIns="0" rIns="0" bIns="0" rtlCol="0" anchor="t">
            <a:spAutoFit/>
          </a:bodyPr>
          <a:lstStyle/>
          <a:p>
            <a:pPr>
              <a:lnSpc>
                <a:spcPts val="4639"/>
              </a:lnSpc>
            </a:pPr>
            <a:r>
              <a:rPr lang="en-US" sz="3313">
                <a:solidFill>
                  <a:srgbClr val="000000"/>
                </a:solidFill>
                <a:latin typeface="Times New Roman Bold"/>
              </a:rPr>
              <a:t>NAME: PUJITA SUNNAPU</a:t>
            </a:r>
          </a:p>
          <a:p>
            <a:pPr>
              <a:lnSpc>
                <a:spcPts val="4639"/>
              </a:lnSpc>
              <a:spcBef>
                <a:spcPct val="0"/>
              </a:spcBef>
            </a:pPr>
            <a:r>
              <a:rPr lang="en-US" sz="3313">
                <a:solidFill>
                  <a:srgbClr val="000000"/>
                </a:solidFill>
                <a:latin typeface="Times New Roman Bold"/>
              </a:rPr>
              <a:t>ENROLLMENT NO.: 20210701019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604824" y="3588823"/>
            <a:ext cx="1752076" cy="19050"/>
          </a:xfrm>
          <a:prstGeom prst="line">
            <a:avLst/>
          </a:prstGeom>
          <a:ln w="38100" cap="flat">
            <a:solidFill>
              <a:srgbClr val="000000"/>
            </a:solidFill>
            <a:prstDash val="solid"/>
            <a:headEnd type="none" w="sm" len="sm"/>
            <a:tailEnd type="none" w="sm" len="sm"/>
          </a:ln>
        </p:spPr>
      </p:sp>
      <p:sp>
        <p:nvSpPr>
          <p:cNvPr id="4" name="Freeform 4"/>
          <p:cNvSpPr/>
          <p:nvPr/>
        </p:nvSpPr>
        <p:spPr>
          <a:xfrm rot="-5336863">
            <a:off x="9733704" y="390911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675908" y="536241"/>
            <a:ext cx="15583392" cy="880142"/>
          </a:xfrm>
          <a:prstGeom prst="rect">
            <a:avLst/>
          </a:prstGeom>
        </p:spPr>
        <p:txBody>
          <a:bodyPr lIns="0" tIns="0" rIns="0" bIns="0" rtlCol="0" anchor="t">
            <a:spAutoFit/>
          </a:bodyPr>
          <a:lstStyle/>
          <a:p>
            <a:pPr>
              <a:lnSpc>
                <a:spcPts val="7138"/>
              </a:lnSpc>
              <a:spcBef>
                <a:spcPct val="0"/>
              </a:spcBef>
            </a:pPr>
            <a:r>
              <a:rPr lang="en-US" sz="5098">
                <a:solidFill>
                  <a:srgbClr val="593C8F"/>
                </a:solidFill>
                <a:latin typeface="League Spartan"/>
              </a:rPr>
              <a:t>MODEL BUILDING: SUPORT VECTOR MACHINE</a:t>
            </a:r>
          </a:p>
        </p:txBody>
      </p:sp>
      <p:sp>
        <p:nvSpPr>
          <p:cNvPr id="6" name="TextBox 6"/>
          <p:cNvSpPr txBox="1"/>
          <p:nvPr/>
        </p:nvSpPr>
        <p:spPr>
          <a:xfrm>
            <a:off x="414445" y="2960777"/>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WHAT?</a:t>
            </a:r>
          </a:p>
        </p:txBody>
      </p:sp>
      <p:sp>
        <p:nvSpPr>
          <p:cNvPr id="7" name="TextBox 7"/>
          <p:cNvSpPr txBox="1"/>
          <p:nvPr/>
        </p:nvSpPr>
        <p:spPr>
          <a:xfrm>
            <a:off x="9144000" y="6559217"/>
            <a:ext cx="8946612" cy="2326506"/>
          </a:xfrm>
          <a:prstGeom prst="rect">
            <a:avLst/>
          </a:prstGeom>
        </p:spPr>
        <p:txBody>
          <a:bodyPr lIns="0" tIns="0" rIns="0" bIns="0" rtlCol="0" anchor="t">
            <a:spAutoFit/>
          </a:bodyPr>
          <a:lstStyle/>
          <a:p>
            <a:pPr marL="708210" lvl="1" indent="-354105">
              <a:lnSpc>
                <a:spcPts val="4592"/>
              </a:lnSpc>
              <a:buFont typeface="Arial"/>
              <a:buChar char="•"/>
            </a:pPr>
            <a:r>
              <a:rPr lang="en-US" sz="3280">
                <a:solidFill>
                  <a:srgbClr val="000000"/>
                </a:solidFill>
                <a:latin typeface="Poppins"/>
              </a:rPr>
              <a:t>Mean Absolute Error: 0.0686</a:t>
            </a:r>
          </a:p>
          <a:p>
            <a:pPr marL="708210" lvl="1" indent="-354105">
              <a:lnSpc>
                <a:spcPts val="4592"/>
              </a:lnSpc>
              <a:buFont typeface="Arial"/>
              <a:buChar char="•"/>
            </a:pPr>
            <a:r>
              <a:rPr lang="en-US" sz="3280">
                <a:solidFill>
                  <a:srgbClr val="000000"/>
                </a:solidFill>
                <a:latin typeface="Poppins"/>
              </a:rPr>
              <a:t>Mean Squared Error: 0.0055</a:t>
            </a:r>
          </a:p>
          <a:p>
            <a:pPr marL="708210" lvl="1" indent="-354105">
              <a:lnSpc>
                <a:spcPts val="4592"/>
              </a:lnSpc>
              <a:buFont typeface="Arial"/>
              <a:buChar char="•"/>
            </a:pPr>
            <a:r>
              <a:rPr lang="en-US" sz="3280">
                <a:solidFill>
                  <a:srgbClr val="000000"/>
                </a:solidFill>
                <a:latin typeface="Poppins"/>
              </a:rPr>
              <a:t>Root Mean Squared Error: 0.0737</a:t>
            </a:r>
          </a:p>
          <a:p>
            <a:pPr marL="708210" lvl="1" indent="-354105">
              <a:lnSpc>
                <a:spcPts val="4592"/>
              </a:lnSpc>
              <a:buFont typeface="Arial"/>
              <a:buChar char="•"/>
            </a:pPr>
            <a:r>
              <a:rPr lang="en-US" sz="3280">
                <a:solidFill>
                  <a:srgbClr val="000000"/>
                </a:solidFill>
                <a:latin typeface="Poppins"/>
              </a:rPr>
              <a:t>R-squared Value: 0.6640</a:t>
            </a:r>
          </a:p>
        </p:txBody>
      </p:sp>
      <p:sp>
        <p:nvSpPr>
          <p:cNvPr id="8" name="AutoShape 8"/>
          <p:cNvSpPr/>
          <p:nvPr/>
        </p:nvSpPr>
        <p:spPr>
          <a:xfrm flipV="1">
            <a:off x="9334379" y="6266846"/>
            <a:ext cx="2261362" cy="19050"/>
          </a:xfrm>
          <a:prstGeom prst="line">
            <a:avLst/>
          </a:prstGeom>
          <a:ln w="38100" cap="flat">
            <a:solidFill>
              <a:srgbClr val="000000"/>
            </a:solidFill>
            <a:prstDash val="solid"/>
            <a:headEnd type="none" w="sm" len="sm"/>
            <a:tailEnd type="none" w="sm" len="sm"/>
          </a:ln>
        </p:spPr>
      </p:sp>
      <p:sp>
        <p:nvSpPr>
          <p:cNvPr id="9" name="TextBox 9"/>
          <p:cNvSpPr txBox="1"/>
          <p:nvPr/>
        </p:nvSpPr>
        <p:spPr>
          <a:xfrm>
            <a:off x="9144000" y="5638800"/>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OUTPUT?</a:t>
            </a:r>
          </a:p>
        </p:txBody>
      </p:sp>
      <p:sp>
        <p:nvSpPr>
          <p:cNvPr id="10" name="Freeform 10"/>
          <p:cNvSpPr/>
          <p:nvPr/>
        </p:nvSpPr>
        <p:spPr>
          <a:xfrm>
            <a:off x="8005825" y="2254388"/>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06201" y="4008890"/>
            <a:ext cx="7580593" cy="3443092"/>
          </a:xfrm>
          <a:prstGeom prst="rect">
            <a:avLst/>
          </a:prstGeom>
        </p:spPr>
        <p:txBody>
          <a:bodyPr lIns="0" tIns="0" rIns="0" bIns="0" rtlCol="0" anchor="t">
            <a:spAutoFit/>
          </a:bodyPr>
          <a:lstStyle/>
          <a:p>
            <a:pPr algn="just">
              <a:lnSpc>
                <a:spcPts val="3948"/>
              </a:lnSpc>
            </a:pPr>
            <a:r>
              <a:rPr lang="en-US" sz="2820">
                <a:solidFill>
                  <a:srgbClr val="000000"/>
                </a:solidFill>
                <a:latin typeface="Canva Sans"/>
              </a:rPr>
              <a:t>The Support Vector Machine (SVM) model's assessment metrics shed light on how well it predicts outcomes. </a:t>
            </a:r>
          </a:p>
          <a:p>
            <a:pPr algn="just">
              <a:lnSpc>
                <a:spcPts val="3948"/>
              </a:lnSpc>
            </a:pPr>
            <a:endParaRPr lang="en-US" sz="2820">
              <a:solidFill>
                <a:srgbClr val="000000"/>
              </a:solidFill>
              <a:latin typeface="Canva Sans"/>
            </a:endParaRPr>
          </a:p>
          <a:p>
            <a:pPr algn="just">
              <a:lnSpc>
                <a:spcPts val="3948"/>
              </a:lnSpc>
            </a:pPr>
            <a:r>
              <a:rPr lang="en-US" sz="2820">
                <a:solidFill>
                  <a:srgbClr val="000000"/>
                </a:solidFill>
                <a:latin typeface="Canva Sans"/>
              </a:rPr>
              <a:t>The MSE, RMSE, and R-squared value all point to a moderate degree of prediction accuracy for the SVM model</a:t>
            </a:r>
          </a:p>
        </p:txBody>
      </p:sp>
      <p:sp>
        <p:nvSpPr>
          <p:cNvPr id="12" name="Freeform 12"/>
          <p:cNvSpPr/>
          <p:nvPr/>
        </p:nvSpPr>
        <p:spPr>
          <a:xfrm>
            <a:off x="8955192" y="1657487"/>
            <a:ext cx="9332808" cy="2784197"/>
          </a:xfrm>
          <a:custGeom>
            <a:avLst/>
            <a:gdLst/>
            <a:ahLst/>
            <a:cxnLst/>
            <a:rect l="l" t="t" r="r" b="b"/>
            <a:pathLst>
              <a:path w="9332808" h="2784197">
                <a:moveTo>
                  <a:pt x="0" y="0"/>
                </a:moveTo>
                <a:lnTo>
                  <a:pt x="9332808" y="0"/>
                </a:lnTo>
                <a:lnTo>
                  <a:pt x="9332808" y="2784196"/>
                </a:lnTo>
                <a:lnTo>
                  <a:pt x="0" y="2784196"/>
                </a:lnTo>
                <a:lnTo>
                  <a:pt x="0" y="0"/>
                </a:lnTo>
                <a:close/>
              </a:path>
            </a:pathLst>
          </a:custGeom>
          <a:blipFill>
            <a:blip r:embed="rId5"/>
            <a:stretch>
              <a:fillRect l="-3157" t="-8659" r="-35317"/>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rot="5400000">
            <a:off x="8959850" y="-3083233"/>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a:off x="528841" y="1857209"/>
            <a:ext cx="2618740" cy="0"/>
          </a:xfrm>
          <a:prstGeom prst="line">
            <a:avLst/>
          </a:prstGeom>
          <a:ln w="38100" cap="flat">
            <a:solidFill>
              <a:srgbClr val="000000"/>
            </a:solidFill>
            <a:prstDash val="solid"/>
            <a:headEnd type="none" w="sm" len="sm"/>
            <a:tailEnd type="none" w="sm" len="sm"/>
          </a:ln>
        </p:spPr>
      </p:sp>
      <p:sp>
        <p:nvSpPr>
          <p:cNvPr id="7" name="Freeform 7"/>
          <p:cNvSpPr/>
          <p:nvPr/>
        </p:nvSpPr>
        <p:spPr>
          <a:xfrm>
            <a:off x="17062941" y="6901229"/>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7368733" y="170477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209125" y="1047968"/>
            <a:ext cx="9475180" cy="3324973"/>
          </a:xfrm>
          <a:custGeom>
            <a:avLst/>
            <a:gdLst/>
            <a:ahLst/>
            <a:cxnLst/>
            <a:rect l="l" t="t" r="r" b="b"/>
            <a:pathLst>
              <a:path w="9475180" h="3324973">
                <a:moveTo>
                  <a:pt x="0" y="0"/>
                </a:moveTo>
                <a:lnTo>
                  <a:pt x="9475180" y="0"/>
                </a:lnTo>
                <a:lnTo>
                  <a:pt x="9475180" y="3324973"/>
                </a:lnTo>
                <a:lnTo>
                  <a:pt x="0" y="3324973"/>
                </a:lnTo>
                <a:lnTo>
                  <a:pt x="0" y="0"/>
                </a:lnTo>
                <a:close/>
              </a:path>
            </a:pathLst>
          </a:custGeom>
          <a:blipFill>
            <a:blip r:embed="rId5"/>
            <a:stretch>
              <a:fillRect r="-25871"/>
            </a:stretch>
          </a:blipFill>
        </p:spPr>
      </p:sp>
      <p:sp>
        <p:nvSpPr>
          <p:cNvPr id="10" name="TextBox 10"/>
          <p:cNvSpPr txBox="1"/>
          <p:nvPr/>
        </p:nvSpPr>
        <p:spPr>
          <a:xfrm>
            <a:off x="2293895" y="87261"/>
            <a:ext cx="13530017" cy="880142"/>
          </a:xfrm>
          <a:prstGeom prst="rect">
            <a:avLst/>
          </a:prstGeom>
        </p:spPr>
        <p:txBody>
          <a:bodyPr lIns="0" tIns="0" rIns="0" bIns="0" rtlCol="0" anchor="t">
            <a:spAutoFit/>
          </a:bodyPr>
          <a:lstStyle/>
          <a:p>
            <a:pPr>
              <a:lnSpc>
                <a:spcPts val="7138"/>
              </a:lnSpc>
              <a:spcBef>
                <a:spcPct val="0"/>
              </a:spcBef>
            </a:pPr>
            <a:r>
              <a:rPr lang="en-US" sz="5098">
                <a:solidFill>
                  <a:srgbClr val="593C8F"/>
                </a:solidFill>
                <a:latin typeface="League Spartan"/>
              </a:rPr>
              <a:t>MODEL BUILDING: RANDOM FOREST</a:t>
            </a:r>
          </a:p>
        </p:txBody>
      </p:sp>
      <p:sp>
        <p:nvSpPr>
          <p:cNvPr id="11" name="TextBox 11"/>
          <p:cNvSpPr txBox="1"/>
          <p:nvPr/>
        </p:nvSpPr>
        <p:spPr>
          <a:xfrm>
            <a:off x="338463" y="1210113"/>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RANDOM FOREST</a:t>
            </a:r>
          </a:p>
        </p:txBody>
      </p:sp>
      <p:sp>
        <p:nvSpPr>
          <p:cNvPr id="12" name="TextBox 12"/>
          <p:cNvSpPr txBox="1"/>
          <p:nvPr/>
        </p:nvSpPr>
        <p:spPr>
          <a:xfrm>
            <a:off x="338463" y="1985317"/>
            <a:ext cx="6815753" cy="2353557"/>
          </a:xfrm>
          <a:prstGeom prst="rect">
            <a:avLst/>
          </a:prstGeom>
        </p:spPr>
        <p:txBody>
          <a:bodyPr lIns="0" tIns="0" rIns="0" bIns="0" rtlCol="0" anchor="t">
            <a:spAutoFit/>
          </a:bodyPr>
          <a:lstStyle/>
          <a:p>
            <a:pPr marL="478279" lvl="1" indent="-239140">
              <a:lnSpc>
                <a:spcPts val="3101"/>
              </a:lnSpc>
              <a:buFont typeface="Arial"/>
              <a:buChar char="•"/>
            </a:pPr>
            <a:r>
              <a:rPr lang="en-US" sz="2215">
                <a:solidFill>
                  <a:srgbClr val="000000"/>
                </a:solidFill>
                <a:latin typeface="Poppins"/>
              </a:rPr>
              <a:t>Mean Squared Error (MSE): 0.0000</a:t>
            </a:r>
          </a:p>
          <a:p>
            <a:pPr marL="478279" lvl="1" indent="-239140">
              <a:lnSpc>
                <a:spcPts val="3101"/>
              </a:lnSpc>
              <a:buFont typeface="Arial"/>
              <a:buChar char="•"/>
            </a:pPr>
            <a:r>
              <a:rPr lang="en-US" sz="2215">
                <a:solidFill>
                  <a:srgbClr val="000000"/>
                </a:solidFill>
                <a:latin typeface="Poppins"/>
              </a:rPr>
              <a:t>Mean Absolute Error: 0.0012</a:t>
            </a:r>
          </a:p>
          <a:p>
            <a:pPr marL="478279" lvl="1" indent="-239140">
              <a:lnSpc>
                <a:spcPts val="3101"/>
              </a:lnSpc>
              <a:buFont typeface="Arial"/>
              <a:buChar char="•"/>
            </a:pPr>
            <a:r>
              <a:rPr lang="en-US" sz="2215">
                <a:solidFill>
                  <a:srgbClr val="000000"/>
                </a:solidFill>
                <a:latin typeface="Poppins"/>
              </a:rPr>
              <a:t> Root Mean Squared Error (RMSE): 0.0039</a:t>
            </a:r>
          </a:p>
          <a:p>
            <a:pPr marL="478279" lvl="1" indent="-239140">
              <a:lnSpc>
                <a:spcPts val="3101"/>
              </a:lnSpc>
              <a:buFont typeface="Arial"/>
              <a:buChar char="•"/>
            </a:pPr>
            <a:r>
              <a:rPr lang="en-US" sz="2215">
                <a:solidFill>
                  <a:srgbClr val="000000"/>
                </a:solidFill>
                <a:latin typeface="Poppins"/>
              </a:rPr>
              <a:t>R-squared Value: 0.9989           </a:t>
            </a:r>
          </a:p>
          <a:p>
            <a:pPr>
              <a:lnSpc>
                <a:spcPts val="3101"/>
              </a:lnSpc>
            </a:pPr>
            <a:endParaRPr lang="en-US" sz="2215">
              <a:solidFill>
                <a:srgbClr val="000000"/>
              </a:solidFill>
              <a:latin typeface="Poppins"/>
            </a:endParaRPr>
          </a:p>
          <a:p>
            <a:pPr>
              <a:lnSpc>
                <a:spcPts val="3101"/>
              </a:lnSpc>
              <a:spcBef>
                <a:spcPct val="0"/>
              </a:spcBef>
            </a:pPr>
            <a:endParaRPr lang="en-US" sz="2215">
              <a:solidFill>
                <a:srgbClr val="000000"/>
              </a:solidFill>
              <a:latin typeface="Poppins"/>
            </a:endParaRPr>
          </a:p>
        </p:txBody>
      </p:sp>
      <p:sp>
        <p:nvSpPr>
          <p:cNvPr id="13" name="TextBox 13"/>
          <p:cNvSpPr txBox="1"/>
          <p:nvPr/>
        </p:nvSpPr>
        <p:spPr>
          <a:xfrm>
            <a:off x="338463" y="3685777"/>
            <a:ext cx="7591104" cy="1943444"/>
          </a:xfrm>
          <a:prstGeom prst="rect">
            <a:avLst/>
          </a:prstGeom>
        </p:spPr>
        <p:txBody>
          <a:bodyPr lIns="0" tIns="0" rIns="0" bIns="0" rtlCol="0" anchor="t">
            <a:spAutoFit/>
          </a:bodyPr>
          <a:lstStyle/>
          <a:p>
            <a:pPr algn="just">
              <a:lnSpc>
                <a:spcPts val="3131"/>
              </a:lnSpc>
            </a:pPr>
            <a:r>
              <a:rPr lang="en-US" sz="2236">
                <a:solidFill>
                  <a:srgbClr val="000000"/>
                </a:solidFill>
                <a:latin typeface="Canva Sans"/>
              </a:rPr>
              <a:t>As the near-zero MSE, low RMSE, and extraordinarily high R-squared value demonstrate, the Random Forest model demonstrates incredible predictive accuracy. All of these indicators suggest that the Random Forest algorithm is a great fit for the dataset</a:t>
            </a:r>
          </a:p>
        </p:txBody>
      </p:sp>
      <p:sp>
        <p:nvSpPr>
          <p:cNvPr id="14" name="TextBox 14"/>
          <p:cNvSpPr txBox="1"/>
          <p:nvPr/>
        </p:nvSpPr>
        <p:spPr>
          <a:xfrm>
            <a:off x="2478317" y="6644967"/>
            <a:ext cx="12781873" cy="3848867"/>
          </a:xfrm>
          <a:prstGeom prst="rect">
            <a:avLst/>
          </a:prstGeom>
        </p:spPr>
        <p:txBody>
          <a:bodyPr lIns="0" tIns="0" rIns="0" bIns="0" rtlCol="0" anchor="t">
            <a:spAutoFit/>
          </a:bodyPr>
          <a:lstStyle/>
          <a:p>
            <a:pPr algn="ctr">
              <a:lnSpc>
                <a:spcPts val="5088"/>
              </a:lnSpc>
            </a:pPr>
            <a:r>
              <a:rPr lang="en-US" sz="3634">
                <a:solidFill>
                  <a:srgbClr val="000000"/>
                </a:solidFill>
                <a:latin typeface="Canva Sans Bold"/>
              </a:rPr>
              <a:t>A better match to the data is indicated by models with R-squared values that are closer to 1. In this instance, R-squared values closer to 1 were obtained by Decision Tree, Random Forest, Ridge Regression, and Linear Regression, showing good performance.         </a:t>
            </a:r>
          </a:p>
          <a:p>
            <a:pPr algn="just">
              <a:lnSpc>
                <a:spcPts val="5088"/>
              </a:lnSpc>
            </a:pPr>
            <a:endParaRPr lang="en-US" sz="3634">
              <a:solidFill>
                <a:srgbClr val="000000"/>
              </a:solidFill>
              <a:latin typeface="Canva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aphicFrame>
        <p:nvGraphicFramePr>
          <p:cNvPr id="3" name="Table 3"/>
          <p:cNvGraphicFramePr>
            <a:graphicFrameLocks noGrp="1"/>
          </p:cNvGraphicFramePr>
          <p:nvPr/>
        </p:nvGraphicFramePr>
        <p:xfrm>
          <a:off x="1858536" y="1028700"/>
          <a:ext cx="14305287" cy="7706316"/>
        </p:xfrm>
        <a:graphic>
          <a:graphicData uri="http://schemas.openxmlformats.org/drawingml/2006/table">
            <a:tbl>
              <a:tblPr/>
              <a:tblGrid>
                <a:gridCol w="3576322">
                  <a:extLst>
                    <a:ext uri="{9D8B030D-6E8A-4147-A177-3AD203B41FA5}">
                      <a16:colId xmlns:a16="http://schemas.microsoft.com/office/drawing/2014/main" val="20000"/>
                    </a:ext>
                  </a:extLst>
                </a:gridCol>
                <a:gridCol w="3576322">
                  <a:extLst>
                    <a:ext uri="{9D8B030D-6E8A-4147-A177-3AD203B41FA5}">
                      <a16:colId xmlns:a16="http://schemas.microsoft.com/office/drawing/2014/main" val="20001"/>
                    </a:ext>
                  </a:extLst>
                </a:gridCol>
                <a:gridCol w="3576322">
                  <a:extLst>
                    <a:ext uri="{9D8B030D-6E8A-4147-A177-3AD203B41FA5}">
                      <a16:colId xmlns:a16="http://schemas.microsoft.com/office/drawing/2014/main" val="20002"/>
                    </a:ext>
                  </a:extLst>
                </a:gridCol>
                <a:gridCol w="3576322">
                  <a:extLst>
                    <a:ext uri="{9D8B030D-6E8A-4147-A177-3AD203B41FA5}">
                      <a16:colId xmlns:a16="http://schemas.microsoft.com/office/drawing/2014/main" val="20003"/>
                    </a:ext>
                  </a:extLst>
                </a:gridCol>
              </a:tblGrid>
              <a:tr h="1601035">
                <a:tc>
                  <a:txBody>
                    <a:bodyPr/>
                    <a:lstStyle/>
                    <a:p>
                      <a:pPr algn="l">
                        <a:lnSpc>
                          <a:spcPts val="1679"/>
                        </a:lnSpc>
                        <a:defRPr/>
                      </a:pPr>
                      <a:r>
                        <a:rPr lang="en-US" sz="1200">
                          <a:solidFill>
                            <a:srgbClr val="000000"/>
                          </a:solidFill>
                          <a:latin typeface="Archivo Black"/>
                        </a:rPr>
                        <a:t>MODEL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MEAN SQUARED ERROR</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RMSE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R-SQUARED VALUES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26320">
                <a:tc>
                  <a:txBody>
                    <a:bodyPr/>
                    <a:lstStyle/>
                    <a:p>
                      <a:pPr algn="l">
                        <a:lnSpc>
                          <a:spcPts val="1679"/>
                        </a:lnSpc>
                        <a:defRPr/>
                      </a:pPr>
                      <a:r>
                        <a:rPr lang="en-US" sz="1200">
                          <a:solidFill>
                            <a:srgbClr val="000000"/>
                          </a:solidFill>
                          <a:latin typeface="Archivo Black"/>
                        </a:rPr>
                        <a:t>Linear Regression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1.0000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6320">
                <a:tc>
                  <a:txBody>
                    <a:bodyPr/>
                    <a:lstStyle/>
                    <a:p>
                      <a:pPr algn="l">
                        <a:lnSpc>
                          <a:spcPts val="1679"/>
                        </a:lnSpc>
                        <a:defRPr/>
                      </a:pPr>
                      <a:r>
                        <a:rPr lang="en-US" sz="1200">
                          <a:solidFill>
                            <a:srgbClr val="000000"/>
                          </a:solidFill>
                          <a:latin typeface="Archivo Black"/>
                        </a:rPr>
                        <a:t>Ridge Regression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0.0061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0.9977</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6320">
                <a:tc>
                  <a:txBody>
                    <a:bodyPr/>
                    <a:lstStyle/>
                    <a:p>
                      <a:pPr algn="l">
                        <a:lnSpc>
                          <a:spcPts val="1679"/>
                        </a:lnSpc>
                        <a:defRPr/>
                      </a:pPr>
                      <a:r>
                        <a:rPr lang="en-US" sz="1200">
                          <a:solidFill>
                            <a:srgbClr val="000000"/>
                          </a:solidFill>
                          <a:latin typeface="Archivo Black"/>
                        </a:rPr>
                        <a:t>Decision Tree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0.0066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0.9972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6320">
                <a:tc>
                  <a:txBody>
                    <a:bodyPr/>
                    <a:lstStyle/>
                    <a:p>
                      <a:pPr algn="l">
                        <a:lnSpc>
                          <a:spcPts val="1679"/>
                        </a:lnSpc>
                        <a:defRPr/>
                      </a:pPr>
                      <a:r>
                        <a:rPr lang="en-US" sz="1200">
                          <a:solidFill>
                            <a:srgbClr val="000000"/>
                          </a:solidFill>
                          <a:latin typeface="Archivo Black"/>
                        </a:rPr>
                        <a:t>Random Forest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0.0038</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chivo Black"/>
                        </a:rPr>
                        <a:t>0.9989</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Group 4"/>
          <p:cNvGrpSpPr/>
          <p:nvPr/>
        </p:nvGrpSpPr>
        <p:grpSpPr>
          <a:xfrm>
            <a:off x="-1929284" y="0"/>
            <a:ext cx="20489256" cy="10287000"/>
            <a:chOff x="0" y="0"/>
            <a:chExt cx="5396347" cy="2709333"/>
          </a:xfrm>
        </p:grpSpPr>
        <p:sp>
          <p:nvSpPr>
            <p:cNvPr id="5" name="Freeform 5"/>
            <p:cNvSpPr/>
            <p:nvPr/>
          </p:nvSpPr>
          <p:spPr>
            <a:xfrm>
              <a:off x="0" y="0"/>
              <a:ext cx="5396347" cy="2709333"/>
            </a:xfrm>
            <a:custGeom>
              <a:avLst/>
              <a:gdLst/>
              <a:ahLst/>
              <a:cxnLst/>
              <a:rect l="l" t="t" r="r" b="b"/>
              <a:pathLst>
                <a:path w="5396347" h="2709333">
                  <a:moveTo>
                    <a:pt x="0" y="0"/>
                  </a:moveTo>
                  <a:lnTo>
                    <a:pt x="5396347" y="0"/>
                  </a:lnTo>
                  <a:lnTo>
                    <a:pt x="5396347" y="2709333"/>
                  </a:lnTo>
                  <a:lnTo>
                    <a:pt x="0" y="2709333"/>
                  </a:lnTo>
                  <a:close/>
                </a:path>
              </a:pathLst>
            </a:custGeom>
            <a:solidFill>
              <a:srgbClr val="593C8F"/>
            </a:solidFill>
          </p:spPr>
        </p:sp>
        <p:sp>
          <p:nvSpPr>
            <p:cNvPr id="6" name="TextBox 6"/>
            <p:cNvSpPr txBox="1"/>
            <p:nvPr/>
          </p:nvSpPr>
          <p:spPr>
            <a:xfrm>
              <a:off x="0" y="-47625"/>
              <a:ext cx="5396347" cy="2756958"/>
            </a:xfrm>
            <a:prstGeom prst="rect">
              <a:avLst/>
            </a:prstGeom>
          </p:spPr>
          <p:txBody>
            <a:bodyPr lIns="50800" tIns="50800" rIns="50800" bIns="50800" rtlCol="0" anchor="ctr"/>
            <a:lstStyle/>
            <a:p>
              <a:pPr algn="ctr">
                <a:lnSpc>
                  <a:spcPts val="2659"/>
                </a:lnSpc>
              </a:pPr>
              <a:endParaRPr/>
            </a:p>
          </p:txBody>
        </p:sp>
      </p:grpSp>
      <p:graphicFrame>
        <p:nvGraphicFramePr>
          <p:cNvPr id="7" name="Table 7"/>
          <p:cNvGraphicFramePr>
            <a:graphicFrameLocks noGrp="1"/>
          </p:cNvGraphicFramePr>
          <p:nvPr/>
        </p:nvGraphicFramePr>
        <p:xfrm>
          <a:off x="997265" y="755229"/>
          <a:ext cx="16027829" cy="8886825"/>
        </p:xfrm>
        <a:graphic>
          <a:graphicData uri="http://schemas.openxmlformats.org/drawingml/2006/table">
            <a:tbl>
              <a:tblPr/>
              <a:tblGrid>
                <a:gridCol w="3205566">
                  <a:extLst>
                    <a:ext uri="{9D8B030D-6E8A-4147-A177-3AD203B41FA5}">
                      <a16:colId xmlns:a16="http://schemas.microsoft.com/office/drawing/2014/main" val="20000"/>
                    </a:ext>
                  </a:extLst>
                </a:gridCol>
                <a:gridCol w="3205566">
                  <a:extLst>
                    <a:ext uri="{9D8B030D-6E8A-4147-A177-3AD203B41FA5}">
                      <a16:colId xmlns:a16="http://schemas.microsoft.com/office/drawing/2014/main" val="20001"/>
                    </a:ext>
                  </a:extLst>
                </a:gridCol>
                <a:gridCol w="3205566">
                  <a:extLst>
                    <a:ext uri="{9D8B030D-6E8A-4147-A177-3AD203B41FA5}">
                      <a16:colId xmlns:a16="http://schemas.microsoft.com/office/drawing/2014/main" val="20002"/>
                    </a:ext>
                  </a:extLst>
                </a:gridCol>
                <a:gridCol w="3205566">
                  <a:extLst>
                    <a:ext uri="{9D8B030D-6E8A-4147-A177-3AD203B41FA5}">
                      <a16:colId xmlns:a16="http://schemas.microsoft.com/office/drawing/2014/main" val="20003"/>
                    </a:ext>
                  </a:extLst>
                </a:gridCol>
                <a:gridCol w="3205566">
                  <a:extLst>
                    <a:ext uri="{9D8B030D-6E8A-4147-A177-3AD203B41FA5}">
                      <a16:colId xmlns:a16="http://schemas.microsoft.com/office/drawing/2014/main" val="20004"/>
                    </a:ext>
                  </a:extLst>
                </a:gridCol>
              </a:tblGrid>
              <a:tr h="2283818">
                <a:tc>
                  <a:txBody>
                    <a:bodyPr/>
                    <a:lstStyle/>
                    <a:p>
                      <a:pPr algn="l">
                        <a:lnSpc>
                          <a:spcPts val="4759"/>
                        </a:lnSpc>
                        <a:defRPr/>
                      </a:pPr>
                      <a:r>
                        <a:rPr lang="en-US" sz="3399">
                          <a:solidFill>
                            <a:srgbClr val="FFFFFF"/>
                          </a:solidFill>
                          <a:latin typeface="Times New Roman Bold"/>
                        </a:rPr>
                        <a:t>MODEL</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MEAN SQUARED ERROR</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MEAN ABSOLUTE ERROR</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RMSE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R-SQUARED VALUES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681808">
                <a:tc>
                  <a:txBody>
                    <a:bodyPr/>
                    <a:lstStyle/>
                    <a:p>
                      <a:pPr algn="l">
                        <a:lnSpc>
                          <a:spcPts val="4759"/>
                        </a:lnSpc>
                        <a:defRPr/>
                      </a:pPr>
                      <a:r>
                        <a:rPr lang="en-US" sz="3399">
                          <a:solidFill>
                            <a:srgbClr val="FFFFFF"/>
                          </a:solidFill>
                          <a:latin typeface="Times New Roman Bold"/>
                        </a:rPr>
                        <a:t>Linear Regression</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1.0000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681808">
                <a:tc>
                  <a:txBody>
                    <a:bodyPr/>
                    <a:lstStyle/>
                    <a:p>
                      <a:pPr algn="l">
                        <a:lnSpc>
                          <a:spcPts val="4759"/>
                        </a:lnSpc>
                        <a:defRPr/>
                      </a:pPr>
                      <a:r>
                        <a:rPr lang="en-US" sz="3399">
                          <a:solidFill>
                            <a:srgbClr val="FFFFFF"/>
                          </a:solidFill>
                          <a:latin typeface="Times New Roman Bold"/>
                        </a:rPr>
                        <a:t>Ridge Regression</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0.0041</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0.0061</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0.9977</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79797">
                <a:tc>
                  <a:txBody>
                    <a:bodyPr/>
                    <a:lstStyle/>
                    <a:p>
                      <a:pPr algn="l">
                        <a:lnSpc>
                          <a:spcPts val="4759"/>
                        </a:lnSpc>
                        <a:defRPr/>
                      </a:pPr>
                      <a:r>
                        <a:rPr lang="en-US" sz="3399">
                          <a:solidFill>
                            <a:srgbClr val="FFFFFF"/>
                          </a:solidFill>
                          <a:latin typeface="Times New Roman Bold"/>
                        </a:rPr>
                        <a:t>Decision Tree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0.0019</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0.0066</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0.9972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079797">
                <a:tc>
                  <a:txBody>
                    <a:bodyPr/>
                    <a:lstStyle/>
                    <a:p>
                      <a:pPr algn="l">
                        <a:lnSpc>
                          <a:spcPts val="4759"/>
                        </a:lnSpc>
                        <a:defRPr/>
                      </a:pPr>
                      <a:r>
                        <a:rPr lang="en-US" sz="3399">
                          <a:solidFill>
                            <a:srgbClr val="FFFFFF"/>
                          </a:solidFill>
                          <a:latin typeface="Times New Roman Bold"/>
                        </a:rPr>
                        <a:t>SVM</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0.0019</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0.0062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0.9976</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079797">
                <a:tc>
                  <a:txBody>
                    <a:bodyPr/>
                    <a:lstStyle/>
                    <a:p>
                      <a:pPr algn="l">
                        <a:lnSpc>
                          <a:spcPts val="4759"/>
                        </a:lnSpc>
                        <a:defRPr/>
                      </a:pPr>
                      <a:r>
                        <a:rPr lang="en-US" sz="3399">
                          <a:solidFill>
                            <a:srgbClr val="FFFFFF"/>
                          </a:solidFill>
                          <a:latin typeface="Times New Roman Bold"/>
                        </a:rPr>
                        <a:t>Random Forest</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0.0000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4759"/>
                        </a:lnSpc>
                        <a:defRPr/>
                      </a:pPr>
                      <a:r>
                        <a:rPr lang="en-US" sz="3399">
                          <a:solidFill>
                            <a:srgbClr val="FFFFFF"/>
                          </a:solidFill>
                          <a:latin typeface="Times New Roman Bold"/>
                        </a:rPr>
                        <a:t>0.0012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0.0038</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4759"/>
                        </a:lnSpc>
                        <a:defRPr/>
                      </a:pPr>
                      <a:r>
                        <a:rPr lang="en-US" sz="3399">
                          <a:solidFill>
                            <a:srgbClr val="FFFFFF"/>
                          </a:solidFill>
                          <a:latin typeface="Times New Roman Bold"/>
                        </a:rPr>
                        <a:t>0.9989</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171409" y="1028700"/>
            <a:ext cx="7755327" cy="8415354"/>
          </a:xfrm>
          <a:custGeom>
            <a:avLst/>
            <a:gdLst/>
            <a:ahLst/>
            <a:cxnLst/>
            <a:rect l="l" t="t" r="r" b="b"/>
            <a:pathLst>
              <a:path w="7755327" h="8415354">
                <a:moveTo>
                  <a:pt x="0" y="0"/>
                </a:moveTo>
                <a:lnTo>
                  <a:pt x="7755327" y="0"/>
                </a:lnTo>
                <a:lnTo>
                  <a:pt x="7755327" y="8415354"/>
                </a:lnTo>
                <a:lnTo>
                  <a:pt x="0" y="8415354"/>
                </a:lnTo>
                <a:lnTo>
                  <a:pt x="0" y="0"/>
                </a:lnTo>
                <a:close/>
              </a:path>
            </a:pathLst>
          </a:custGeom>
          <a:blipFill>
            <a:blip r:embed="rId2"/>
            <a:stretch>
              <a:fillRect/>
            </a:stretch>
          </a:blipFill>
        </p:spPr>
      </p:sp>
      <p:sp>
        <p:nvSpPr>
          <p:cNvPr id="6" name="TextBox 6"/>
          <p:cNvSpPr txBox="1"/>
          <p:nvPr/>
        </p:nvSpPr>
        <p:spPr>
          <a:xfrm>
            <a:off x="543163" y="79343"/>
            <a:ext cx="8413275" cy="949357"/>
          </a:xfrm>
          <a:prstGeom prst="rect">
            <a:avLst/>
          </a:prstGeom>
        </p:spPr>
        <p:txBody>
          <a:bodyPr lIns="0" tIns="0" rIns="0" bIns="0" rtlCol="0" anchor="t">
            <a:spAutoFit/>
          </a:bodyPr>
          <a:lstStyle/>
          <a:p>
            <a:pPr>
              <a:lnSpc>
                <a:spcPts val="6998"/>
              </a:lnSpc>
              <a:spcBef>
                <a:spcPct val="0"/>
              </a:spcBef>
            </a:pPr>
            <a:r>
              <a:rPr lang="en-US" sz="4998">
                <a:solidFill>
                  <a:srgbClr val="FFFFFF"/>
                </a:solidFill>
                <a:latin typeface="Times New Roman Bold"/>
              </a:rPr>
              <a:t>CONCLUSIONS</a:t>
            </a:r>
          </a:p>
        </p:txBody>
      </p:sp>
      <p:sp>
        <p:nvSpPr>
          <p:cNvPr id="7" name="TextBox 7"/>
          <p:cNvSpPr txBox="1"/>
          <p:nvPr/>
        </p:nvSpPr>
        <p:spPr>
          <a:xfrm>
            <a:off x="293715" y="1399128"/>
            <a:ext cx="7898682" cy="9612894"/>
          </a:xfrm>
          <a:prstGeom prst="rect">
            <a:avLst/>
          </a:prstGeom>
        </p:spPr>
        <p:txBody>
          <a:bodyPr lIns="0" tIns="0" rIns="0" bIns="0" rtlCol="0" anchor="t">
            <a:spAutoFit/>
          </a:bodyPr>
          <a:lstStyle/>
          <a:p>
            <a:pPr algn="just">
              <a:lnSpc>
                <a:spcPts val="6303"/>
              </a:lnSpc>
            </a:pPr>
            <a:r>
              <a:rPr lang="en-US" sz="4502">
                <a:solidFill>
                  <a:srgbClr val="FFFFFF"/>
                </a:solidFill>
                <a:latin typeface="Times New Roman"/>
              </a:rPr>
              <a:t>Each model's performance is methodically analysed to give a clear picture of its advantages and disadvantages in terms of forecasting Sigma levels. Each model's goodness of fit, accuracy, and precision are measured using evaluation metrics. Based on these results we came to our final conclusion. </a:t>
            </a:r>
          </a:p>
          <a:p>
            <a:pPr algn="just">
              <a:lnSpc>
                <a:spcPts val="6303"/>
              </a:lnSpc>
              <a:spcBef>
                <a:spcPct val="0"/>
              </a:spcBef>
            </a:pPr>
            <a:endParaRPr lang="en-US" sz="4502">
              <a:solidFill>
                <a:srgbClr val="FFFFFF"/>
              </a:solid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3C8F"/>
        </a:solidFill>
        <a:effectLst/>
      </p:bgPr>
    </p:bg>
    <p:spTree>
      <p:nvGrpSpPr>
        <p:cNvPr id="1" name=""/>
        <p:cNvGrpSpPr/>
        <p:nvPr/>
      </p:nvGrpSpPr>
      <p:grpSpPr>
        <a:xfrm>
          <a:off x="0" y="0"/>
          <a:ext cx="0" cy="0"/>
          <a:chOff x="0" y="0"/>
          <a:chExt cx="0" cy="0"/>
        </a:xfrm>
      </p:grpSpPr>
      <p:grpSp>
        <p:nvGrpSpPr>
          <p:cNvPr id="2" name="Group 2"/>
          <p:cNvGrpSpPr/>
          <p:nvPr/>
        </p:nvGrpSpPr>
        <p:grpSpPr>
          <a:xfrm>
            <a:off x="4421369" y="2368161"/>
            <a:ext cx="9445263" cy="6389735"/>
            <a:chOff x="0" y="0"/>
            <a:chExt cx="12593684" cy="8519647"/>
          </a:xfrm>
        </p:grpSpPr>
        <p:sp>
          <p:nvSpPr>
            <p:cNvPr id="3" name="TextBox 3"/>
            <p:cNvSpPr txBox="1"/>
            <p:nvPr/>
          </p:nvSpPr>
          <p:spPr>
            <a:xfrm rot="-592460">
              <a:off x="252461" y="990385"/>
              <a:ext cx="11893599" cy="3971774"/>
            </a:xfrm>
            <a:prstGeom prst="rect">
              <a:avLst/>
            </a:prstGeom>
          </p:spPr>
          <p:txBody>
            <a:bodyPr lIns="0" tIns="0" rIns="0" bIns="0" rtlCol="0" anchor="t">
              <a:spAutoFit/>
            </a:bodyPr>
            <a:lstStyle/>
            <a:p>
              <a:pPr algn="ctr">
                <a:lnSpc>
                  <a:spcPts val="19588"/>
                </a:lnSpc>
                <a:spcBef>
                  <a:spcPct val="0"/>
                </a:spcBef>
              </a:pPr>
              <a:r>
                <a:rPr lang="en-US" sz="19588">
                  <a:solidFill>
                    <a:srgbClr val="F6F3E4"/>
                  </a:solidFill>
                  <a:latin typeface="Times New Roman Bold"/>
                </a:rPr>
                <a:t>Thank</a:t>
              </a:r>
            </a:p>
          </p:txBody>
        </p:sp>
        <p:sp>
          <p:nvSpPr>
            <p:cNvPr id="4" name="TextBox 4"/>
            <p:cNvSpPr txBox="1"/>
            <p:nvPr/>
          </p:nvSpPr>
          <p:spPr>
            <a:xfrm rot="-515361">
              <a:off x="1540154" y="4145624"/>
              <a:ext cx="10846759" cy="3584124"/>
            </a:xfrm>
            <a:prstGeom prst="rect">
              <a:avLst/>
            </a:prstGeom>
          </p:spPr>
          <p:txBody>
            <a:bodyPr lIns="0" tIns="0" rIns="0" bIns="0" rtlCol="0" anchor="t">
              <a:spAutoFit/>
            </a:bodyPr>
            <a:lstStyle/>
            <a:p>
              <a:pPr algn="ctr">
                <a:lnSpc>
                  <a:spcPts val="17629"/>
                </a:lnSpc>
                <a:spcBef>
                  <a:spcPct val="0"/>
                </a:spcBef>
              </a:pPr>
              <a:r>
                <a:rPr lang="en-US" sz="17629">
                  <a:solidFill>
                    <a:srgbClr val="F6F3E4"/>
                  </a:solidFill>
                  <a:latin typeface="Times New Roman Bold"/>
                </a:rPr>
                <a:t>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398407"/>
            <a:ext cx="7272585" cy="834652"/>
          </a:xfrm>
          <a:prstGeom prst="rect">
            <a:avLst/>
          </a:prstGeom>
        </p:spPr>
        <p:txBody>
          <a:bodyPr lIns="0" tIns="0" rIns="0" bIns="0" rtlCol="0" anchor="t">
            <a:spAutoFit/>
          </a:bodyPr>
          <a:lstStyle/>
          <a:p>
            <a:pPr>
              <a:lnSpc>
                <a:spcPts val="6819"/>
              </a:lnSpc>
              <a:spcBef>
                <a:spcPct val="0"/>
              </a:spcBef>
            </a:pPr>
            <a:r>
              <a:rPr lang="en-US" sz="4871">
                <a:solidFill>
                  <a:srgbClr val="FFFFFF"/>
                </a:solidFill>
                <a:latin typeface="League Spartan"/>
              </a:rPr>
              <a:t>AGENDA</a:t>
            </a:r>
          </a:p>
        </p:txBody>
      </p:sp>
      <p:sp>
        <p:nvSpPr>
          <p:cNvPr id="6" name="AutoShape 6"/>
          <p:cNvSpPr/>
          <p:nvPr/>
        </p:nvSpPr>
        <p:spPr>
          <a:xfrm flipV="1">
            <a:off x="1029792" y="2233059"/>
            <a:ext cx="5761990" cy="1905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858333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69795" r="-5143"/>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441880" y="2790809"/>
            <a:ext cx="9485674" cy="7840421"/>
          </a:xfrm>
          <a:prstGeom prst="rect">
            <a:avLst/>
          </a:prstGeom>
        </p:spPr>
        <p:txBody>
          <a:bodyPr lIns="0" tIns="0" rIns="0" bIns="0" rtlCol="0" anchor="t">
            <a:spAutoFit/>
          </a:bodyPr>
          <a:lstStyle/>
          <a:p>
            <a:pPr marL="750882" lvl="1" indent="-375441">
              <a:lnSpc>
                <a:spcPts val="4869"/>
              </a:lnSpc>
              <a:buFont typeface="Arial"/>
              <a:buChar char="•"/>
            </a:pPr>
            <a:r>
              <a:rPr lang="en-US" sz="3477">
                <a:solidFill>
                  <a:srgbClr val="FFFFFF"/>
                </a:solidFill>
                <a:latin typeface="Poppins"/>
              </a:rPr>
              <a:t>Introduction</a:t>
            </a:r>
          </a:p>
          <a:p>
            <a:pPr marL="750882" lvl="1" indent="-375441">
              <a:lnSpc>
                <a:spcPts val="4869"/>
              </a:lnSpc>
              <a:buFont typeface="Arial"/>
              <a:buChar char="•"/>
            </a:pPr>
            <a:r>
              <a:rPr lang="en-US" sz="3477">
                <a:solidFill>
                  <a:srgbClr val="FFFFFF"/>
                </a:solidFill>
                <a:latin typeface="Poppins"/>
              </a:rPr>
              <a:t>Dataset Overview</a:t>
            </a:r>
          </a:p>
          <a:p>
            <a:pPr marL="750882" lvl="1" indent="-375441">
              <a:lnSpc>
                <a:spcPts val="4869"/>
              </a:lnSpc>
              <a:buFont typeface="Arial"/>
              <a:buChar char="•"/>
            </a:pPr>
            <a:r>
              <a:rPr lang="en-US" sz="3477">
                <a:solidFill>
                  <a:srgbClr val="FFFFFF"/>
                </a:solidFill>
                <a:latin typeface="Poppins"/>
              </a:rPr>
              <a:t>Data Pre-Processing</a:t>
            </a:r>
          </a:p>
          <a:p>
            <a:pPr marL="750882" lvl="1" indent="-375441">
              <a:lnSpc>
                <a:spcPts val="4869"/>
              </a:lnSpc>
              <a:buFont typeface="Arial"/>
              <a:buChar char="•"/>
            </a:pPr>
            <a:r>
              <a:rPr lang="en-US" sz="3477">
                <a:solidFill>
                  <a:srgbClr val="FFFFFF"/>
                </a:solidFill>
                <a:latin typeface="Poppins"/>
              </a:rPr>
              <a:t>Correlation Analysis</a:t>
            </a:r>
          </a:p>
          <a:p>
            <a:pPr marL="750882" lvl="1" indent="-375441">
              <a:lnSpc>
                <a:spcPts val="4869"/>
              </a:lnSpc>
              <a:buFont typeface="Arial"/>
              <a:buChar char="•"/>
            </a:pPr>
            <a:r>
              <a:rPr lang="en-US" sz="3477">
                <a:solidFill>
                  <a:srgbClr val="FFFFFF"/>
                </a:solidFill>
                <a:latin typeface="Poppins"/>
              </a:rPr>
              <a:t>Machine Learning Models </a:t>
            </a:r>
          </a:p>
          <a:p>
            <a:pPr marL="1501763" lvl="2" indent="-500588">
              <a:lnSpc>
                <a:spcPts val="4869"/>
              </a:lnSpc>
              <a:buFont typeface="Arial"/>
              <a:buChar char="⚬"/>
            </a:pPr>
            <a:r>
              <a:rPr lang="en-US" sz="3477">
                <a:solidFill>
                  <a:srgbClr val="FFFFFF"/>
                </a:solidFill>
                <a:latin typeface="Poppins"/>
              </a:rPr>
              <a:t>Linear Regression</a:t>
            </a:r>
          </a:p>
          <a:p>
            <a:pPr marL="1501763" lvl="2" indent="-500588">
              <a:lnSpc>
                <a:spcPts val="4869"/>
              </a:lnSpc>
              <a:buFont typeface="Arial"/>
              <a:buChar char="⚬"/>
            </a:pPr>
            <a:r>
              <a:rPr lang="en-US" sz="3477">
                <a:solidFill>
                  <a:srgbClr val="FFFFFF"/>
                </a:solidFill>
                <a:latin typeface="Poppins"/>
              </a:rPr>
              <a:t>Ridge regression</a:t>
            </a:r>
          </a:p>
          <a:p>
            <a:pPr marL="1501763" lvl="2" indent="-500588">
              <a:lnSpc>
                <a:spcPts val="4869"/>
              </a:lnSpc>
              <a:buFont typeface="Arial"/>
              <a:buChar char="⚬"/>
            </a:pPr>
            <a:r>
              <a:rPr lang="en-US" sz="3477">
                <a:solidFill>
                  <a:srgbClr val="FFFFFF"/>
                </a:solidFill>
                <a:latin typeface="Poppins"/>
              </a:rPr>
              <a:t>Decision Tree</a:t>
            </a:r>
          </a:p>
          <a:p>
            <a:pPr marL="1501763" lvl="2" indent="-500588">
              <a:lnSpc>
                <a:spcPts val="4869"/>
              </a:lnSpc>
              <a:buFont typeface="Arial"/>
              <a:buChar char="⚬"/>
            </a:pPr>
            <a:r>
              <a:rPr lang="en-US" sz="3477">
                <a:solidFill>
                  <a:srgbClr val="FFFFFF"/>
                </a:solidFill>
                <a:latin typeface="Poppins"/>
              </a:rPr>
              <a:t>SVM</a:t>
            </a:r>
          </a:p>
          <a:p>
            <a:pPr marL="1501763" lvl="2" indent="-500588">
              <a:lnSpc>
                <a:spcPts val="4869"/>
              </a:lnSpc>
              <a:buFont typeface="Arial"/>
              <a:buChar char="⚬"/>
            </a:pPr>
            <a:r>
              <a:rPr lang="en-US" sz="3477">
                <a:solidFill>
                  <a:srgbClr val="FFFFFF"/>
                </a:solidFill>
                <a:latin typeface="Poppins"/>
              </a:rPr>
              <a:t>Random Forest</a:t>
            </a:r>
          </a:p>
          <a:p>
            <a:pPr marL="750882" lvl="1" indent="-375441">
              <a:lnSpc>
                <a:spcPts val="4869"/>
              </a:lnSpc>
              <a:buFont typeface="Arial"/>
              <a:buChar char="•"/>
            </a:pPr>
            <a:r>
              <a:rPr lang="en-US" sz="3477">
                <a:solidFill>
                  <a:srgbClr val="FFFFFF"/>
                </a:solidFill>
                <a:latin typeface="Poppins"/>
              </a:rPr>
              <a:t>Evaluation Metrics</a:t>
            </a:r>
          </a:p>
          <a:p>
            <a:pPr marL="750882" lvl="1" indent="-375441">
              <a:lnSpc>
                <a:spcPts val="4869"/>
              </a:lnSpc>
              <a:buFont typeface="Arial"/>
              <a:buChar char="•"/>
            </a:pPr>
            <a:r>
              <a:rPr lang="en-US" sz="3477">
                <a:solidFill>
                  <a:srgbClr val="FFFFFF"/>
                </a:solidFill>
                <a:latin typeface="Poppins"/>
              </a:rPr>
              <a:t>Conclusion</a:t>
            </a:r>
          </a:p>
          <a:p>
            <a:pPr>
              <a:lnSpc>
                <a:spcPts val="4869"/>
              </a:lnSpc>
              <a:spcBef>
                <a:spcPct val="0"/>
              </a:spcBef>
            </a:pPr>
            <a:endParaRPr lang="en-US" sz="3477">
              <a:solidFill>
                <a:srgbClr val="FFFFFF"/>
              </a:solidFill>
              <a:latin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5871519" y="511794"/>
            <a:ext cx="6544963" cy="916337"/>
          </a:xfrm>
          <a:prstGeom prst="rect">
            <a:avLst/>
          </a:prstGeom>
        </p:spPr>
        <p:txBody>
          <a:bodyPr lIns="0" tIns="0" rIns="0" bIns="0" rtlCol="0" anchor="t">
            <a:spAutoFit/>
          </a:bodyPr>
          <a:lstStyle/>
          <a:p>
            <a:pPr>
              <a:lnSpc>
                <a:spcPts val="6718"/>
              </a:lnSpc>
              <a:spcBef>
                <a:spcPct val="0"/>
              </a:spcBef>
            </a:pPr>
            <a:r>
              <a:rPr lang="en-US" sz="4798">
                <a:solidFill>
                  <a:srgbClr val="593C8F"/>
                </a:solidFill>
                <a:latin typeface="Times New Roman Bold"/>
              </a:rPr>
              <a:t>INTRODUCTION</a:t>
            </a:r>
          </a:p>
        </p:txBody>
      </p:sp>
      <p:sp>
        <p:nvSpPr>
          <p:cNvPr id="4" name="AutoShape 4"/>
          <p:cNvSpPr/>
          <p:nvPr/>
        </p:nvSpPr>
        <p:spPr>
          <a:xfrm>
            <a:off x="5945922" y="1336056"/>
            <a:ext cx="2618740"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1028700" y="1764823"/>
            <a:ext cx="16230600" cy="6817202"/>
          </a:xfrm>
          <a:prstGeom prst="rect">
            <a:avLst/>
          </a:prstGeom>
        </p:spPr>
        <p:txBody>
          <a:bodyPr lIns="0" tIns="0" rIns="0" bIns="0" rtlCol="0" anchor="t">
            <a:spAutoFit/>
          </a:bodyPr>
          <a:lstStyle/>
          <a:p>
            <a:pPr marL="832555" lvl="1" indent="-416278">
              <a:lnSpc>
                <a:spcPts val="5398"/>
              </a:lnSpc>
              <a:buFont typeface="Arial"/>
              <a:buChar char="•"/>
            </a:pPr>
            <a:r>
              <a:rPr lang="en-US" sz="3856">
                <a:solidFill>
                  <a:srgbClr val="000000"/>
                </a:solidFill>
                <a:latin typeface="Times New Roman"/>
              </a:rPr>
              <a:t>Sigma Prediction using Artificial Intelligence and Machine Learning (AIML) has become a ground-breaking method in the field of process optimisation with significant consequences for organisational effectiveness. </a:t>
            </a:r>
          </a:p>
          <a:p>
            <a:pPr marL="832555" lvl="1" indent="-416278">
              <a:lnSpc>
                <a:spcPts val="5398"/>
              </a:lnSpc>
              <a:buFont typeface="Arial"/>
              <a:buChar char="•"/>
            </a:pPr>
            <a:r>
              <a:rPr lang="en-US" sz="3856">
                <a:solidFill>
                  <a:srgbClr val="000000"/>
                </a:solidFill>
                <a:latin typeface="Times New Roman"/>
              </a:rPr>
              <a:t>Sigma Prediction is the conductivity of materials derived by experiments on materials.</a:t>
            </a:r>
          </a:p>
          <a:p>
            <a:pPr marL="832555" lvl="1" indent="-416278">
              <a:lnSpc>
                <a:spcPts val="5398"/>
              </a:lnSpc>
              <a:buFont typeface="Arial"/>
              <a:buChar char="•"/>
            </a:pPr>
            <a:r>
              <a:rPr lang="en-US" sz="3856">
                <a:solidFill>
                  <a:srgbClr val="000000"/>
                </a:solidFill>
                <a:latin typeface="Times New Roman"/>
              </a:rPr>
              <a:t>The project uses artificial intelligence and machine learning (AIML) to analyse process data from the past, find trends, and forecast future Sigma values</a:t>
            </a:r>
          </a:p>
          <a:p>
            <a:pPr>
              <a:lnSpc>
                <a:spcPts val="5398"/>
              </a:lnSpc>
              <a:spcBef>
                <a:spcPct val="0"/>
              </a:spcBef>
            </a:pPr>
            <a:endParaRPr lang="en-US" sz="3856">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a:off x="496191" y="1047750"/>
            <a:ext cx="2618740" cy="0"/>
          </a:xfrm>
          <a:prstGeom prst="line">
            <a:avLst/>
          </a:prstGeom>
          <a:ln w="38100" cap="flat">
            <a:solidFill>
              <a:srgbClr val="000000"/>
            </a:solidFill>
            <a:prstDash val="solid"/>
            <a:headEnd type="none" w="sm" len="sm"/>
            <a:tailEnd type="none" w="sm" len="sm"/>
          </a:ln>
        </p:spPr>
      </p:sp>
      <p:sp>
        <p:nvSpPr>
          <p:cNvPr id="4" name="Freeform 4"/>
          <p:cNvSpPr/>
          <p:nvPr/>
        </p:nvSpPr>
        <p:spPr>
          <a:xfrm>
            <a:off x="1027649" y="9258300"/>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9144000" y="0"/>
            <a:ext cx="9144000" cy="10287000"/>
            <a:chOff x="0" y="0"/>
            <a:chExt cx="2408296" cy="2709333"/>
          </a:xfrm>
        </p:grpSpPr>
        <p:sp>
          <p:nvSpPr>
            <p:cNvPr id="6" name="Freeform 6"/>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593C8F"/>
            </a:solidFill>
          </p:spPr>
        </p:sp>
        <p:sp>
          <p:nvSpPr>
            <p:cNvPr id="7" name="TextBox 7"/>
            <p:cNvSpPr txBox="1"/>
            <p:nvPr/>
          </p:nvSpPr>
          <p:spPr>
            <a:xfrm>
              <a:off x="0" y="-47625"/>
              <a:ext cx="2408296"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6762440" y="2030322"/>
            <a:ext cx="5060944" cy="6737985"/>
            <a:chOff x="0" y="0"/>
            <a:chExt cx="3663950" cy="4878070"/>
          </a:xfrm>
        </p:grpSpPr>
        <p:sp>
          <p:nvSpPr>
            <p:cNvPr id="9" name="Freeform 9"/>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5"/>
              <a:stretch>
                <a:fillRect b="-62692"/>
              </a:stretch>
            </a:blipFill>
          </p:spPr>
        </p:sp>
        <p:sp>
          <p:nvSpPr>
            <p:cNvPr id="10" name="Freeform 10"/>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FFFFFF"/>
            </a:solidFill>
          </p:spPr>
        </p:sp>
      </p:grpSp>
      <p:grpSp>
        <p:nvGrpSpPr>
          <p:cNvPr id="11" name="Group 11"/>
          <p:cNvGrpSpPr/>
          <p:nvPr/>
        </p:nvGrpSpPr>
        <p:grpSpPr>
          <a:xfrm>
            <a:off x="12002268" y="2437151"/>
            <a:ext cx="862961" cy="86296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945633" y="4957462"/>
            <a:ext cx="862961" cy="86296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2002268" y="7477773"/>
            <a:ext cx="862961" cy="86296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43492" y="243950"/>
            <a:ext cx="7010078" cy="784750"/>
          </a:xfrm>
          <a:prstGeom prst="rect">
            <a:avLst/>
          </a:prstGeom>
        </p:spPr>
        <p:txBody>
          <a:bodyPr lIns="0" tIns="0" rIns="0" bIns="0" rtlCol="0" anchor="t">
            <a:spAutoFit/>
          </a:bodyPr>
          <a:lstStyle/>
          <a:p>
            <a:pPr>
              <a:lnSpc>
                <a:spcPts val="6359"/>
              </a:lnSpc>
              <a:spcBef>
                <a:spcPct val="0"/>
              </a:spcBef>
            </a:pPr>
            <a:r>
              <a:rPr lang="en-US" sz="4542">
                <a:solidFill>
                  <a:srgbClr val="593C8F"/>
                </a:solidFill>
                <a:latin typeface="League Spartan"/>
              </a:rPr>
              <a:t>DATASET OVERVIEW</a:t>
            </a:r>
          </a:p>
        </p:txBody>
      </p:sp>
      <p:sp>
        <p:nvSpPr>
          <p:cNvPr id="21" name="TextBox 21"/>
          <p:cNvSpPr txBox="1"/>
          <p:nvPr/>
        </p:nvSpPr>
        <p:spPr>
          <a:xfrm>
            <a:off x="143492" y="1306287"/>
            <a:ext cx="6177399" cy="3564180"/>
          </a:xfrm>
          <a:prstGeom prst="rect">
            <a:avLst/>
          </a:prstGeom>
        </p:spPr>
        <p:txBody>
          <a:bodyPr lIns="0" tIns="0" rIns="0" bIns="0" rtlCol="0" anchor="t">
            <a:spAutoFit/>
          </a:bodyPr>
          <a:lstStyle/>
          <a:p>
            <a:pPr algn="just">
              <a:lnSpc>
                <a:spcPts val="3644"/>
              </a:lnSpc>
            </a:pPr>
            <a:r>
              <a:rPr lang="en-US" sz="2602">
                <a:solidFill>
                  <a:srgbClr val="000000"/>
                </a:solidFill>
                <a:latin typeface="Times New Roman"/>
              </a:rPr>
              <a:t>1. </a:t>
            </a:r>
            <a:r>
              <a:rPr lang="en-US" sz="2602">
                <a:solidFill>
                  <a:srgbClr val="000000"/>
                </a:solidFill>
                <a:latin typeface="Times New Roman Bold"/>
              </a:rPr>
              <a:t>Sigma (σ): Real Part - Conductivity:</a:t>
            </a:r>
          </a:p>
          <a:p>
            <a:pPr algn="just">
              <a:lnSpc>
                <a:spcPts val="3504"/>
              </a:lnSpc>
            </a:pPr>
            <a:r>
              <a:rPr lang="en-US" sz="2502">
                <a:solidFill>
                  <a:srgbClr val="000000"/>
                </a:solidFill>
                <a:latin typeface="Times New Roman"/>
              </a:rPr>
              <a:t>The real part of the complex conductivity is denoted by the symbol σ (sigma). It represents the actual</a:t>
            </a:r>
            <a:r>
              <a:rPr lang="en-US" sz="2502">
                <a:solidFill>
                  <a:srgbClr val="000000"/>
                </a:solidFill>
                <a:latin typeface="Times New Roman Bold"/>
              </a:rPr>
              <a:t> conductive behavior of a material</a:t>
            </a:r>
            <a:r>
              <a:rPr lang="en-US" sz="2502">
                <a:solidFill>
                  <a:srgbClr val="000000"/>
                </a:solidFill>
                <a:latin typeface="Times New Roman"/>
              </a:rPr>
              <a:t> in response to an applied electric field. This part is associated with the ohmic (resistive) response of the material.</a:t>
            </a:r>
          </a:p>
          <a:p>
            <a:pPr algn="just">
              <a:lnSpc>
                <a:spcPts val="3504"/>
              </a:lnSpc>
              <a:spcBef>
                <a:spcPct val="0"/>
              </a:spcBef>
            </a:pPr>
            <a:r>
              <a:rPr lang="en-US" sz="2502">
                <a:solidFill>
                  <a:srgbClr val="000000"/>
                </a:solidFill>
                <a:latin typeface="Times New Roman"/>
              </a:rPr>
              <a:t>.</a:t>
            </a:r>
          </a:p>
        </p:txBody>
      </p:sp>
      <p:sp>
        <p:nvSpPr>
          <p:cNvPr id="22" name="TextBox 22"/>
          <p:cNvSpPr txBox="1"/>
          <p:nvPr/>
        </p:nvSpPr>
        <p:spPr>
          <a:xfrm>
            <a:off x="13044112" y="598225"/>
            <a:ext cx="5070935" cy="3837818"/>
          </a:xfrm>
          <a:prstGeom prst="rect">
            <a:avLst/>
          </a:prstGeom>
        </p:spPr>
        <p:txBody>
          <a:bodyPr lIns="0" tIns="0" rIns="0" bIns="0" rtlCol="0" anchor="t">
            <a:spAutoFit/>
          </a:bodyPr>
          <a:lstStyle/>
          <a:p>
            <a:pPr algn="just">
              <a:lnSpc>
                <a:spcPts val="3024"/>
              </a:lnSpc>
            </a:pPr>
            <a:r>
              <a:rPr lang="en-US" sz="2160">
                <a:solidFill>
                  <a:srgbClr val="FFFFFF"/>
                </a:solidFill>
                <a:latin typeface="Times New Roman"/>
              </a:rPr>
              <a:t>3. </a:t>
            </a:r>
            <a:r>
              <a:rPr lang="en-US" sz="2160">
                <a:solidFill>
                  <a:srgbClr val="FFFFFF"/>
                </a:solidFill>
                <a:latin typeface="Times New Roman Bold"/>
              </a:rPr>
              <a:t>CONC (Concentration):</a:t>
            </a:r>
          </a:p>
          <a:p>
            <a:pPr algn="just">
              <a:lnSpc>
                <a:spcPts val="3024"/>
              </a:lnSpc>
              <a:spcBef>
                <a:spcPct val="0"/>
              </a:spcBef>
            </a:pPr>
            <a:r>
              <a:rPr lang="en-US" sz="2160">
                <a:solidFill>
                  <a:srgbClr val="FFFFFF"/>
                </a:solidFill>
                <a:latin typeface="Times New Roman"/>
              </a:rPr>
              <a:t> Concentration is a measure of the amount of a substance per unit volume or unit mass of a mixture. It could be measured in various units depending on the context (e.g., moles per liter, grams per liter, etc.). Without additional information, it's not possible to determine the specific substance or unit of concentration used in this dataset.</a:t>
            </a:r>
          </a:p>
        </p:txBody>
      </p:sp>
      <p:sp>
        <p:nvSpPr>
          <p:cNvPr id="23" name="TextBox 23"/>
          <p:cNvSpPr txBox="1"/>
          <p:nvPr/>
        </p:nvSpPr>
        <p:spPr>
          <a:xfrm>
            <a:off x="143492" y="5038725"/>
            <a:ext cx="6371298" cy="3126030"/>
          </a:xfrm>
          <a:prstGeom prst="rect">
            <a:avLst/>
          </a:prstGeom>
        </p:spPr>
        <p:txBody>
          <a:bodyPr lIns="0" tIns="0" rIns="0" bIns="0" rtlCol="0" anchor="t">
            <a:spAutoFit/>
          </a:bodyPr>
          <a:lstStyle/>
          <a:p>
            <a:pPr algn="just">
              <a:lnSpc>
                <a:spcPts val="3644"/>
              </a:lnSpc>
            </a:pPr>
            <a:r>
              <a:rPr lang="en-US" sz="2602">
                <a:solidFill>
                  <a:srgbClr val="000000"/>
                </a:solidFill>
                <a:latin typeface="Times New Roman"/>
              </a:rPr>
              <a:t>2. </a:t>
            </a:r>
            <a:r>
              <a:rPr lang="en-US" sz="2602">
                <a:solidFill>
                  <a:srgbClr val="000000"/>
                </a:solidFill>
                <a:latin typeface="Times New Roman Bold"/>
              </a:rPr>
              <a:t>Sigma Prime (σ'): Imaginary Part:</a:t>
            </a:r>
          </a:p>
          <a:p>
            <a:pPr algn="just">
              <a:lnSpc>
                <a:spcPts val="3504"/>
              </a:lnSpc>
            </a:pPr>
            <a:r>
              <a:rPr lang="en-US" sz="2502">
                <a:solidFill>
                  <a:srgbClr val="000000"/>
                </a:solidFill>
                <a:latin typeface="Times New Roman"/>
              </a:rPr>
              <a:t>The </a:t>
            </a:r>
            <a:r>
              <a:rPr lang="en-US" sz="2502">
                <a:solidFill>
                  <a:srgbClr val="000000"/>
                </a:solidFill>
                <a:latin typeface="Times New Roman Bold"/>
              </a:rPr>
              <a:t>imaginary part of the complex conductivity</a:t>
            </a:r>
            <a:r>
              <a:rPr lang="en-US" sz="2502">
                <a:solidFill>
                  <a:srgbClr val="000000"/>
                </a:solidFill>
                <a:latin typeface="Times New Roman"/>
              </a:rPr>
              <a:t> is denoted by σ' (sigma prime). It is related to the capacitive or dielectric response of a material. This part is associated with the storage of electrical energy in the material</a:t>
            </a:r>
          </a:p>
          <a:p>
            <a:pPr algn="just">
              <a:lnSpc>
                <a:spcPts val="3504"/>
              </a:lnSpc>
              <a:spcBef>
                <a:spcPct val="0"/>
              </a:spcBef>
            </a:pPr>
            <a:endParaRPr lang="en-US" sz="2502">
              <a:solidFill>
                <a:srgbClr val="000000"/>
              </a:solidFill>
              <a:latin typeface="Times New Roman"/>
            </a:endParaRPr>
          </a:p>
        </p:txBody>
      </p:sp>
      <p:sp>
        <p:nvSpPr>
          <p:cNvPr id="24" name="TextBox 24"/>
          <p:cNvSpPr txBox="1"/>
          <p:nvPr/>
        </p:nvSpPr>
        <p:spPr>
          <a:xfrm>
            <a:off x="13091930" y="4862212"/>
            <a:ext cx="4975299" cy="4888359"/>
          </a:xfrm>
          <a:prstGeom prst="rect">
            <a:avLst/>
          </a:prstGeom>
        </p:spPr>
        <p:txBody>
          <a:bodyPr lIns="0" tIns="0" rIns="0" bIns="0" rtlCol="0" anchor="t">
            <a:spAutoFit/>
          </a:bodyPr>
          <a:lstStyle/>
          <a:p>
            <a:pPr algn="just">
              <a:lnSpc>
                <a:spcPts val="3107"/>
              </a:lnSpc>
            </a:pPr>
            <a:r>
              <a:rPr lang="en-US" sz="2219">
                <a:solidFill>
                  <a:srgbClr val="FFFFFF"/>
                </a:solidFill>
                <a:latin typeface="Times New Roman"/>
              </a:rPr>
              <a:t>3. </a:t>
            </a:r>
            <a:r>
              <a:rPr lang="en-US" sz="2219">
                <a:solidFill>
                  <a:srgbClr val="FFFFFF"/>
                </a:solidFill>
                <a:latin typeface="Times New Roman Bold"/>
              </a:rPr>
              <a:t>FREQ (Frequency):</a:t>
            </a:r>
          </a:p>
          <a:p>
            <a:pPr algn="just">
              <a:lnSpc>
                <a:spcPts val="2967"/>
              </a:lnSpc>
              <a:spcBef>
                <a:spcPct val="0"/>
              </a:spcBef>
            </a:pPr>
            <a:r>
              <a:rPr lang="en-US" sz="2119">
                <a:solidFill>
                  <a:srgbClr val="FFFFFF"/>
                </a:solidFill>
                <a:latin typeface="Times New Roman"/>
              </a:rPr>
              <a:t>   - The "FREQ" column represents frequency, which is a measure of how often a periodic phenomenon repeats per unit of time. In the context of your dataset, it could be associated with a frequency-dependent measurement, such as electrical conductivity or impedance, particularly if the dataset is related to physics, electronics, or materials science. The values in this column seem to represent different frequencies at which measurements have been taken.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954297" y="204438"/>
            <a:ext cx="65449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DATA PREPROCESSING</a:t>
            </a:r>
          </a:p>
        </p:txBody>
      </p:sp>
      <p:sp>
        <p:nvSpPr>
          <p:cNvPr id="4" name="AutoShape 4"/>
          <p:cNvSpPr/>
          <p:nvPr/>
        </p:nvSpPr>
        <p:spPr>
          <a:xfrm>
            <a:off x="1028700" y="1009650"/>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0552505" y="3027597"/>
            <a:ext cx="7523306" cy="4231807"/>
            <a:chOff x="0" y="0"/>
            <a:chExt cx="11289030" cy="6350000"/>
          </a:xfrm>
        </p:grpSpPr>
        <p:sp>
          <p:nvSpPr>
            <p:cNvPr id="6" name="Freeform 6"/>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356" r="-1288"/>
              </a:stretch>
            </a:blipFill>
          </p:spPr>
        </p:sp>
      </p:grpSp>
      <p:grpSp>
        <p:nvGrpSpPr>
          <p:cNvPr id="7" name="Group 7"/>
          <p:cNvGrpSpPr/>
          <p:nvPr/>
        </p:nvGrpSpPr>
        <p:grpSpPr>
          <a:xfrm>
            <a:off x="8828491" y="0"/>
            <a:ext cx="1371590" cy="10287000"/>
            <a:chOff x="0" y="0"/>
            <a:chExt cx="361242" cy="2709333"/>
          </a:xfrm>
        </p:grpSpPr>
        <p:sp>
          <p:nvSpPr>
            <p:cNvPr id="8" name="Freeform 8"/>
            <p:cNvSpPr/>
            <p:nvPr/>
          </p:nvSpPr>
          <p:spPr>
            <a:xfrm>
              <a:off x="0" y="0"/>
              <a:ext cx="361242" cy="2709333"/>
            </a:xfrm>
            <a:custGeom>
              <a:avLst/>
              <a:gdLst/>
              <a:ahLst/>
              <a:cxnLst/>
              <a:rect l="l" t="t" r="r" b="b"/>
              <a:pathLst>
                <a:path w="361242" h="2709333">
                  <a:moveTo>
                    <a:pt x="0" y="0"/>
                  </a:moveTo>
                  <a:lnTo>
                    <a:pt x="361242" y="0"/>
                  </a:lnTo>
                  <a:lnTo>
                    <a:pt x="361242" y="2709333"/>
                  </a:lnTo>
                  <a:lnTo>
                    <a:pt x="0" y="2709333"/>
                  </a:lnTo>
                  <a:close/>
                </a:path>
              </a:pathLst>
            </a:custGeom>
            <a:solidFill>
              <a:srgbClr val="593C8F"/>
            </a:solidFill>
          </p:spPr>
        </p:sp>
        <p:sp>
          <p:nvSpPr>
            <p:cNvPr id="9" name="TextBox 9"/>
            <p:cNvSpPr txBox="1"/>
            <p:nvPr/>
          </p:nvSpPr>
          <p:spPr>
            <a:xfrm>
              <a:off x="0" y="-47625"/>
              <a:ext cx="361242" cy="275695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21528" y="1331611"/>
            <a:ext cx="7810500" cy="911542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Times New Roman"/>
              </a:rPr>
              <a:t>Managing missing values, dealing with outliers, normalizing numerical variables, encoding categorical characteristics, and dividing training and testing data are important processes.</a:t>
            </a:r>
          </a:p>
          <a:p>
            <a:pPr>
              <a:lnSpc>
                <a:spcPts val="4200"/>
              </a:lnSpc>
            </a:pPr>
            <a:endParaRPr lang="en-US" sz="3000">
              <a:solidFill>
                <a:srgbClr val="000000"/>
              </a:solidFill>
              <a:latin typeface="Times New Roman"/>
            </a:endParaRPr>
          </a:p>
          <a:p>
            <a:pPr marL="647700" lvl="1" indent="-323850">
              <a:lnSpc>
                <a:spcPts val="4200"/>
              </a:lnSpc>
              <a:buFont typeface="Arial"/>
              <a:buChar char="•"/>
            </a:pPr>
            <a:r>
              <a:rPr lang="en-US" sz="3000">
                <a:solidFill>
                  <a:srgbClr val="000000"/>
                </a:solidFill>
                <a:latin typeface="Times New Roman"/>
              </a:rPr>
              <a:t>By guaranteeing the integrity of the dataset, providing insights into variable interactions, and readying the data for the efficient application of machine learning models, data preprocessing and analysis are fundamental stages that support the project's overall success</a:t>
            </a:r>
          </a:p>
          <a:p>
            <a:pPr>
              <a:lnSpc>
                <a:spcPts val="4200"/>
              </a:lnSpc>
            </a:pPr>
            <a:endParaRPr lang="en-US" sz="3000">
              <a:solidFill>
                <a:srgbClr val="000000"/>
              </a:solidFill>
              <a:latin typeface="Times New Roman"/>
            </a:endParaRPr>
          </a:p>
          <a:p>
            <a:pPr marL="647700" lvl="1" indent="-323850">
              <a:lnSpc>
                <a:spcPts val="4200"/>
              </a:lnSpc>
              <a:buFont typeface="Arial"/>
              <a:buChar char="•"/>
            </a:pPr>
            <a:r>
              <a:rPr lang="en-US" sz="3000">
                <a:solidFill>
                  <a:srgbClr val="000000"/>
                </a:solidFill>
                <a:latin typeface="Times New Roman"/>
              </a:rPr>
              <a:t>We combined Multiple worksheets and later on created one single worksheet. </a:t>
            </a:r>
          </a:p>
          <a:p>
            <a:pPr>
              <a:lnSpc>
                <a:spcPts val="4200"/>
              </a:lnSpc>
              <a:spcBef>
                <a:spcPct val="0"/>
              </a:spcBef>
            </a:pPr>
            <a:endParaRPr lang="en-US" sz="300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051622" y="1229097"/>
            <a:ext cx="10184757" cy="8695650"/>
          </a:xfrm>
          <a:custGeom>
            <a:avLst/>
            <a:gdLst/>
            <a:ahLst/>
            <a:cxnLst/>
            <a:rect l="l" t="t" r="r" b="b"/>
            <a:pathLst>
              <a:path w="10184757" h="8695650">
                <a:moveTo>
                  <a:pt x="0" y="0"/>
                </a:moveTo>
                <a:lnTo>
                  <a:pt x="10184756" y="0"/>
                </a:lnTo>
                <a:lnTo>
                  <a:pt x="10184756" y="8695650"/>
                </a:lnTo>
                <a:lnTo>
                  <a:pt x="0" y="8695650"/>
                </a:lnTo>
                <a:lnTo>
                  <a:pt x="0" y="0"/>
                </a:lnTo>
                <a:close/>
              </a:path>
            </a:pathLst>
          </a:custGeom>
          <a:blipFill>
            <a:blip r:embed="rId2"/>
            <a:stretch>
              <a:fillRect/>
            </a:stretch>
          </a:blipFill>
        </p:spPr>
      </p:sp>
      <p:sp>
        <p:nvSpPr>
          <p:cNvPr id="6" name="TextBox 6"/>
          <p:cNvSpPr txBox="1"/>
          <p:nvPr/>
        </p:nvSpPr>
        <p:spPr>
          <a:xfrm>
            <a:off x="3408680" y="-23248"/>
            <a:ext cx="10558147" cy="1051948"/>
          </a:xfrm>
          <a:prstGeom prst="rect">
            <a:avLst/>
          </a:prstGeom>
        </p:spPr>
        <p:txBody>
          <a:bodyPr lIns="0" tIns="0" rIns="0" bIns="0" rtlCol="0" anchor="t">
            <a:spAutoFit/>
          </a:bodyPr>
          <a:lstStyle/>
          <a:p>
            <a:pPr algn="ctr">
              <a:lnSpc>
                <a:spcPts val="8693"/>
              </a:lnSpc>
            </a:pPr>
            <a:r>
              <a:rPr lang="en-US" sz="6209">
                <a:solidFill>
                  <a:srgbClr val="FFFFFF"/>
                </a:solidFill>
                <a:latin typeface="Canva Sans Bold"/>
              </a:rPr>
              <a:t>CORRELATION</a:t>
            </a:r>
            <a:r>
              <a:rPr lang="en-US" sz="6209">
                <a:solidFill>
                  <a:srgbClr val="000000"/>
                </a:solidFill>
                <a:latin typeface="Canva Sans Bold"/>
              </a:rPr>
              <a:t>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604824" y="3588823"/>
            <a:ext cx="1752076" cy="19050"/>
          </a:xfrm>
          <a:prstGeom prst="line">
            <a:avLst/>
          </a:prstGeom>
          <a:ln w="38100" cap="flat">
            <a:solidFill>
              <a:srgbClr val="000000"/>
            </a:solidFill>
            <a:prstDash val="solid"/>
            <a:headEnd type="none" w="sm" len="sm"/>
            <a:tailEnd type="none" w="sm" len="sm"/>
          </a:ln>
        </p:spPr>
      </p:sp>
      <p:sp>
        <p:nvSpPr>
          <p:cNvPr id="4" name="Freeform 4"/>
          <p:cNvSpPr/>
          <p:nvPr/>
        </p:nvSpPr>
        <p:spPr>
          <a:xfrm rot="-5336863">
            <a:off x="9733704" y="390911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585847" y="1831005"/>
            <a:ext cx="10062919" cy="2411943"/>
          </a:xfrm>
          <a:custGeom>
            <a:avLst/>
            <a:gdLst/>
            <a:ahLst/>
            <a:cxnLst/>
            <a:rect l="l" t="t" r="r" b="b"/>
            <a:pathLst>
              <a:path w="10062919" h="2411943">
                <a:moveTo>
                  <a:pt x="0" y="0"/>
                </a:moveTo>
                <a:lnTo>
                  <a:pt x="10062918" y="0"/>
                </a:lnTo>
                <a:lnTo>
                  <a:pt x="10062918" y="2411943"/>
                </a:lnTo>
                <a:lnTo>
                  <a:pt x="0" y="2411943"/>
                </a:lnTo>
                <a:lnTo>
                  <a:pt x="0" y="0"/>
                </a:lnTo>
                <a:close/>
              </a:path>
            </a:pathLst>
          </a:custGeom>
          <a:blipFill>
            <a:blip r:embed="rId5"/>
            <a:stretch>
              <a:fillRect l="-8330" r="-17318" b="-3692"/>
            </a:stretch>
          </a:blipFill>
        </p:spPr>
      </p:sp>
      <p:sp>
        <p:nvSpPr>
          <p:cNvPr id="6" name="TextBox 6"/>
          <p:cNvSpPr txBox="1"/>
          <p:nvPr/>
        </p:nvSpPr>
        <p:spPr>
          <a:xfrm>
            <a:off x="2356900" y="536241"/>
            <a:ext cx="13574200" cy="880142"/>
          </a:xfrm>
          <a:prstGeom prst="rect">
            <a:avLst/>
          </a:prstGeom>
        </p:spPr>
        <p:txBody>
          <a:bodyPr lIns="0" tIns="0" rIns="0" bIns="0" rtlCol="0" anchor="t">
            <a:spAutoFit/>
          </a:bodyPr>
          <a:lstStyle/>
          <a:p>
            <a:pPr>
              <a:lnSpc>
                <a:spcPts val="7138"/>
              </a:lnSpc>
              <a:spcBef>
                <a:spcPct val="0"/>
              </a:spcBef>
            </a:pPr>
            <a:r>
              <a:rPr lang="en-US" sz="5098">
                <a:solidFill>
                  <a:srgbClr val="593C8F"/>
                </a:solidFill>
                <a:latin typeface="League Spartan"/>
              </a:rPr>
              <a:t>MODEL BUILDING: LINEAR REGRESSION</a:t>
            </a:r>
          </a:p>
        </p:txBody>
      </p:sp>
      <p:sp>
        <p:nvSpPr>
          <p:cNvPr id="7" name="TextBox 7"/>
          <p:cNvSpPr txBox="1"/>
          <p:nvPr/>
        </p:nvSpPr>
        <p:spPr>
          <a:xfrm>
            <a:off x="414445" y="2960777"/>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WHAT?</a:t>
            </a:r>
          </a:p>
        </p:txBody>
      </p:sp>
      <p:sp>
        <p:nvSpPr>
          <p:cNvPr id="8" name="TextBox 8"/>
          <p:cNvSpPr txBox="1"/>
          <p:nvPr/>
        </p:nvSpPr>
        <p:spPr>
          <a:xfrm>
            <a:off x="9144000" y="6559217"/>
            <a:ext cx="8946612" cy="3412409"/>
          </a:xfrm>
          <a:prstGeom prst="rect">
            <a:avLst/>
          </a:prstGeom>
        </p:spPr>
        <p:txBody>
          <a:bodyPr lIns="0" tIns="0" rIns="0" bIns="0" rtlCol="0" anchor="t">
            <a:spAutoFit/>
          </a:bodyPr>
          <a:lstStyle/>
          <a:p>
            <a:pPr marL="708210" lvl="1" indent="-354105">
              <a:lnSpc>
                <a:spcPts val="4592"/>
              </a:lnSpc>
              <a:buFont typeface="Arial"/>
              <a:buChar char="•"/>
            </a:pPr>
            <a:r>
              <a:rPr lang="en-US" sz="3280">
                <a:solidFill>
                  <a:srgbClr val="000000"/>
                </a:solidFill>
                <a:latin typeface="Poppins"/>
              </a:rPr>
              <a:t>Mean Squared Error (MSE): 0.0000</a:t>
            </a:r>
          </a:p>
          <a:p>
            <a:pPr marL="708210" lvl="1" indent="-354105">
              <a:lnSpc>
                <a:spcPts val="4592"/>
              </a:lnSpc>
              <a:buFont typeface="Arial"/>
              <a:buChar char="•"/>
            </a:pPr>
            <a:r>
              <a:rPr lang="en-US" sz="3280">
                <a:solidFill>
                  <a:srgbClr val="000000"/>
                </a:solidFill>
                <a:latin typeface="Poppins"/>
              </a:rPr>
              <a:t>Mean Absolute Error: 0.0000</a:t>
            </a:r>
          </a:p>
          <a:p>
            <a:pPr marL="708210" lvl="1" indent="-354105">
              <a:lnSpc>
                <a:spcPts val="4592"/>
              </a:lnSpc>
              <a:buFont typeface="Arial"/>
              <a:buChar char="•"/>
            </a:pPr>
            <a:r>
              <a:rPr lang="en-US" sz="3280">
                <a:solidFill>
                  <a:srgbClr val="000000"/>
                </a:solidFill>
                <a:latin typeface="Poppins"/>
              </a:rPr>
              <a:t>Root Mean Squared Error (RMSE): 0.0000</a:t>
            </a:r>
          </a:p>
          <a:p>
            <a:pPr marL="708210" lvl="1" indent="-354105">
              <a:lnSpc>
                <a:spcPts val="4592"/>
              </a:lnSpc>
              <a:buFont typeface="Arial"/>
              <a:buChar char="•"/>
            </a:pPr>
            <a:r>
              <a:rPr lang="en-US" sz="3280">
                <a:solidFill>
                  <a:srgbClr val="000000"/>
                </a:solidFill>
                <a:latin typeface="Poppins"/>
              </a:rPr>
              <a:t>R-squared Value: 1.0000</a:t>
            </a:r>
          </a:p>
          <a:p>
            <a:pPr>
              <a:lnSpc>
                <a:spcPts val="4592"/>
              </a:lnSpc>
              <a:spcBef>
                <a:spcPct val="0"/>
              </a:spcBef>
            </a:pPr>
            <a:endParaRPr lang="en-US" sz="3280">
              <a:solidFill>
                <a:srgbClr val="000000"/>
              </a:solidFill>
              <a:latin typeface="Poppins"/>
            </a:endParaRPr>
          </a:p>
        </p:txBody>
      </p:sp>
      <p:sp>
        <p:nvSpPr>
          <p:cNvPr id="9" name="TextBox 9"/>
          <p:cNvSpPr txBox="1"/>
          <p:nvPr/>
        </p:nvSpPr>
        <p:spPr>
          <a:xfrm>
            <a:off x="294277" y="3855523"/>
            <a:ext cx="7198387" cy="4778863"/>
          </a:xfrm>
          <a:prstGeom prst="rect">
            <a:avLst/>
          </a:prstGeom>
        </p:spPr>
        <p:txBody>
          <a:bodyPr lIns="0" tIns="0" rIns="0" bIns="0" rtlCol="0" anchor="t">
            <a:spAutoFit/>
          </a:bodyPr>
          <a:lstStyle/>
          <a:p>
            <a:pPr algn="just">
              <a:lnSpc>
                <a:spcPts val="3823"/>
              </a:lnSpc>
            </a:pPr>
            <a:r>
              <a:rPr lang="en-US" sz="2730">
                <a:solidFill>
                  <a:srgbClr val="000000"/>
                </a:solidFill>
                <a:latin typeface="Poppins"/>
              </a:rPr>
              <a:t>Linear regression is a statistical method used for modeling the relationship between a dependent variable and one or more independent variables by fitting a linear equation to observed data.</a:t>
            </a:r>
          </a:p>
          <a:p>
            <a:pPr algn="just">
              <a:lnSpc>
                <a:spcPts val="3823"/>
              </a:lnSpc>
            </a:pPr>
            <a:endParaRPr lang="en-US" sz="2730">
              <a:solidFill>
                <a:srgbClr val="000000"/>
              </a:solidFill>
              <a:latin typeface="Poppins"/>
            </a:endParaRPr>
          </a:p>
          <a:p>
            <a:pPr algn="just">
              <a:lnSpc>
                <a:spcPts val="3823"/>
              </a:lnSpc>
            </a:pPr>
            <a:r>
              <a:rPr lang="en-US" sz="2730">
                <a:solidFill>
                  <a:srgbClr val="000000"/>
                </a:solidFill>
                <a:latin typeface="Poppins"/>
              </a:rPr>
              <a:t>It is used because of its correctness and precision, this model is especially reliable for the provided dataset.</a:t>
            </a:r>
          </a:p>
          <a:p>
            <a:pPr algn="just">
              <a:lnSpc>
                <a:spcPts val="3823"/>
              </a:lnSpc>
            </a:pPr>
            <a:endParaRPr lang="en-US" sz="2730">
              <a:solidFill>
                <a:srgbClr val="000000"/>
              </a:solidFill>
              <a:latin typeface="Poppins"/>
            </a:endParaRPr>
          </a:p>
        </p:txBody>
      </p:sp>
      <p:sp>
        <p:nvSpPr>
          <p:cNvPr id="10" name="AutoShape 10"/>
          <p:cNvSpPr/>
          <p:nvPr/>
        </p:nvSpPr>
        <p:spPr>
          <a:xfrm flipV="1">
            <a:off x="9334379" y="6266846"/>
            <a:ext cx="2261362" cy="19050"/>
          </a:xfrm>
          <a:prstGeom prst="line">
            <a:avLst/>
          </a:prstGeom>
          <a:ln w="38100" cap="flat">
            <a:solidFill>
              <a:srgbClr val="000000"/>
            </a:solidFill>
            <a:prstDash val="solid"/>
            <a:headEnd type="none" w="sm" len="sm"/>
            <a:tailEnd type="none" w="sm" len="sm"/>
          </a:ln>
        </p:spPr>
      </p:sp>
      <p:sp>
        <p:nvSpPr>
          <p:cNvPr id="11" name="TextBox 11"/>
          <p:cNvSpPr txBox="1"/>
          <p:nvPr/>
        </p:nvSpPr>
        <p:spPr>
          <a:xfrm>
            <a:off x="9144000" y="5638800"/>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OUTPUT?</a:t>
            </a:r>
          </a:p>
        </p:txBody>
      </p:sp>
      <p:sp>
        <p:nvSpPr>
          <p:cNvPr id="12" name="Freeform 12"/>
          <p:cNvSpPr/>
          <p:nvPr/>
        </p:nvSpPr>
        <p:spPr>
          <a:xfrm>
            <a:off x="8005825" y="2254388"/>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551246" y="4856208"/>
            <a:ext cx="2261362" cy="19050"/>
          </a:xfrm>
          <a:prstGeom prst="line">
            <a:avLst/>
          </a:prstGeom>
          <a:ln w="38100" cap="flat">
            <a:solidFill>
              <a:srgbClr val="000000"/>
            </a:solidFill>
            <a:prstDash val="solid"/>
            <a:headEnd type="none" w="sm" len="sm"/>
            <a:tailEnd type="none" w="sm" len="sm"/>
          </a:ln>
        </p:spPr>
      </p:sp>
      <p:sp>
        <p:nvSpPr>
          <p:cNvPr id="4" name="Freeform 4"/>
          <p:cNvSpPr/>
          <p:nvPr/>
        </p:nvSpPr>
        <p:spPr>
          <a:xfrm rot="-5336863">
            <a:off x="9733704" y="390911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356900" y="174683"/>
            <a:ext cx="13574200" cy="880142"/>
          </a:xfrm>
          <a:prstGeom prst="rect">
            <a:avLst/>
          </a:prstGeom>
        </p:spPr>
        <p:txBody>
          <a:bodyPr lIns="0" tIns="0" rIns="0" bIns="0" rtlCol="0" anchor="t">
            <a:spAutoFit/>
          </a:bodyPr>
          <a:lstStyle/>
          <a:p>
            <a:pPr>
              <a:lnSpc>
                <a:spcPts val="7138"/>
              </a:lnSpc>
              <a:spcBef>
                <a:spcPct val="0"/>
              </a:spcBef>
            </a:pPr>
            <a:r>
              <a:rPr lang="en-US" sz="5098">
                <a:solidFill>
                  <a:srgbClr val="593C8F"/>
                </a:solidFill>
                <a:latin typeface="League Spartan"/>
              </a:rPr>
              <a:t>MODEL BUILDING: RIDGE REGRESSION</a:t>
            </a:r>
          </a:p>
        </p:txBody>
      </p:sp>
      <p:sp>
        <p:nvSpPr>
          <p:cNvPr id="6" name="TextBox 6"/>
          <p:cNvSpPr txBox="1"/>
          <p:nvPr/>
        </p:nvSpPr>
        <p:spPr>
          <a:xfrm>
            <a:off x="360867" y="4228161"/>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WHAT?</a:t>
            </a:r>
          </a:p>
        </p:txBody>
      </p:sp>
      <p:sp>
        <p:nvSpPr>
          <p:cNvPr id="7" name="TextBox 7"/>
          <p:cNvSpPr txBox="1"/>
          <p:nvPr/>
        </p:nvSpPr>
        <p:spPr>
          <a:xfrm>
            <a:off x="9144000" y="6559217"/>
            <a:ext cx="8946612" cy="2844075"/>
          </a:xfrm>
          <a:prstGeom prst="rect">
            <a:avLst/>
          </a:prstGeom>
        </p:spPr>
        <p:txBody>
          <a:bodyPr lIns="0" tIns="0" rIns="0" bIns="0" rtlCol="0" anchor="t">
            <a:spAutoFit/>
          </a:bodyPr>
          <a:lstStyle/>
          <a:p>
            <a:pPr marL="708210" lvl="1" indent="-354105">
              <a:lnSpc>
                <a:spcPts val="4592"/>
              </a:lnSpc>
              <a:buFont typeface="Arial"/>
              <a:buChar char="•"/>
            </a:pPr>
            <a:r>
              <a:rPr lang="en-US" sz="3280">
                <a:solidFill>
                  <a:srgbClr val="000000"/>
                </a:solidFill>
                <a:latin typeface="Poppins"/>
              </a:rPr>
              <a:t>Mean Squared Error (MSE): 0.0000</a:t>
            </a:r>
          </a:p>
          <a:p>
            <a:pPr marL="708210" lvl="1" indent="-354105">
              <a:lnSpc>
                <a:spcPts val="4592"/>
              </a:lnSpc>
              <a:buFont typeface="Arial"/>
              <a:buChar char="•"/>
            </a:pPr>
            <a:r>
              <a:rPr lang="en-US" sz="3280">
                <a:solidFill>
                  <a:srgbClr val="000000"/>
                </a:solidFill>
                <a:latin typeface="Poppins"/>
              </a:rPr>
              <a:t>Mean Absolute Error: 0.0041</a:t>
            </a:r>
          </a:p>
          <a:p>
            <a:pPr marL="708210" lvl="1" indent="-354105">
              <a:lnSpc>
                <a:spcPts val="4592"/>
              </a:lnSpc>
              <a:buFont typeface="Arial"/>
              <a:buChar char="•"/>
            </a:pPr>
            <a:r>
              <a:rPr lang="en-US" sz="3280">
                <a:solidFill>
                  <a:srgbClr val="000000"/>
                </a:solidFill>
                <a:latin typeface="Poppins"/>
              </a:rPr>
              <a:t>Root Mean Squared Error (RMSE): 0.0061</a:t>
            </a:r>
          </a:p>
          <a:p>
            <a:pPr marL="708210" lvl="1" indent="-354105">
              <a:lnSpc>
                <a:spcPts val="4592"/>
              </a:lnSpc>
              <a:buFont typeface="Arial"/>
              <a:buChar char="•"/>
            </a:pPr>
            <a:r>
              <a:rPr lang="en-US" sz="3280">
                <a:solidFill>
                  <a:srgbClr val="000000"/>
                </a:solidFill>
                <a:latin typeface="Poppins"/>
              </a:rPr>
              <a:t>R-squared Value: 0.9977</a:t>
            </a:r>
          </a:p>
          <a:p>
            <a:pPr>
              <a:lnSpc>
                <a:spcPts val="4592"/>
              </a:lnSpc>
              <a:spcBef>
                <a:spcPct val="0"/>
              </a:spcBef>
            </a:pPr>
            <a:endParaRPr lang="en-US" sz="3280">
              <a:solidFill>
                <a:srgbClr val="000000"/>
              </a:solidFill>
              <a:latin typeface="Poppins"/>
            </a:endParaRPr>
          </a:p>
        </p:txBody>
      </p:sp>
      <p:sp>
        <p:nvSpPr>
          <p:cNvPr id="8" name="TextBox 8"/>
          <p:cNvSpPr txBox="1"/>
          <p:nvPr/>
        </p:nvSpPr>
        <p:spPr>
          <a:xfrm>
            <a:off x="240699" y="5122908"/>
            <a:ext cx="7198387" cy="1921363"/>
          </a:xfrm>
          <a:prstGeom prst="rect">
            <a:avLst/>
          </a:prstGeom>
        </p:spPr>
        <p:txBody>
          <a:bodyPr lIns="0" tIns="0" rIns="0" bIns="0" rtlCol="0" anchor="t">
            <a:spAutoFit/>
          </a:bodyPr>
          <a:lstStyle/>
          <a:p>
            <a:pPr algn="just">
              <a:lnSpc>
                <a:spcPts val="3823"/>
              </a:lnSpc>
            </a:pPr>
            <a:r>
              <a:rPr lang="en-US" sz="2730">
                <a:solidFill>
                  <a:srgbClr val="000000"/>
                </a:solidFill>
                <a:latin typeface="Poppins"/>
              </a:rPr>
              <a:t>Ridge Regression is a strong and useful method for the available dataset, exhibiting a high degree of accuracy in its forecasting skills.</a:t>
            </a:r>
          </a:p>
        </p:txBody>
      </p:sp>
      <p:sp>
        <p:nvSpPr>
          <p:cNvPr id="9" name="AutoShape 9"/>
          <p:cNvSpPr/>
          <p:nvPr/>
        </p:nvSpPr>
        <p:spPr>
          <a:xfrm flipV="1">
            <a:off x="9334379" y="6266846"/>
            <a:ext cx="2261362" cy="19050"/>
          </a:xfrm>
          <a:prstGeom prst="line">
            <a:avLst/>
          </a:prstGeom>
          <a:ln w="38100" cap="flat">
            <a:solidFill>
              <a:srgbClr val="000000"/>
            </a:solidFill>
            <a:prstDash val="solid"/>
            <a:headEnd type="none" w="sm" len="sm"/>
            <a:tailEnd type="none" w="sm" len="sm"/>
          </a:ln>
        </p:spPr>
      </p:sp>
      <p:sp>
        <p:nvSpPr>
          <p:cNvPr id="10" name="TextBox 10"/>
          <p:cNvSpPr txBox="1"/>
          <p:nvPr/>
        </p:nvSpPr>
        <p:spPr>
          <a:xfrm>
            <a:off x="9144000" y="5638800"/>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OUTPUT?</a:t>
            </a:r>
          </a:p>
        </p:txBody>
      </p:sp>
      <p:sp>
        <p:nvSpPr>
          <p:cNvPr id="11" name="Freeform 11"/>
          <p:cNvSpPr/>
          <p:nvPr/>
        </p:nvSpPr>
        <p:spPr>
          <a:xfrm>
            <a:off x="7711143" y="2254388"/>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8313706" y="1530482"/>
            <a:ext cx="9974294" cy="2773880"/>
          </a:xfrm>
          <a:custGeom>
            <a:avLst/>
            <a:gdLst/>
            <a:ahLst/>
            <a:cxnLst/>
            <a:rect l="l" t="t" r="r" b="b"/>
            <a:pathLst>
              <a:path w="9974294" h="2773880">
                <a:moveTo>
                  <a:pt x="0" y="0"/>
                </a:moveTo>
                <a:lnTo>
                  <a:pt x="9974294" y="0"/>
                </a:lnTo>
                <a:lnTo>
                  <a:pt x="9974294" y="2773879"/>
                </a:lnTo>
                <a:lnTo>
                  <a:pt x="0" y="2773879"/>
                </a:lnTo>
                <a:lnTo>
                  <a:pt x="0" y="0"/>
                </a:lnTo>
                <a:close/>
              </a:path>
            </a:pathLst>
          </a:custGeom>
          <a:blipFill>
            <a:blip r:embed="rId5"/>
            <a:stretch>
              <a:fillRect t="-10623" r="-12610"/>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551246" y="4856208"/>
            <a:ext cx="2261362" cy="19050"/>
          </a:xfrm>
          <a:prstGeom prst="line">
            <a:avLst/>
          </a:prstGeom>
          <a:ln w="38100" cap="flat">
            <a:solidFill>
              <a:srgbClr val="000000"/>
            </a:solidFill>
            <a:prstDash val="solid"/>
            <a:headEnd type="none" w="sm" len="sm"/>
            <a:tailEnd type="none" w="sm" len="sm"/>
          </a:ln>
        </p:spPr>
      </p:sp>
      <p:sp>
        <p:nvSpPr>
          <p:cNvPr id="4" name="Freeform 4"/>
          <p:cNvSpPr/>
          <p:nvPr/>
        </p:nvSpPr>
        <p:spPr>
          <a:xfrm rot="-5336863">
            <a:off x="9733704" y="390911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flipV="1">
            <a:off x="9334379" y="6266846"/>
            <a:ext cx="2261362" cy="19050"/>
          </a:xfrm>
          <a:prstGeom prst="line">
            <a:avLst/>
          </a:prstGeom>
          <a:ln w="38100" cap="flat">
            <a:solidFill>
              <a:srgbClr val="000000"/>
            </a:solidFill>
            <a:prstDash val="solid"/>
            <a:headEnd type="none" w="sm" len="sm"/>
            <a:tailEnd type="none" w="sm" len="sm"/>
          </a:ln>
        </p:spPr>
      </p:sp>
      <p:sp>
        <p:nvSpPr>
          <p:cNvPr id="6" name="Freeform 6"/>
          <p:cNvSpPr/>
          <p:nvPr/>
        </p:nvSpPr>
        <p:spPr>
          <a:xfrm>
            <a:off x="7711143" y="2254388"/>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8410775" y="1440603"/>
            <a:ext cx="9877225" cy="2863759"/>
          </a:xfrm>
          <a:custGeom>
            <a:avLst/>
            <a:gdLst/>
            <a:ahLst/>
            <a:cxnLst/>
            <a:rect l="l" t="t" r="r" b="b"/>
            <a:pathLst>
              <a:path w="9877225" h="2863759">
                <a:moveTo>
                  <a:pt x="0" y="0"/>
                </a:moveTo>
                <a:lnTo>
                  <a:pt x="9877225" y="0"/>
                </a:lnTo>
                <a:lnTo>
                  <a:pt x="9877225" y="2863758"/>
                </a:lnTo>
                <a:lnTo>
                  <a:pt x="0" y="2863758"/>
                </a:lnTo>
                <a:lnTo>
                  <a:pt x="0" y="0"/>
                </a:lnTo>
                <a:close/>
              </a:path>
            </a:pathLst>
          </a:custGeom>
          <a:blipFill>
            <a:blip r:embed="rId5"/>
            <a:stretch>
              <a:fillRect r="-26021"/>
            </a:stretch>
          </a:blipFill>
        </p:spPr>
      </p:sp>
      <p:sp>
        <p:nvSpPr>
          <p:cNvPr id="8" name="TextBox 8"/>
          <p:cNvSpPr txBox="1"/>
          <p:nvPr/>
        </p:nvSpPr>
        <p:spPr>
          <a:xfrm>
            <a:off x="2356900" y="174683"/>
            <a:ext cx="13574200" cy="880142"/>
          </a:xfrm>
          <a:prstGeom prst="rect">
            <a:avLst/>
          </a:prstGeom>
        </p:spPr>
        <p:txBody>
          <a:bodyPr lIns="0" tIns="0" rIns="0" bIns="0" rtlCol="0" anchor="t">
            <a:spAutoFit/>
          </a:bodyPr>
          <a:lstStyle/>
          <a:p>
            <a:pPr>
              <a:lnSpc>
                <a:spcPts val="7138"/>
              </a:lnSpc>
              <a:spcBef>
                <a:spcPct val="0"/>
              </a:spcBef>
            </a:pPr>
            <a:r>
              <a:rPr lang="en-US" sz="5098">
                <a:solidFill>
                  <a:srgbClr val="593C8F"/>
                </a:solidFill>
                <a:latin typeface="League Spartan"/>
              </a:rPr>
              <a:t>MODEL BUILDING: DECISION TREE</a:t>
            </a:r>
          </a:p>
        </p:txBody>
      </p:sp>
      <p:sp>
        <p:nvSpPr>
          <p:cNvPr id="9" name="TextBox 9"/>
          <p:cNvSpPr txBox="1"/>
          <p:nvPr/>
        </p:nvSpPr>
        <p:spPr>
          <a:xfrm>
            <a:off x="360867" y="4228161"/>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WHAT?</a:t>
            </a:r>
          </a:p>
        </p:txBody>
      </p:sp>
      <p:sp>
        <p:nvSpPr>
          <p:cNvPr id="10" name="TextBox 10"/>
          <p:cNvSpPr txBox="1"/>
          <p:nvPr/>
        </p:nvSpPr>
        <p:spPr>
          <a:xfrm>
            <a:off x="9144000" y="5638800"/>
            <a:ext cx="4903482"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OUTPUT?</a:t>
            </a:r>
          </a:p>
        </p:txBody>
      </p:sp>
      <p:sp>
        <p:nvSpPr>
          <p:cNvPr id="11" name="TextBox 11"/>
          <p:cNvSpPr txBox="1"/>
          <p:nvPr/>
        </p:nvSpPr>
        <p:spPr>
          <a:xfrm>
            <a:off x="157425" y="5086350"/>
            <a:ext cx="7946435" cy="1323561"/>
          </a:xfrm>
          <a:prstGeom prst="rect">
            <a:avLst/>
          </a:prstGeom>
        </p:spPr>
        <p:txBody>
          <a:bodyPr lIns="0" tIns="0" rIns="0" bIns="0" rtlCol="0" anchor="t">
            <a:spAutoFit/>
          </a:bodyPr>
          <a:lstStyle/>
          <a:p>
            <a:pPr algn="just">
              <a:lnSpc>
                <a:spcPts val="3521"/>
              </a:lnSpc>
            </a:pPr>
            <a:r>
              <a:rPr lang="en-US" sz="2515">
                <a:solidFill>
                  <a:srgbClr val="000000"/>
                </a:solidFill>
                <a:latin typeface="Canva Sans"/>
              </a:rPr>
              <a:t>Decision Tree model has excellent prediction accuracy and power, as seen by the high R-squared value, low RMSE, and almost zero MSE.</a:t>
            </a:r>
          </a:p>
        </p:txBody>
      </p:sp>
      <p:sp>
        <p:nvSpPr>
          <p:cNvPr id="12" name="TextBox 12"/>
          <p:cNvSpPr txBox="1"/>
          <p:nvPr/>
        </p:nvSpPr>
        <p:spPr>
          <a:xfrm>
            <a:off x="9984621" y="6609745"/>
            <a:ext cx="7437715" cy="2326506"/>
          </a:xfrm>
          <a:prstGeom prst="rect">
            <a:avLst/>
          </a:prstGeom>
        </p:spPr>
        <p:txBody>
          <a:bodyPr lIns="0" tIns="0" rIns="0" bIns="0" rtlCol="0" anchor="t">
            <a:spAutoFit/>
          </a:bodyPr>
          <a:lstStyle/>
          <a:p>
            <a:pPr marL="708210" lvl="1" indent="-354105">
              <a:lnSpc>
                <a:spcPts val="4592"/>
              </a:lnSpc>
              <a:buFont typeface="Arial"/>
              <a:buChar char="•"/>
            </a:pPr>
            <a:r>
              <a:rPr lang="en-US" sz="3280">
                <a:solidFill>
                  <a:srgbClr val="000000"/>
                </a:solidFill>
                <a:latin typeface="Poppins"/>
              </a:rPr>
              <a:t>Mean Absolute Error: 0.0019</a:t>
            </a:r>
          </a:p>
          <a:p>
            <a:pPr marL="708210" lvl="1" indent="-354105">
              <a:lnSpc>
                <a:spcPts val="4592"/>
              </a:lnSpc>
              <a:buFont typeface="Arial"/>
              <a:buChar char="•"/>
            </a:pPr>
            <a:r>
              <a:rPr lang="en-US" sz="3280">
                <a:solidFill>
                  <a:srgbClr val="000000"/>
                </a:solidFill>
                <a:latin typeface="Poppins"/>
              </a:rPr>
              <a:t>Mean Squared Error: 0.0000</a:t>
            </a:r>
          </a:p>
          <a:p>
            <a:pPr marL="708210" lvl="1" indent="-354105">
              <a:lnSpc>
                <a:spcPts val="4592"/>
              </a:lnSpc>
              <a:buFont typeface="Arial"/>
              <a:buChar char="•"/>
            </a:pPr>
            <a:r>
              <a:rPr lang="en-US" sz="3280">
                <a:solidFill>
                  <a:srgbClr val="000000"/>
                </a:solidFill>
                <a:latin typeface="Poppins"/>
              </a:rPr>
              <a:t>Root Mean Squared Error: 0.0062</a:t>
            </a:r>
          </a:p>
          <a:p>
            <a:pPr marL="708210" lvl="1" indent="-354105">
              <a:lnSpc>
                <a:spcPts val="4592"/>
              </a:lnSpc>
              <a:buFont typeface="Arial"/>
              <a:buChar char="•"/>
            </a:pPr>
            <a:r>
              <a:rPr lang="en-US" sz="3280">
                <a:solidFill>
                  <a:srgbClr val="000000"/>
                </a:solidFill>
                <a:latin typeface="Poppins"/>
              </a:rPr>
              <a:t>R-squared Value: 0.9976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Application>Microsoft Office PowerPoint</Application>
  <PresentationFormat>Custom</PresentationFormat>
  <Paragraphs>138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Calibri</vt:lpstr>
      <vt:lpstr>Canva Sans Bold</vt:lpstr>
      <vt:lpstr>Arial</vt:lpstr>
      <vt:lpstr>Poppins</vt:lpstr>
      <vt:lpstr>Times New Roman Bold</vt:lpstr>
      <vt:lpstr>League Spartan</vt:lpstr>
      <vt:lpstr>Canva Sans</vt:lpstr>
      <vt:lpstr>Times New Roman</vt:lpstr>
      <vt:lpstr>Lato Bold</vt:lpstr>
      <vt:lpstr>Archivo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Pujita Sunnapu</cp:lastModifiedBy>
  <cp:revision>2</cp:revision>
  <dcterms:created xsi:type="dcterms:W3CDTF">2006-08-16T00:00:00Z</dcterms:created>
  <dcterms:modified xsi:type="dcterms:W3CDTF">2023-12-21T15:45:59Z</dcterms:modified>
  <dc:identifier>DAF3iaBcjFs</dc:identifier>
</cp:coreProperties>
</file>